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3" r:id="rId3"/>
    <p:sldId id="262" r:id="rId4"/>
    <p:sldId id="280" r:id="rId5"/>
    <p:sldId id="287" r:id="rId6"/>
    <p:sldId id="288" r:id="rId7"/>
    <p:sldId id="268" r:id="rId8"/>
    <p:sldId id="285" r:id="rId9"/>
    <p:sldId id="269" r:id="rId10"/>
    <p:sldId id="281" r:id="rId11"/>
    <p:sldId id="283" r:id="rId12"/>
    <p:sldId id="290" r:id="rId13"/>
    <p:sldId id="284" r:id="rId14"/>
    <p:sldId id="291" r:id="rId15"/>
    <p:sldId id="292" r:id="rId16"/>
    <p:sldId id="279" r:id="rId17"/>
    <p:sldId id="28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95" autoAdjust="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1D791-B7DF-40E4-8240-E1154B51D387}" type="datetimeFigureOut">
              <a:rPr lang="en-US" smtClean="0"/>
              <a:pPr/>
              <a:t>11/25/2011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069FE-A77C-4E3D-A123-72E0D31E15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58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069FE-A77C-4E3D-A123-72E0D31E153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99AB-5630-45AC-AAFB-CC95DCD48420}" type="datetimeFigureOut">
              <a:rPr lang="en-US" smtClean="0"/>
              <a:pPr/>
              <a:t>11/25/2011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11975-D090-47A4-B97C-E8E78E108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99AB-5630-45AC-AAFB-CC95DCD48420}" type="datetimeFigureOut">
              <a:rPr lang="en-US" smtClean="0"/>
              <a:pPr/>
              <a:t>11/25/2011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11975-D090-47A4-B97C-E8E78E108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99AB-5630-45AC-AAFB-CC95DCD48420}" type="datetimeFigureOut">
              <a:rPr lang="en-US" smtClean="0"/>
              <a:pPr/>
              <a:t>11/25/2011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11975-D090-47A4-B97C-E8E78E108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99AB-5630-45AC-AAFB-CC95DCD48420}" type="datetimeFigureOut">
              <a:rPr lang="en-US" smtClean="0"/>
              <a:pPr/>
              <a:t>11/25/2011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11975-D090-47A4-B97C-E8E78E108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99AB-5630-45AC-AAFB-CC95DCD48420}" type="datetimeFigureOut">
              <a:rPr lang="en-US" smtClean="0"/>
              <a:pPr/>
              <a:t>11/25/2011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11975-D090-47A4-B97C-E8E78E108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99AB-5630-45AC-AAFB-CC95DCD48420}" type="datetimeFigureOut">
              <a:rPr lang="en-US" smtClean="0"/>
              <a:pPr/>
              <a:t>11/25/2011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11975-D090-47A4-B97C-E8E78E108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99AB-5630-45AC-AAFB-CC95DCD48420}" type="datetimeFigureOut">
              <a:rPr lang="en-US" smtClean="0"/>
              <a:pPr/>
              <a:t>11/25/2011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11975-D090-47A4-B97C-E8E78E108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99AB-5630-45AC-AAFB-CC95DCD48420}" type="datetimeFigureOut">
              <a:rPr lang="en-US" smtClean="0"/>
              <a:pPr/>
              <a:t>11/25/2011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11975-D090-47A4-B97C-E8E78E108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99AB-5630-45AC-AAFB-CC95DCD48420}" type="datetimeFigureOut">
              <a:rPr lang="en-US" smtClean="0"/>
              <a:pPr/>
              <a:t>11/25/2011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11975-D090-47A4-B97C-E8E78E108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99AB-5630-45AC-AAFB-CC95DCD48420}" type="datetimeFigureOut">
              <a:rPr lang="en-US" smtClean="0"/>
              <a:pPr/>
              <a:t>11/25/2011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11975-D090-47A4-B97C-E8E78E108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99AB-5630-45AC-AAFB-CC95DCD48420}" type="datetimeFigureOut">
              <a:rPr lang="en-US" smtClean="0"/>
              <a:pPr/>
              <a:t>11/25/2011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11975-D090-47A4-B97C-E8E78E108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E99AB-5630-45AC-AAFB-CC95DCD48420}" type="datetimeFigureOut">
              <a:rPr lang="en-US" smtClean="0"/>
              <a:pPr/>
              <a:t>11/25/2011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11975-D090-47A4-B97C-E8E78E108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220200" cy="6781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97149"/>
            <a:ext cx="2133600" cy="665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924050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Trade Liberalization and Mergers in the North American Malting Industry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3886200"/>
            <a:ext cx="6400800" cy="1752600"/>
          </a:xfrm>
        </p:spPr>
        <p:txBody>
          <a:bodyPr>
            <a:normAutofit fontScale="92500" lnSpcReduction="20000"/>
          </a:bodyPr>
          <a:lstStyle/>
          <a:p>
            <a:pPr algn="r"/>
            <a:endParaRPr lang="en-CA" sz="2000" dirty="0" smtClean="0">
              <a:solidFill>
                <a:schemeClr val="tx1"/>
              </a:solidFill>
            </a:endParaRPr>
          </a:p>
          <a:p>
            <a:pPr algn="r"/>
            <a:r>
              <a:rPr lang="en-CA" sz="1800" dirty="0" smtClean="0">
                <a:solidFill>
                  <a:schemeClr val="tx1"/>
                </a:solidFill>
              </a:rPr>
              <a:t>Derek </a:t>
            </a:r>
            <a:r>
              <a:rPr lang="en-CA" sz="1800" dirty="0" err="1" smtClean="0">
                <a:solidFill>
                  <a:schemeClr val="tx1"/>
                </a:solidFill>
              </a:rPr>
              <a:t>Brewin</a:t>
            </a:r>
            <a:r>
              <a:rPr lang="en-CA" sz="1800" dirty="0" smtClean="0">
                <a:solidFill>
                  <a:schemeClr val="tx1"/>
                </a:solidFill>
              </a:rPr>
              <a:t>, Richard Gray and </a:t>
            </a:r>
            <a:r>
              <a:rPr lang="en-CA" sz="1800" dirty="0" err="1" smtClean="0">
                <a:solidFill>
                  <a:schemeClr val="tx1"/>
                </a:solidFill>
              </a:rPr>
              <a:t>Giannis</a:t>
            </a:r>
            <a:r>
              <a:rPr lang="en-CA" sz="1800" dirty="0" smtClean="0">
                <a:solidFill>
                  <a:schemeClr val="tx1"/>
                </a:solidFill>
              </a:rPr>
              <a:t> </a:t>
            </a:r>
            <a:r>
              <a:rPr lang="en-CA" sz="1800" dirty="0" err="1" smtClean="0">
                <a:solidFill>
                  <a:schemeClr val="tx1"/>
                </a:solidFill>
              </a:rPr>
              <a:t>Karagiannis</a:t>
            </a:r>
            <a:endParaRPr lang="en-CA" sz="1800" dirty="0" smtClean="0">
              <a:solidFill>
                <a:schemeClr val="tx1"/>
              </a:solidFill>
            </a:endParaRPr>
          </a:p>
          <a:p>
            <a:pPr algn="r"/>
            <a:r>
              <a:rPr lang="en-CA" sz="1800" dirty="0" smtClean="0">
                <a:solidFill>
                  <a:schemeClr val="tx1"/>
                </a:solidFill>
              </a:rPr>
              <a:t>November 25</a:t>
            </a:r>
            <a:r>
              <a:rPr lang="en-CA" sz="1800" baseline="30000" dirty="0" smtClean="0">
                <a:solidFill>
                  <a:schemeClr val="tx1"/>
                </a:solidFill>
              </a:rPr>
              <a:t>th</a:t>
            </a:r>
            <a:r>
              <a:rPr lang="en-CA" sz="1800" dirty="0" smtClean="0">
                <a:solidFill>
                  <a:schemeClr val="tx1"/>
                </a:solidFill>
              </a:rPr>
              <a:t>, 2011</a:t>
            </a:r>
          </a:p>
          <a:p>
            <a:pPr algn="r"/>
            <a:r>
              <a:rPr lang="en-US" sz="1800" b="1" dirty="0" smtClean="0">
                <a:solidFill>
                  <a:schemeClr val="tx1"/>
                </a:solidFill>
              </a:rPr>
              <a:t>Structure and Performance of </a:t>
            </a:r>
          </a:p>
          <a:p>
            <a:pPr algn="r"/>
            <a:r>
              <a:rPr lang="en-US" sz="1800" b="1" dirty="0" smtClean="0">
                <a:solidFill>
                  <a:schemeClr val="tx1"/>
                </a:solidFill>
              </a:rPr>
              <a:t>Agriculture and </a:t>
            </a:r>
            <a:r>
              <a:rPr lang="en-US" sz="1800" b="1" dirty="0" err="1" smtClean="0">
                <a:solidFill>
                  <a:schemeClr val="tx1"/>
                </a:solidFill>
              </a:rPr>
              <a:t>Agri</a:t>
            </a:r>
            <a:r>
              <a:rPr lang="en-US" sz="1800" b="1" dirty="0" smtClean="0">
                <a:solidFill>
                  <a:schemeClr val="tx1"/>
                </a:solidFill>
              </a:rPr>
              <a:t>‐products Industry (SPAA)</a:t>
            </a:r>
          </a:p>
          <a:p>
            <a:pPr algn="r"/>
            <a:r>
              <a:rPr lang="en-CA" sz="1800" dirty="0" smtClean="0">
                <a:solidFill>
                  <a:schemeClr val="tx1"/>
                </a:solidFill>
              </a:rPr>
              <a:t>Ottawa, Ontario</a:t>
            </a:r>
            <a:endParaRPr lang="en-US" sz="1800" b="1" dirty="0"/>
          </a:p>
        </p:txBody>
      </p:sp>
      <p:pic>
        <p:nvPicPr>
          <p:cNvPr id="5" name="Picture 18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225136"/>
            <a:ext cx="1981200" cy="573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706151"/>
            <a:ext cx="1676400" cy="1151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What Happened? Trade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9182" y="1143000"/>
            <a:ext cx="11796782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What Happened? Barley</a:t>
            </a:r>
            <a:endParaRPr lang="en-US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932" y="1295400"/>
            <a:ext cx="1102386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Sensitivity to Market Power Assumptions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CA" sz="2800" i="1" dirty="0" smtClean="0"/>
              <a:t>Changes to </a:t>
            </a:r>
            <a:r>
              <a:rPr lang="en-CA" sz="2800" i="1" dirty="0" err="1" smtClean="0"/>
              <a:t>Buschena</a:t>
            </a:r>
            <a:r>
              <a:rPr lang="en-CA" sz="2800" i="1" dirty="0" smtClean="0"/>
              <a:t> and Gray.</a:t>
            </a:r>
          </a:p>
          <a:p>
            <a:r>
              <a:rPr lang="en-CA" sz="2800" i="1" dirty="0" smtClean="0"/>
              <a:t>Using pure </a:t>
            </a:r>
            <a:r>
              <a:rPr lang="en-CA" sz="2800" i="1" dirty="0" err="1" smtClean="0"/>
              <a:t>Cournot</a:t>
            </a:r>
            <a:r>
              <a:rPr lang="en-CA" sz="2800" i="1" dirty="0" smtClean="0"/>
              <a:t> current plants had negative slope to cost curves</a:t>
            </a:r>
          </a:p>
          <a:p>
            <a:r>
              <a:rPr lang="en-CA" sz="2800" i="1" dirty="0" smtClean="0"/>
              <a:t>We check for ‘less’ market power effects</a:t>
            </a:r>
            <a:endParaRPr lang="en-CA" sz="2800" i="1" dirty="0"/>
          </a:p>
          <a:p>
            <a:endParaRPr lang="en-CA" sz="2800" dirty="0" smtClean="0"/>
          </a:p>
          <a:p>
            <a:r>
              <a:rPr lang="en-CA" dirty="0" smtClean="0"/>
              <a:t>X</a:t>
            </a:r>
            <a:r>
              <a:rPr lang="en-CA" i="1" baseline="-25000" dirty="0"/>
              <a:t>i</a:t>
            </a:r>
            <a:r>
              <a:rPr lang="en-CA" i="1" dirty="0" smtClean="0"/>
              <a:t> = </a:t>
            </a:r>
            <a:r>
              <a:rPr lang="en-CA" i="1" u="sng" dirty="0" smtClean="0"/>
              <a:t>a – b</a:t>
            </a:r>
            <a:r>
              <a:rPr lang="en-CA" u="sng" dirty="0" smtClean="0"/>
              <a:t>(X</a:t>
            </a:r>
            <a:r>
              <a:rPr lang="en-CA" i="1" baseline="-25000" dirty="0" smtClean="0"/>
              <a:t>-i</a:t>
            </a:r>
            <a:r>
              <a:rPr lang="en-CA" u="sng" dirty="0" smtClean="0"/>
              <a:t>) – </a:t>
            </a:r>
            <a:r>
              <a:rPr lang="en-CA" i="1" u="sng" dirty="0" smtClean="0"/>
              <a:t>e </a:t>
            </a:r>
            <a:r>
              <a:rPr lang="en-CA" i="1" dirty="0" smtClean="0"/>
              <a:t>	         </a:t>
            </a:r>
            <a:r>
              <a:rPr lang="el-GR" dirty="0" smtClean="0"/>
              <a:t>θ</a:t>
            </a:r>
            <a:r>
              <a:rPr lang="en-US" dirty="0" smtClean="0"/>
              <a:t> = change in total</a:t>
            </a:r>
            <a:r>
              <a:rPr lang="en-US" i="1" dirty="0" smtClean="0"/>
              <a:t> </a:t>
            </a:r>
            <a:r>
              <a:rPr lang="en-CA" sz="2800" dirty="0" smtClean="0"/>
              <a:t>X</a:t>
            </a:r>
            <a:r>
              <a:rPr lang="en-CA" sz="2800" i="1" baseline="-25000" dirty="0" smtClean="0"/>
              <a:t>-</a:t>
            </a:r>
            <a:r>
              <a:rPr lang="en-CA" sz="2800" i="1" baseline="-25000" dirty="0" err="1" smtClean="0"/>
              <a:t>i</a:t>
            </a:r>
            <a:r>
              <a:rPr lang="en-CA" i="1" dirty="0" smtClean="0"/>
              <a:t>    	    </a:t>
            </a:r>
            <a:r>
              <a:rPr lang="en-CA" dirty="0" smtClean="0"/>
              <a:t>(2+</a:t>
            </a:r>
            <a:r>
              <a:rPr lang="el-GR" dirty="0" smtClean="0"/>
              <a:t>θ</a:t>
            </a:r>
            <a:r>
              <a:rPr lang="en-US" dirty="0" smtClean="0"/>
              <a:t>)</a:t>
            </a:r>
            <a:r>
              <a:rPr lang="en-CA" i="1" dirty="0" smtClean="0"/>
              <a:t>b + c</a:t>
            </a:r>
            <a:r>
              <a:rPr lang="en-CA" i="1" baseline="-25000" dirty="0" smtClean="0"/>
              <a:t>i	     </a:t>
            </a:r>
            <a:r>
              <a:rPr lang="el-GR" dirty="0" smtClean="0"/>
              <a:t> </a:t>
            </a:r>
            <a:r>
              <a:rPr lang="en-US" dirty="0" smtClean="0"/>
              <a:t>   expected by change </a:t>
            </a:r>
            <a:r>
              <a:rPr lang="en-CA" sz="2800" dirty="0" smtClean="0"/>
              <a:t>X</a:t>
            </a:r>
            <a:endParaRPr lang="en-CA" sz="2800" i="1" baseline="-25000" dirty="0" smtClean="0"/>
          </a:p>
          <a:p>
            <a:pPr>
              <a:buNone/>
            </a:pPr>
            <a:r>
              <a:rPr lang="en-CA" sz="2800" i="1" baseline="-25000" dirty="0" smtClean="0"/>
              <a:t>					</a:t>
            </a:r>
            <a:r>
              <a:rPr lang="el-GR" sz="2600" dirty="0" smtClean="0"/>
              <a:t>θ</a:t>
            </a:r>
            <a:r>
              <a:rPr lang="en-US" sz="2600" dirty="0" smtClean="0"/>
              <a:t> = 0, </a:t>
            </a:r>
            <a:r>
              <a:rPr lang="en-CA" sz="2600" dirty="0" err="1" smtClean="0"/>
              <a:t>Cournot</a:t>
            </a:r>
            <a:r>
              <a:rPr lang="en-CA" sz="2600" dirty="0" smtClean="0"/>
              <a:t>; </a:t>
            </a:r>
            <a:r>
              <a:rPr lang="el-GR" sz="2600" dirty="0" smtClean="0"/>
              <a:t>θ</a:t>
            </a:r>
            <a:r>
              <a:rPr lang="en-CA" sz="2600" dirty="0" smtClean="0"/>
              <a:t> </a:t>
            </a:r>
            <a:r>
              <a:rPr lang="en-US" sz="2600" dirty="0" smtClean="0"/>
              <a:t>=-1 Competitive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99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What Happened?  Plants</a:t>
            </a:r>
            <a:endParaRPr lang="en-US" dirty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85800" y="634425"/>
            <a:ext cx="74469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Simulated Firm Level Effects of the Free Trade Agreement and Mergers (</a:t>
            </a:r>
            <a:r>
              <a:rPr kumimoji="0" lang="en-CA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θ</a:t>
            </a: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-0.1).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14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914400"/>
            <a:ext cx="7543800" cy="5676089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81000" y="6400800"/>
            <a:ext cx="522771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Sources: pre-CUSTA: </a:t>
            </a:r>
            <a:r>
              <a:rPr kumimoji="0" lang="en-C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Buschena</a:t>
            </a:r>
            <a:r>
              <a:rPr kumimoji="0" lang="en-C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and Gray; current size: First Key, Marginal Cost Authors</a:t>
            </a:r>
            <a:endParaRPr kumimoji="0" lang="en-C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Happened? Welfare</a:t>
            </a:r>
            <a:br>
              <a:rPr lang="en-US" dirty="0" smtClean="0"/>
            </a:br>
            <a:r>
              <a:rPr lang="el-GR" dirty="0" smtClean="0"/>
              <a:t> </a:t>
            </a:r>
            <a:r>
              <a:rPr lang="el-GR" sz="3100" dirty="0" smtClean="0"/>
              <a:t>θ </a:t>
            </a:r>
            <a:r>
              <a:rPr lang="en-US" sz="3100" dirty="0" smtClean="0"/>
              <a:t>=-0.1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sz="24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0"/>
            <a:ext cx="8659453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6810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Happened? Welfare</a:t>
            </a:r>
            <a:br>
              <a:rPr lang="en-US" dirty="0" smtClean="0"/>
            </a:br>
            <a:r>
              <a:rPr lang="el-GR" dirty="0" smtClean="0"/>
              <a:t> </a:t>
            </a:r>
            <a:r>
              <a:rPr lang="el-GR" sz="3100" dirty="0" smtClean="0"/>
              <a:t>θ </a:t>
            </a:r>
            <a:r>
              <a:rPr lang="en-US" sz="3100" dirty="0" smtClean="0"/>
              <a:t>=-0.9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sz="2400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960" y="1295400"/>
            <a:ext cx="8682440" cy="4158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6810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Conclusions/Implications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Recent mergers have not offset gains from trade </a:t>
            </a:r>
          </a:p>
          <a:p>
            <a:r>
              <a:rPr lang="en-US" dirty="0" smtClean="0"/>
              <a:t>Mergers have redistributed gains from trade back to Malting </a:t>
            </a:r>
            <a:r>
              <a:rPr lang="en-US" dirty="0" smtClean="0"/>
              <a:t>firms</a:t>
            </a:r>
          </a:p>
          <a:p>
            <a:r>
              <a:rPr lang="en-US" dirty="0"/>
              <a:t>S</a:t>
            </a:r>
            <a:r>
              <a:rPr lang="en-US" dirty="0" smtClean="0"/>
              <a:t>eed </a:t>
            </a:r>
            <a:r>
              <a:rPr lang="en-US" dirty="0" smtClean="0"/>
              <a:t>work on Malting Firm bargain with Brewer and Spatial effects of Barley supply</a:t>
            </a:r>
          </a:p>
          <a:p>
            <a:r>
              <a:rPr lang="en-US" smtClean="0"/>
              <a:t>P</a:t>
            </a:r>
            <a:r>
              <a:rPr lang="en-US" smtClean="0"/>
              <a:t>rice/cost data?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</a:t>
            </a:r>
            <a:r>
              <a:rPr lang="en-US" dirty="0" smtClean="0"/>
              <a:t>hank You!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Comments and questions are most </a:t>
            </a:r>
            <a:br>
              <a:rPr lang="en-US" dirty="0" smtClean="0"/>
            </a:br>
            <a:r>
              <a:rPr lang="en-US" dirty="0" smtClean="0"/>
              <a:t>welcome.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05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57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are the Welfare Impacts of Mergers with Free Trade?</a:t>
            </a:r>
            <a:br>
              <a:rPr lang="en-US" dirty="0" smtClean="0"/>
            </a:br>
            <a:r>
              <a:rPr lang="en-US" dirty="0" smtClean="0"/>
              <a:t>Does this persist  with further consolidation?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Some Previous </a:t>
            </a:r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Azzam</a:t>
            </a:r>
            <a:r>
              <a:rPr lang="en-US" dirty="0" smtClean="0"/>
              <a:t>, A ., and J. </a:t>
            </a:r>
            <a:r>
              <a:rPr lang="en-US" dirty="0" err="1" smtClean="0"/>
              <a:t>Schroeter</a:t>
            </a:r>
            <a:r>
              <a:rPr lang="en-US" dirty="0" smtClean="0"/>
              <a:t>. 1995. Tradeoff between Oligopoly and Efficiency: Beef Packing. AJAE</a:t>
            </a:r>
            <a:r>
              <a:rPr lang="en-CA" dirty="0" smtClean="0"/>
              <a:t>. </a:t>
            </a:r>
          </a:p>
          <a:p>
            <a:endParaRPr lang="en-CA" dirty="0" smtClean="0"/>
          </a:p>
          <a:p>
            <a:r>
              <a:rPr lang="en-CA" dirty="0" err="1" smtClean="0"/>
              <a:t>Fjell</a:t>
            </a:r>
            <a:r>
              <a:rPr lang="en-CA" dirty="0" smtClean="0"/>
              <a:t>, K., and D. Pal.1996. Mixed Oligopoly in the Presence of Foreign Firms. </a:t>
            </a:r>
            <a:r>
              <a:rPr lang="en-CA" dirty="0" err="1" smtClean="0"/>
              <a:t>CanJEc</a:t>
            </a:r>
            <a:r>
              <a:rPr lang="en-CA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CA" dirty="0" smtClean="0"/>
              <a:t> </a:t>
            </a:r>
          </a:p>
          <a:p>
            <a:r>
              <a:rPr lang="en-CA" dirty="0" err="1" smtClean="0"/>
              <a:t>Buschena</a:t>
            </a:r>
            <a:r>
              <a:rPr lang="en-CA" dirty="0" smtClean="0"/>
              <a:t>, D.E. and R.S. Gray.1999. Trade Liberalization and International Mergers: Barley Malting in North America. </a:t>
            </a:r>
            <a:r>
              <a:rPr lang="en-CA" dirty="0" err="1" smtClean="0"/>
              <a:t>RevAgEc</a:t>
            </a:r>
            <a:endParaRPr lang="en-US" dirty="0" smtClean="0"/>
          </a:p>
          <a:p>
            <a:endParaRPr lang="en-CA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err="1" smtClean="0"/>
              <a:t>Buschena</a:t>
            </a:r>
            <a:r>
              <a:rPr lang="en-CA" dirty="0" smtClean="0"/>
              <a:t> and Gray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MC</a:t>
            </a:r>
            <a:r>
              <a:rPr lang="en-CA" i="1" baseline="-25000" dirty="0" err="1"/>
              <a:t>i</a:t>
            </a:r>
            <a:r>
              <a:rPr lang="en-CA" dirty="0" smtClean="0"/>
              <a:t> = </a:t>
            </a:r>
            <a:r>
              <a:rPr lang="en-CA" i="1" dirty="0" smtClean="0"/>
              <a:t>e</a:t>
            </a:r>
            <a:r>
              <a:rPr lang="en-CA" dirty="0" smtClean="0"/>
              <a:t> + </a:t>
            </a:r>
            <a:r>
              <a:rPr lang="en-CA" i="1" dirty="0" err="1" smtClean="0"/>
              <a:t>c</a:t>
            </a:r>
            <a:r>
              <a:rPr lang="en-CA" i="1" baseline="-25000" dirty="0" err="1" smtClean="0"/>
              <a:t>i</a:t>
            </a:r>
            <a:r>
              <a:rPr lang="en-CA" dirty="0" err="1" smtClean="0"/>
              <a:t>X</a:t>
            </a:r>
            <a:r>
              <a:rPr lang="en-CA" i="1" baseline="-25000" dirty="0" err="1" smtClean="0"/>
              <a:t>i</a:t>
            </a:r>
            <a:r>
              <a:rPr lang="en-CA" i="1" dirty="0" smtClean="0"/>
              <a:t>  		</a:t>
            </a:r>
            <a:r>
              <a:rPr lang="en-CA" sz="2800" i="1" dirty="0" smtClean="0"/>
              <a:t>Plant level Marginal Cost</a:t>
            </a:r>
          </a:p>
          <a:p>
            <a:pPr>
              <a:buNone/>
            </a:pPr>
            <a:endParaRPr lang="en-CA" sz="2800" dirty="0" smtClean="0"/>
          </a:p>
          <a:p>
            <a:r>
              <a:rPr lang="en-CA" i="1" dirty="0" err="1" smtClean="0"/>
              <a:t>p</a:t>
            </a:r>
            <a:r>
              <a:rPr lang="en-CA" i="1" baseline="-25000" dirty="0" err="1" smtClean="0"/>
              <a:t>ms</a:t>
            </a:r>
            <a:r>
              <a:rPr lang="en-CA" dirty="0" smtClean="0"/>
              <a:t>(X) = </a:t>
            </a:r>
            <a:r>
              <a:rPr lang="en-CA" i="1" dirty="0" smtClean="0"/>
              <a:t>a – </a:t>
            </a:r>
            <a:r>
              <a:rPr lang="en-CA" i="1" dirty="0" err="1" smtClean="0"/>
              <a:t>b</a:t>
            </a:r>
            <a:r>
              <a:rPr lang="en-CA" dirty="0" err="1" smtClean="0"/>
              <a:t>X</a:t>
            </a:r>
            <a:r>
              <a:rPr lang="en-CA" dirty="0" smtClean="0"/>
              <a:t>		</a:t>
            </a:r>
            <a:r>
              <a:rPr lang="en-CA" sz="2800" i="1" dirty="0" smtClean="0"/>
              <a:t>Demand for Malt Services</a:t>
            </a:r>
          </a:p>
          <a:p>
            <a:pPr>
              <a:buNone/>
            </a:pPr>
            <a:endParaRPr lang="en-CA" sz="2800" dirty="0" smtClean="0"/>
          </a:p>
          <a:p>
            <a:r>
              <a:rPr lang="en-CA" dirty="0" smtClean="0"/>
              <a:t>X</a:t>
            </a:r>
            <a:r>
              <a:rPr lang="en-CA" i="1" baseline="-25000" dirty="0"/>
              <a:t>i</a:t>
            </a:r>
            <a:r>
              <a:rPr lang="en-CA" i="1" dirty="0" smtClean="0"/>
              <a:t> = </a:t>
            </a:r>
            <a:r>
              <a:rPr lang="en-CA" i="1" u="sng" dirty="0" smtClean="0"/>
              <a:t>a – b</a:t>
            </a:r>
            <a:r>
              <a:rPr lang="en-CA" u="sng" dirty="0" smtClean="0"/>
              <a:t>(X</a:t>
            </a:r>
            <a:r>
              <a:rPr lang="en-CA" i="1" u="sng" baseline="-25000" dirty="0" smtClean="0"/>
              <a:t>-i</a:t>
            </a:r>
            <a:r>
              <a:rPr lang="en-CA" u="sng" dirty="0" smtClean="0"/>
              <a:t>) – </a:t>
            </a:r>
            <a:r>
              <a:rPr lang="en-CA" i="1" u="sng" dirty="0" smtClean="0"/>
              <a:t>e </a:t>
            </a:r>
            <a:r>
              <a:rPr lang="en-CA" i="1" dirty="0" smtClean="0"/>
              <a:t>.	</a:t>
            </a:r>
            <a:r>
              <a:rPr lang="en-CA" sz="2800" i="1" dirty="0" smtClean="0"/>
              <a:t>Optimal X</a:t>
            </a:r>
            <a:r>
              <a:rPr lang="en-CA" sz="2800" i="1" baseline="-25000" dirty="0" smtClean="0"/>
              <a:t>i</a:t>
            </a:r>
            <a:r>
              <a:rPr lang="en-CA" sz="2800" i="1" dirty="0" smtClean="0"/>
              <a:t> </a:t>
            </a:r>
            <a:r>
              <a:rPr lang="en-CA" sz="2800" i="1" dirty="0" err="1" smtClean="0"/>
              <a:t>Cournot</a:t>
            </a:r>
            <a:endParaRPr lang="en-US" sz="2800" dirty="0" smtClean="0"/>
          </a:p>
          <a:p>
            <a:pPr>
              <a:buNone/>
            </a:pPr>
            <a:r>
              <a:rPr lang="en-CA" i="1" dirty="0" smtClean="0"/>
              <a:t>    	      </a:t>
            </a:r>
            <a:r>
              <a:rPr lang="en-CA" dirty="0" smtClean="0"/>
              <a:t>2</a:t>
            </a:r>
            <a:r>
              <a:rPr lang="en-CA" i="1" dirty="0" smtClean="0"/>
              <a:t>b + </a:t>
            </a:r>
            <a:r>
              <a:rPr lang="en-CA" i="1" dirty="0" err="1" smtClean="0"/>
              <a:t>c</a:t>
            </a:r>
            <a:r>
              <a:rPr lang="en-CA" i="1" baseline="-25000" dirty="0" err="1" smtClean="0"/>
              <a:t>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Free Trade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sz="2800" i="1" dirty="0" smtClean="0"/>
          </a:p>
          <a:p>
            <a:pPr>
              <a:lnSpc>
                <a:spcPct val="150000"/>
              </a:lnSpc>
            </a:pPr>
            <a:r>
              <a:rPr lang="en-CA" sz="2800" i="1" dirty="0" smtClean="0"/>
              <a:t>Plant </a:t>
            </a:r>
            <a:r>
              <a:rPr lang="en-CA" sz="2800" i="1" dirty="0" smtClean="0"/>
              <a:t>Marginal Cost – unchanged.</a:t>
            </a:r>
          </a:p>
          <a:p>
            <a:pPr>
              <a:lnSpc>
                <a:spcPct val="150000"/>
              </a:lnSpc>
            </a:pPr>
            <a:r>
              <a:rPr lang="en-CA" sz="2800" i="1" dirty="0" smtClean="0"/>
              <a:t>Market demand now for Canada and U.S.</a:t>
            </a:r>
          </a:p>
          <a:p>
            <a:pPr>
              <a:lnSpc>
                <a:spcPct val="150000"/>
              </a:lnSpc>
            </a:pPr>
            <a:r>
              <a:rPr lang="en-CA" sz="2800" i="1" dirty="0" smtClean="0"/>
              <a:t>Total quantity in market increases</a:t>
            </a:r>
            <a:endParaRPr lang="en-CA" sz="2800" i="1" dirty="0"/>
          </a:p>
          <a:p>
            <a:pPr marL="0" indent="0">
              <a:lnSpc>
                <a:spcPct val="150000"/>
              </a:lnSpc>
              <a:buNone/>
            </a:pPr>
            <a:endParaRPr lang="en-CA" sz="2800" dirty="0" smtClean="0"/>
          </a:p>
        </p:txBody>
      </p:sp>
    </p:spTree>
    <p:extLst>
      <p:ext uri="{BB962C8B-B14F-4D97-AF65-F5344CB8AC3E}">
        <p14:creationId xmlns:p14="http://schemas.microsoft.com/office/powerpoint/2010/main" val="200899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Merger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i="1" dirty="0" smtClean="0"/>
              <a:t>Plant Marginal Cost </a:t>
            </a:r>
          </a:p>
          <a:p>
            <a:pPr lvl="1"/>
            <a:r>
              <a:rPr lang="en-CA" sz="2400" i="1" dirty="0" smtClean="0"/>
              <a:t>assumed unchanged, but merged plants set MC of all plants equal </a:t>
            </a:r>
          </a:p>
          <a:p>
            <a:pPr lvl="1"/>
            <a:r>
              <a:rPr lang="en-CA" sz="2400" i="1" dirty="0" smtClean="0"/>
              <a:t>decreases total cost</a:t>
            </a:r>
          </a:p>
          <a:p>
            <a:r>
              <a:rPr lang="en-CA" sz="2800" i="1" dirty="0" smtClean="0"/>
              <a:t>Price Behaviour </a:t>
            </a:r>
          </a:p>
          <a:p>
            <a:pPr lvl="1"/>
            <a:r>
              <a:rPr lang="en-CA" sz="2400" i="1" dirty="0" smtClean="0"/>
              <a:t>increases own firm pricing power</a:t>
            </a:r>
          </a:p>
          <a:p>
            <a:pPr lvl="1"/>
            <a:r>
              <a:rPr lang="en-CA" sz="2400" i="1" dirty="0" smtClean="0"/>
              <a:t>decreases number of firms</a:t>
            </a:r>
          </a:p>
          <a:p>
            <a:pPr lvl="1"/>
            <a:r>
              <a:rPr lang="en-CA" sz="2400" i="1" dirty="0" smtClean="0"/>
              <a:t>price of malting services increase as does malt</a:t>
            </a:r>
          </a:p>
          <a:p>
            <a:pPr lvl="1"/>
            <a:r>
              <a:rPr lang="en-CA" sz="2400" i="1" dirty="0" smtClean="0"/>
              <a:t>barley prices fall</a:t>
            </a:r>
          </a:p>
          <a:p>
            <a:pPr lvl="1"/>
            <a:endParaRPr lang="en-CA" sz="2400" i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13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CA" dirty="0" err="1" smtClean="0"/>
              <a:t>Buschena</a:t>
            </a:r>
            <a:r>
              <a:rPr lang="en-CA" dirty="0" smtClean="0"/>
              <a:t> and Gray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862547"/>
            <a:ext cx="7467600" cy="5919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err="1" smtClean="0"/>
              <a:t>Buschena</a:t>
            </a:r>
            <a:r>
              <a:rPr lang="en-CA" dirty="0" smtClean="0"/>
              <a:t> and Gray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4</a:t>
            </a:r>
            <a:r>
              <a:rPr lang="en-CA" dirty="0" smtClean="0"/>
              <a:t> Canadian, 7 U.S. malting firms become 4 Can/US mergers and 3 US independents.</a:t>
            </a:r>
          </a:p>
          <a:p>
            <a:endParaRPr lang="en-CA" dirty="0"/>
          </a:p>
          <a:p>
            <a:r>
              <a:rPr lang="en-CA" dirty="0" smtClean="0"/>
              <a:t>Free Trade increased Competition</a:t>
            </a:r>
          </a:p>
          <a:p>
            <a:r>
              <a:rPr lang="en-CA" dirty="0" smtClean="0"/>
              <a:t>Merging decreased total costs – but lowers welfare to barley suppliers and malt users</a:t>
            </a:r>
          </a:p>
          <a:p>
            <a:r>
              <a:rPr lang="en-CA" dirty="0" smtClean="0"/>
              <a:t>Total welfare impacts positive – free trade gains and cost savings are greater than barley and malt losses to market power</a:t>
            </a:r>
          </a:p>
          <a:p>
            <a:pPr>
              <a:buNone/>
            </a:pPr>
            <a:endParaRPr lang="en-CA" dirty="0"/>
          </a:p>
          <a:p>
            <a:pPr>
              <a:buNone/>
            </a:pPr>
            <a:endParaRPr lang="en-CA" sz="2800" dirty="0" smtClean="0"/>
          </a:p>
        </p:txBody>
      </p:sp>
    </p:spTree>
    <p:extLst>
      <p:ext uri="{BB962C8B-B14F-4D97-AF65-F5344CB8AC3E}">
        <p14:creationId xmlns:p14="http://schemas.microsoft.com/office/powerpoint/2010/main" val="72719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What Happened? Total Q</a:t>
            </a:r>
            <a:endParaRPr lang="en-US" dirty="0"/>
          </a:p>
        </p:txBody>
      </p:sp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2234" y="685801"/>
            <a:ext cx="7148366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386</Words>
  <Application>Microsoft Office PowerPoint</Application>
  <PresentationFormat>On-screen Show (4:3)</PresentationFormat>
  <Paragraphs>67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Trade Liberalization and Mergers in the North American Malting Industry</vt:lpstr>
      <vt:lpstr>What are the Welfare Impacts of Mergers with Free Trade? Does this persist  with further consolidation?</vt:lpstr>
      <vt:lpstr>Some Previous Work</vt:lpstr>
      <vt:lpstr>Buschena and Gray</vt:lpstr>
      <vt:lpstr>Free Trade</vt:lpstr>
      <vt:lpstr>Merger</vt:lpstr>
      <vt:lpstr>Buschena and Gray</vt:lpstr>
      <vt:lpstr>Buschena and Gray</vt:lpstr>
      <vt:lpstr>What Happened? Total Q</vt:lpstr>
      <vt:lpstr>What Happened? Trade</vt:lpstr>
      <vt:lpstr>What Happened? Barley</vt:lpstr>
      <vt:lpstr>Sensitivity to Market Power Assumptions</vt:lpstr>
      <vt:lpstr>What Happened?  Plants</vt:lpstr>
      <vt:lpstr>What Happened? Welfare  θ =-0.1  </vt:lpstr>
      <vt:lpstr>What Happened? Welfare  θ =-0.9  </vt:lpstr>
      <vt:lpstr>Conclusions/Implications </vt:lpstr>
      <vt:lpstr>Thank You!  Comments and questions are most  welcome.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King Wheat Have a Future? If so where are we headed?</dc:title>
  <dc:creator>brewindg</dc:creator>
  <cp:lastModifiedBy>Derek Brewin</cp:lastModifiedBy>
  <cp:revision>69</cp:revision>
  <dcterms:created xsi:type="dcterms:W3CDTF">2011-02-08T22:25:48Z</dcterms:created>
  <dcterms:modified xsi:type="dcterms:W3CDTF">2011-11-25T20:29:57Z</dcterms:modified>
</cp:coreProperties>
</file>