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8" r:id="rId3"/>
    <p:sldId id="307" r:id="rId4"/>
    <p:sldId id="305" r:id="rId5"/>
    <p:sldId id="297" r:id="rId6"/>
    <p:sldId id="341" r:id="rId7"/>
    <p:sldId id="306" r:id="rId8"/>
    <p:sldId id="342" r:id="rId9"/>
    <p:sldId id="283" r:id="rId10"/>
    <p:sldId id="293" r:id="rId11"/>
    <p:sldId id="284" r:id="rId12"/>
    <p:sldId id="292" r:id="rId13"/>
    <p:sldId id="298" r:id="rId14"/>
    <p:sldId id="343" r:id="rId15"/>
    <p:sldId id="344" r:id="rId16"/>
    <p:sldId id="345" r:id="rId17"/>
    <p:sldId id="346" r:id="rId18"/>
    <p:sldId id="340" r:id="rId19"/>
    <p:sldId id="321" r:id="rId20"/>
  </p:sldIdLst>
  <p:sldSz cx="9144000" cy="6858000" type="screen4x3"/>
  <p:notesSz cx="6934200" cy="9220200"/>
  <p:defaultTextStyle>
    <a:defPPr>
      <a:defRPr lang="en-US"/>
    </a:defPPr>
    <a:lvl1pPr algn="l" rtl="0" eaLnBrk="0" fontAlgn="base" hangingPunct="0">
      <a:lnSpc>
        <a:spcPct val="110000"/>
      </a:lnSpc>
      <a:spcBef>
        <a:spcPct val="20000"/>
      </a:spcBef>
      <a:spcAft>
        <a:spcPct val="20000"/>
      </a:spcAft>
      <a:buSzPct val="80000"/>
      <a:buChar char="•"/>
      <a:defRPr sz="2800" kern="1200">
        <a:solidFill>
          <a:schemeClr val="tx1"/>
        </a:solidFill>
        <a:latin typeface="Verdana" pitchFamily="34" charset="0"/>
        <a:ea typeface="+mn-ea"/>
        <a:cs typeface="+mn-cs"/>
      </a:defRPr>
    </a:lvl1pPr>
    <a:lvl2pPr marL="457200" algn="l" rtl="0" eaLnBrk="0" fontAlgn="base" hangingPunct="0">
      <a:lnSpc>
        <a:spcPct val="110000"/>
      </a:lnSpc>
      <a:spcBef>
        <a:spcPct val="20000"/>
      </a:spcBef>
      <a:spcAft>
        <a:spcPct val="20000"/>
      </a:spcAft>
      <a:buSzPct val="80000"/>
      <a:buChar char="•"/>
      <a:defRPr sz="2800" kern="1200">
        <a:solidFill>
          <a:schemeClr val="tx1"/>
        </a:solidFill>
        <a:latin typeface="Verdana" pitchFamily="34" charset="0"/>
        <a:ea typeface="+mn-ea"/>
        <a:cs typeface="+mn-cs"/>
      </a:defRPr>
    </a:lvl2pPr>
    <a:lvl3pPr marL="914400" algn="l" rtl="0" eaLnBrk="0" fontAlgn="base" hangingPunct="0">
      <a:lnSpc>
        <a:spcPct val="110000"/>
      </a:lnSpc>
      <a:spcBef>
        <a:spcPct val="20000"/>
      </a:spcBef>
      <a:spcAft>
        <a:spcPct val="20000"/>
      </a:spcAft>
      <a:buSzPct val="80000"/>
      <a:buChar char="•"/>
      <a:defRPr sz="2800" kern="1200">
        <a:solidFill>
          <a:schemeClr val="tx1"/>
        </a:solidFill>
        <a:latin typeface="Verdana" pitchFamily="34" charset="0"/>
        <a:ea typeface="+mn-ea"/>
        <a:cs typeface="+mn-cs"/>
      </a:defRPr>
    </a:lvl3pPr>
    <a:lvl4pPr marL="1371600" algn="l" rtl="0" eaLnBrk="0" fontAlgn="base" hangingPunct="0">
      <a:lnSpc>
        <a:spcPct val="110000"/>
      </a:lnSpc>
      <a:spcBef>
        <a:spcPct val="20000"/>
      </a:spcBef>
      <a:spcAft>
        <a:spcPct val="20000"/>
      </a:spcAft>
      <a:buSzPct val="80000"/>
      <a:buChar char="•"/>
      <a:defRPr sz="2800" kern="1200">
        <a:solidFill>
          <a:schemeClr val="tx1"/>
        </a:solidFill>
        <a:latin typeface="Verdana" pitchFamily="34" charset="0"/>
        <a:ea typeface="+mn-ea"/>
        <a:cs typeface="+mn-cs"/>
      </a:defRPr>
    </a:lvl4pPr>
    <a:lvl5pPr marL="1828800" algn="l" rtl="0" eaLnBrk="0" fontAlgn="base" hangingPunct="0">
      <a:lnSpc>
        <a:spcPct val="110000"/>
      </a:lnSpc>
      <a:spcBef>
        <a:spcPct val="20000"/>
      </a:spcBef>
      <a:spcAft>
        <a:spcPct val="20000"/>
      </a:spcAft>
      <a:buSzPct val="80000"/>
      <a:buChar char="•"/>
      <a:defRPr sz="2800" kern="1200">
        <a:solidFill>
          <a:schemeClr val="tx1"/>
        </a:solidFill>
        <a:latin typeface="Verdana" pitchFamily="34" charset="0"/>
        <a:ea typeface="+mn-ea"/>
        <a:cs typeface="+mn-cs"/>
      </a:defRPr>
    </a:lvl5pPr>
    <a:lvl6pPr marL="2286000" algn="l" defTabSz="914400" rtl="0" eaLnBrk="1" latinLnBrk="0" hangingPunct="1">
      <a:defRPr sz="2800" kern="1200">
        <a:solidFill>
          <a:schemeClr val="tx1"/>
        </a:solidFill>
        <a:latin typeface="Verdana" pitchFamily="34" charset="0"/>
        <a:ea typeface="+mn-ea"/>
        <a:cs typeface="+mn-cs"/>
      </a:defRPr>
    </a:lvl6pPr>
    <a:lvl7pPr marL="2743200" algn="l" defTabSz="914400" rtl="0" eaLnBrk="1" latinLnBrk="0" hangingPunct="1">
      <a:defRPr sz="2800" kern="1200">
        <a:solidFill>
          <a:schemeClr val="tx1"/>
        </a:solidFill>
        <a:latin typeface="Verdana" pitchFamily="34" charset="0"/>
        <a:ea typeface="+mn-ea"/>
        <a:cs typeface="+mn-cs"/>
      </a:defRPr>
    </a:lvl7pPr>
    <a:lvl8pPr marL="3200400" algn="l" defTabSz="914400" rtl="0" eaLnBrk="1" latinLnBrk="0" hangingPunct="1">
      <a:defRPr sz="2800" kern="1200">
        <a:solidFill>
          <a:schemeClr val="tx1"/>
        </a:solidFill>
        <a:latin typeface="Verdana" pitchFamily="34" charset="0"/>
        <a:ea typeface="+mn-ea"/>
        <a:cs typeface="+mn-cs"/>
      </a:defRPr>
    </a:lvl8pPr>
    <a:lvl9pPr marL="3657600" algn="l" defTabSz="914400" rtl="0" eaLnBrk="1" latinLnBrk="0" hangingPunct="1">
      <a:defRPr sz="28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E0E3"/>
    <a:srgbClr val="E7F3F4"/>
    <a:srgbClr val="F3F9FA"/>
    <a:srgbClr val="FF5050"/>
    <a:srgbClr val="4D4D4D"/>
    <a:srgbClr val="FF9900"/>
    <a:srgbClr val="CC3300"/>
    <a:srgbClr val="99CCFF"/>
    <a:srgbClr val="FF00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1754" autoAdjust="0"/>
  </p:normalViewPr>
  <p:slideViewPr>
    <p:cSldViewPr>
      <p:cViewPr varScale="1">
        <p:scale>
          <a:sx n="24" d="100"/>
          <a:sy n="24" d="100"/>
        </p:scale>
        <p:origin x="-1152" y="-67"/>
      </p:cViewPr>
      <p:guideLst>
        <p:guide orient="horz" pos="2160"/>
        <p:guide pos="2880"/>
      </p:guideLst>
    </p:cSldViewPr>
  </p:slideViewPr>
  <p:outlineViewPr>
    <p:cViewPr>
      <p:scale>
        <a:sx n="33" d="100"/>
        <a:sy n="33" d="100"/>
      </p:scale>
      <p:origin x="54" y="20562"/>
    </p:cViewPr>
  </p:outlineViewPr>
  <p:notesTextViewPr>
    <p:cViewPr>
      <p:scale>
        <a:sx n="66" d="100"/>
        <a:sy n="66"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0294"/>
          </a:xfrm>
          <a:prstGeom prst="rect">
            <a:avLst/>
          </a:prstGeom>
        </p:spPr>
        <p:txBody>
          <a:bodyPr vert="horz" lIns="92044" tIns="46022" rIns="92044" bIns="46022" rtlCol="0"/>
          <a:lstStyle>
            <a:lvl1pPr algn="l" eaLnBrk="1" hangingPunct="1">
              <a:lnSpc>
                <a:spcPct val="100000"/>
              </a:lnSpc>
              <a:spcBef>
                <a:spcPct val="0"/>
              </a:spcBef>
              <a:spcAft>
                <a:spcPct val="0"/>
              </a:spcAft>
              <a:buSzTx/>
              <a:buFontTx/>
              <a:buNone/>
              <a:defRPr sz="1200">
                <a:latin typeface="Arial" charset="0"/>
              </a:defRPr>
            </a:lvl1pPr>
          </a:lstStyle>
          <a:p>
            <a:pPr>
              <a:defRPr/>
            </a:pPr>
            <a:endParaRPr lang="en-US"/>
          </a:p>
        </p:txBody>
      </p:sp>
      <p:sp>
        <p:nvSpPr>
          <p:cNvPr id="3" name="Date Placeholder 2"/>
          <p:cNvSpPr>
            <a:spLocks noGrp="1"/>
          </p:cNvSpPr>
          <p:nvPr>
            <p:ph type="dt" sz="quarter" idx="1"/>
          </p:nvPr>
        </p:nvSpPr>
        <p:spPr>
          <a:xfrm>
            <a:off x="3927775" y="0"/>
            <a:ext cx="3004820" cy="460294"/>
          </a:xfrm>
          <a:prstGeom prst="rect">
            <a:avLst/>
          </a:prstGeom>
        </p:spPr>
        <p:txBody>
          <a:bodyPr vert="horz" lIns="92044" tIns="46022" rIns="92044" bIns="46022" rtlCol="0"/>
          <a:lstStyle>
            <a:lvl1pPr algn="r" eaLnBrk="1" hangingPunct="1">
              <a:lnSpc>
                <a:spcPct val="100000"/>
              </a:lnSpc>
              <a:spcBef>
                <a:spcPct val="0"/>
              </a:spcBef>
              <a:spcAft>
                <a:spcPct val="0"/>
              </a:spcAft>
              <a:buSzTx/>
              <a:buFontTx/>
              <a:buNone/>
              <a:defRPr sz="1200">
                <a:latin typeface="Arial" charset="0"/>
              </a:defRPr>
            </a:lvl1pPr>
          </a:lstStyle>
          <a:p>
            <a:pPr>
              <a:defRPr/>
            </a:pPr>
            <a:fld id="{974CCCC1-61C3-4E31-B2AA-DB1DB8B312CC}" type="datetimeFigureOut">
              <a:rPr lang="en-US"/>
              <a:pPr>
                <a:defRPr/>
              </a:pPr>
              <a:t>11/24/2011</a:t>
            </a:fld>
            <a:endParaRPr lang="en-US"/>
          </a:p>
        </p:txBody>
      </p:sp>
      <p:sp>
        <p:nvSpPr>
          <p:cNvPr id="4" name="Footer Placeholder 3"/>
          <p:cNvSpPr>
            <a:spLocks noGrp="1"/>
          </p:cNvSpPr>
          <p:nvPr>
            <p:ph type="ftr" sz="quarter" idx="2"/>
          </p:nvPr>
        </p:nvSpPr>
        <p:spPr>
          <a:xfrm>
            <a:off x="0" y="8758314"/>
            <a:ext cx="3004820" cy="460293"/>
          </a:xfrm>
          <a:prstGeom prst="rect">
            <a:avLst/>
          </a:prstGeom>
        </p:spPr>
        <p:txBody>
          <a:bodyPr vert="horz" lIns="92044" tIns="46022" rIns="92044" bIns="46022" rtlCol="0" anchor="b"/>
          <a:lstStyle>
            <a:lvl1pPr algn="l" eaLnBrk="1" hangingPunct="1">
              <a:lnSpc>
                <a:spcPct val="100000"/>
              </a:lnSpc>
              <a:spcBef>
                <a:spcPct val="0"/>
              </a:spcBef>
              <a:spcAft>
                <a:spcPct val="0"/>
              </a:spcAft>
              <a:buSzTx/>
              <a:buFontTx/>
              <a:buNone/>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27775" y="8758314"/>
            <a:ext cx="3004820" cy="460293"/>
          </a:xfrm>
          <a:prstGeom prst="rect">
            <a:avLst/>
          </a:prstGeom>
        </p:spPr>
        <p:txBody>
          <a:bodyPr vert="horz" lIns="92044" tIns="46022" rIns="92044" bIns="46022" rtlCol="0" anchor="b"/>
          <a:lstStyle>
            <a:lvl1pPr algn="r" eaLnBrk="1" hangingPunct="1">
              <a:lnSpc>
                <a:spcPct val="100000"/>
              </a:lnSpc>
              <a:spcBef>
                <a:spcPct val="0"/>
              </a:spcBef>
              <a:spcAft>
                <a:spcPct val="0"/>
              </a:spcAft>
              <a:buSzTx/>
              <a:buFontTx/>
              <a:buNone/>
              <a:defRPr sz="1200">
                <a:latin typeface="Arial" charset="0"/>
              </a:defRPr>
            </a:lvl1pPr>
          </a:lstStyle>
          <a:p>
            <a:pPr>
              <a:defRPr/>
            </a:pPr>
            <a:fld id="{7D0DE9C4-7FF2-483C-845C-B2FD9A79F9D2}" type="slidenum">
              <a:rPr lang="en-US"/>
              <a:pPr>
                <a:defRPr/>
              </a:pPr>
              <a:t>‹#›</a:t>
            </a:fld>
            <a:endParaRPr lang="en-US"/>
          </a:p>
        </p:txBody>
      </p:sp>
    </p:spTree>
    <p:extLst>
      <p:ext uri="{BB962C8B-B14F-4D97-AF65-F5344CB8AC3E}">
        <p14:creationId xmlns:p14="http://schemas.microsoft.com/office/powerpoint/2010/main" val="3215922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04820" cy="460294"/>
          </a:xfrm>
          <a:prstGeom prst="rect">
            <a:avLst/>
          </a:prstGeom>
          <a:noFill/>
          <a:ln w="9525">
            <a:noFill/>
            <a:miter lim="800000"/>
            <a:headEnd/>
            <a:tailEnd/>
          </a:ln>
          <a:effectLst/>
        </p:spPr>
        <p:txBody>
          <a:bodyPr vert="horz" wrap="square" lIns="92044" tIns="46022" rIns="92044" bIns="46022" numCol="1" anchor="t" anchorCtr="0" compatLnSpc="1">
            <a:prstTxWarp prst="textNoShape">
              <a:avLst/>
            </a:prstTxWarp>
          </a:bodyPr>
          <a:lstStyle>
            <a:lvl1pPr eaLnBrk="1" hangingPunct="1">
              <a:lnSpc>
                <a:spcPct val="100000"/>
              </a:lnSpc>
              <a:spcBef>
                <a:spcPct val="0"/>
              </a:spcBef>
              <a:spcAft>
                <a:spcPct val="0"/>
              </a:spcAft>
              <a:buSzTx/>
              <a:buFontTx/>
              <a:buNone/>
              <a:defRPr sz="1200">
                <a:latin typeface="Arial" charset="0"/>
              </a:defRPr>
            </a:lvl1pPr>
          </a:lstStyle>
          <a:p>
            <a:pPr>
              <a:defRPr/>
            </a:pPr>
            <a:endParaRPr lang="en-US"/>
          </a:p>
        </p:txBody>
      </p:sp>
      <p:sp>
        <p:nvSpPr>
          <p:cNvPr id="16387" name="Rectangle 3"/>
          <p:cNvSpPr>
            <a:spLocks noGrp="1" noChangeArrowheads="1"/>
          </p:cNvSpPr>
          <p:nvPr>
            <p:ph type="dt" idx="1"/>
          </p:nvPr>
        </p:nvSpPr>
        <p:spPr bwMode="auto">
          <a:xfrm>
            <a:off x="3927775" y="0"/>
            <a:ext cx="3004820" cy="460294"/>
          </a:xfrm>
          <a:prstGeom prst="rect">
            <a:avLst/>
          </a:prstGeom>
          <a:noFill/>
          <a:ln w="9525">
            <a:noFill/>
            <a:miter lim="800000"/>
            <a:headEnd/>
            <a:tailEnd/>
          </a:ln>
          <a:effectLst/>
        </p:spPr>
        <p:txBody>
          <a:bodyPr vert="horz" wrap="square" lIns="92044" tIns="46022" rIns="92044" bIns="46022" numCol="1" anchor="t" anchorCtr="0" compatLnSpc="1">
            <a:prstTxWarp prst="textNoShape">
              <a:avLst/>
            </a:prstTxWarp>
          </a:bodyPr>
          <a:lstStyle>
            <a:lvl1pPr algn="r" eaLnBrk="1" hangingPunct="1">
              <a:lnSpc>
                <a:spcPct val="100000"/>
              </a:lnSpc>
              <a:spcBef>
                <a:spcPct val="0"/>
              </a:spcBef>
              <a:spcAft>
                <a:spcPct val="0"/>
              </a:spcAft>
              <a:buSzTx/>
              <a:buFontTx/>
              <a:buNone/>
              <a:defRPr sz="1200">
                <a:latin typeface="Arial" charset="0"/>
              </a:defRPr>
            </a:lvl1pPr>
          </a:lstStyle>
          <a:p>
            <a:pPr>
              <a:defRPr/>
            </a:pPr>
            <a:endParaRPr lang="en-US"/>
          </a:p>
        </p:txBody>
      </p:sp>
      <p:sp>
        <p:nvSpPr>
          <p:cNvPr id="30724" name="Rectangle 4"/>
          <p:cNvSpPr>
            <a:spLocks noGrp="1" noRot="1" noChangeAspect="1" noChangeArrowheads="1" noTextEdit="1"/>
          </p:cNvSpPr>
          <p:nvPr>
            <p:ph type="sldImg" idx="2"/>
          </p:nvPr>
        </p:nvSpPr>
        <p:spPr bwMode="auto">
          <a:xfrm>
            <a:off x="1160463" y="690563"/>
            <a:ext cx="4613275" cy="34591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p:cNvSpPr>
            <a:spLocks noGrp="1" noChangeArrowheads="1"/>
          </p:cNvSpPr>
          <p:nvPr>
            <p:ph type="body" sz="quarter" idx="3"/>
          </p:nvPr>
        </p:nvSpPr>
        <p:spPr bwMode="auto">
          <a:xfrm>
            <a:off x="693420" y="4379953"/>
            <a:ext cx="5547360" cy="4149011"/>
          </a:xfrm>
          <a:prstGeom prst="rect">
            <a:avLst/>
          </a:prstGeom>
          <a:noFill/>
          <a:ln w="9525">
            <a:noFill/>
            <a:miter lim="800000"/>
            <a:headEnd/>
            <a:tailEnd/>
          </a:ln>
          <a:effectLst/>
        </p:spPr>
        <p:txBody>
          <a:bodyPr vert="horz" wrap="square" lIns="92044" tIns="46022" rIns="92044" bIns="4602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758314"/>
            <a:ext cx="3004820" cy="460293"/>
          </a:xfrm>
          <a:prstGeom prst="rect">
            <a:avLst/>
          </a:prstGeom>
          <a:noFill/>
          <a:ln w="9525">
            <a:noFill/>
            <a:miter lim="800000"/>
            <a:headEnd/>
            <a:tailEnd/>
          </a:ln>
          <a:effectLst/>
        </p:spPr>
        <p:txBody>
          <a:bodyPr vert="horz" wrap="square" lIns="92044" tIns="46022" rIns="92044" bIns="46022" numCol="1" anchor="b" anchorCtr="0" compatLnSpc="1">
            <a:prstTxWarp prst="textNoShape">
              <a:avLst/>
            </a:prstTxWarp>
          </a:bodyPr>
          <a:lstStyle>
            <a:lvl1pPr eaLnBrk="1" hangingPunct="1">
              <a:lnSpc>
                <a:spcPct val="100000"/>
              </a:lnSpc>
              <a:spcBef>
                <a:spcPct val="0"/>
              </a:spcBef>
              <a:spcAft>
                <a:spcPct val="0"/>
              </a:spcAft>
              <a:buSzTx/>
              <a:buFontTx/>
              <a:buNone/>
              <a:defRPr sz="1200">
                <a:latin typeface="Arial" charset="0"/>
              </a:defRPr>
            </a:lvl1pPr>
          </a:lstStyle>
          <a:p>
            <a:pPr>
              <a:defRPr/>
            </a:pPr>
            <a:endParaRPr lang="en-US"/>
          </a:p>
        </p:txBody>
      </p:sp>
      <p:sp>
        <p:nvSpPr>
          <p:cNvPr id="16391" name="Rectangle 7"/>
          <p:cNvSpPr>
            <a:spLocks noGrp="1" noChangeArrowheads="1"/>
          </p:cNvSpPr>
          <p:nvPr>
            <p:ph type="sldNum" sz="quarter" idx="5"/>
          </p:nvPr>
        </p:nvSpPr>
        <p:spPr bwMode="auto">
          <a:xfrm>
            <a:off x="3927775" y="8758314"/>
            <a:ext cx="3004820" cy="460293"/>
          </a:xfrm>
          <a:prstGeom prst="rect">
            <a:avLst/>
          </a:prstGeom>
          <a:noFill/>
          <a:ln w="9525">
            <a:noFill/>
            <a:miter lim="800000"/>
            <a:headEnd/>
            <a:tailEnd/>
          </a:ln>
          <a:effectLst/>
        </p:spPr>
        <p:txBody>
          <a:bodyPr vert="horz" wrap="square" lIns="92044" tIns="46022" rIns="92044" bIns="46022" numCol="1" anchor="b" anchorCtr="0" compatLnSpc="1">
            <a:prstTxWarp prst="textNoShape">
              <a:avLst/>
            </a:prstTxWarp>
          </a:bodyPr>
          <a:lstStyle>
            <a:lvl1pPr algn="r" eaLnBrk="1" hangingPunct="1">
              <a:lnSpc>
                <a:spcPct val="100000"/>
              </a:lnSpc>
              <a:spcBef>
                <a:spcPct val="0"/>
              </a:spcBef>
              <a:spcAft>
                <a:spcPct val="0"/>
              </a:spcAft>
              <a:buSzTx/>
              <a:buFontTx/>
              <a:buNone/>
              <a:defRPr sz="1200">
                <a:latin typeface="Arial" charset="0"/>
              </a:defRPr>
            </a:lvl1pPr>
          </a:lstStyle>
          <a:p>
            <a:pPr>
              <a:defRPr/>
            </a:pPr>
            <a:fld id="{1C34AB89-CDDA-448E-81F2-A2C69C17B3BD}" type="slidenum">
              <a:rPr lang="en-US"/>
              <a:pPr>
                <a:defRPr/>
              </a:pPr>
              <a:t>‹#›</a:t>
            </a:fld>
            <a:endParaRPr lang="en-US"/>
          </a:p>
        </p:txBody>
      </p:sp>
    </p:spTree>
    <p:extLst>
      <p:ext uri="{BB962C8B-B14F-4D97-AF65-F5344CB8AC3E}">
        <p14:creationId xmlns:p14="http://schemas.microsoft.com/office/powerpoint/2010/main" val="22410873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CA" dirty="0" smtClean="0"/>
              <a:t>Other reasons for innovation failure are:</a:t>
            </a:r>
          </a:p>
          <a:p>
            <a:r>
              <a:rPr lang="en-CA" dirty="0" smtClean="0"/>
              <a:t>High </a:t>
            </a:r>
            <a:r>
              <a:rPr lang="en-CA" sz="1200" b="0" i="0" u="none" strike="noStrike" kern="1200" baseline="0" dirty="0" smtClean="0">
                <a:solidFill>
                  <a:schemeClr val="tx1"/>
                </a:solidFill>
                <a:latin typeface="Arial" charset="0"/>
                <a:ea typeface="+mn-ea"/>
                <a:cs typeface="+mn-cs"/>
              </a:rPr>
              <a:t>introductory prices</a:t>
            </a:r>
          </a:p>
          <a:p>
            <a:r>
              <a:rPr lang="en-CA" sz="1200" b="0" i="0" u="none" strike="noStrike" kern="1200" baseline="0" dirty="0" smtClean="0">
                <a:solidFill>
                  <a:schemeClr val="tx1"/>
                </a:solidFill>
                <a:latin typeface="Arial" charset="0"/>
                <a:ea typeface="+mn-ea"/>
                <a:cs typeface="+mn-cs"/>
              </a:rPr>
              <a:t>uncompetitive products that are of low quality or insufficiently</a:t>
            </a:r>
          </a:p>
          <a:p>
            <a:r>
              <a:rPr lang="en-CA" sz="1200" b="0" i="0" u="none" strike="noStrike" kern="1200" baseline="0" dirty="0" smtClean="0">
                <a:solidFill>
                  <a:schemeClr val="tx1"/>
                </a:solidFill>
                <a:latin typeface="Arial" charset="0"/>
                <a:ea typeface="+mn-ea"/>
                <a:cs typeface="+mn-cs"/>
              </a:rPr>
              <a:t>innovative </a:t>
            </a:r>
          </a:p>
          <a:p>
            <a:r>
              <a:rPr lang="en-CA" sz="1200" b="0" i="0" u="none" strike="noStrike" kern="1200" baseline="0" dirty="0" smtClean="0">
                <a:solidFill>
                  <a:schemeClr val="tx1"/>
                </a:solidFill>
                <a:latin typeface="Arial" charset="0"/>
                <a:ea typeface="+mn-ea"/>
                <a:cs typeface="+mn-cs"/>
              </a:rPr>
              <a:t>failure to develop niche markets</a:t>
            </a:r>
            <a:endParaRPr lang="en-CA" dirty="0" smtClean="0"/>
          </a:p>
          <a:p>
            <a:pPr eaLnBrk="1" hangingPunct="1"/>
            <a:endParaRPr lang="de-DE" dirty="0" smtClean="0"/>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Verdana" pitchFamily="34" charset="0"/>
              </a:defRPr>
            </a:lvl1pPr>
            <a:lvl2pPr marL="747853" indent="-287636">
              <a:defRPr sz="2800">
                <a:solidFill>
                  <a:schemeClr val="tx1"/>
                </a:solidFill>
                <a:latin typeface="Verdana" pitchFamily="34" charset="0"/>
              </a:defRPr>
            </a:lvl2pPr>
            <a:lvl3pPr marL="1150544" indent="-230109">
              <a:defRPr sz="2800">
                <a:solidFill>
                  <a:schemeClr val="tx1"/>
                </a:solidFill>
                <a:latin typeface="Verdana" pitchFamily="34" charset="0"/>
              </a:defRPr>
            </a:lvl3pPr>
            <a:lvl4pPr marL="1610761" indent="-230109">
              <a:defRPr sz="2800">
                <a:solidFill>
                  <a:schemeClr val="tx1"/>
                </a:solidFill>
                <a:latin typeface="Verdana" pitchFamily="34" charset="0"/>
              </a:defRPr>
            </a:lvl4pPr>
            <a:lvl5pPr marL="2070979" indent="-230109">
              <a:defRPr sz="2800">
                <a:solidFill>
                  <a:schemeClr val="tx1"/>
                </a:solidFill>
                <a:latin typeface="Verdana" pitchFamily="34" charset="0"/>
              </a:defRPr>
            </a:lvl5pPr>
            <a:lvl6pPr marL="2531196"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91414"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51631"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911849"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fld id="{3539694F-31B3-4BC1-9424-13CA8D91541B}" type="slidenum">
              <a:rPr lang="en-US" sz="1200">
                <a:latin typeface="Arial" charset="0"/>
              </a:rPr>
              <a:pPr/>
              <a:t>1</a:t>
            </a:fld>
            <a:endParaRPr lang="en-US" sz="120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1C34AB89-CDDA-448E-81F2-A2C69C17B3BD}" type="slidenum">
              <a:rPr lang="en-US" smtClean="0"/>
              <a:pPr>
                <a:defRPr/>
              </a:pPr>
              <a:t>12</a:t>
            </a:fld>
            <a:endParaRPr lang="en-US"/>
          </a:p>
        </p:txBody>
      </p:sp>
    </p:spTree>
    <p:extLst>
      <p:ext uri="{BB962C8B-B14F-4D97-AF65-F5344CB8AC3E}">
        <p14:creationId xmlns:p14="http://schemas.microsoft.com/office/powerpoint/2010/main" val="18091853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74852" indent="-274852"/>
            <a:endParaRPr lang="en-GB" dirty="0"/>
          </a:p>
        </p:txBody>
      </p:sp>
      <p:sp>
        <p:nvSpPr>
          <p:cNvPr id="4" name="Slide Number Placeholder 3"/>
          <p:cNvSpPr>
            <a:spLocks noGrp="1"/>
          </p:cNvSpPr>
          <p:nvPr>
            <p:ph type="sldNum" sz="quarter" idx="10"/>
          </p:nvPr>
        </p:nvSpPr>
        <p:spPr/>
        <p:txBody>
          <a:bodyPr/>
          <a:lstStyle/>
          <a:p>
            <a:pPr>
              <a:defRPr/>
            </a:pPr>
            <a:fld id="{1C34AB89-CDDA-448E-81F2-A2C69C17B3BD}" type="slidenum">
              <a:rPr lang="en-US" smtClean="0"/>
              <a:pPr>
                <a:defRPr/>
              </a:pPr>
              <a:t>13</a:t>
            </a:fld>
            <a:endParaRPr lang="en-US"/>
          </a:p>
        </p:txBody>
      </p:sp>
    </p:spTree>
    <p:extLst>
      <p:ext uri="{BB962C8B-B14F-4D97-AF65-F5344CB8AC3E}">
        <p14:creationId xmlns:p14="http://schemas.microsoft.com/office/powerpoint/2010/main" val="28145196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74852" indent="-274852"/>
            <a:endParaRPr lang="en-GB" dirty="0"/>
          </a:p>
        </p:txBody>
      </p:sp>
      <p:sp>
        <p:nvSpPr>
          <p:cNvPr id="4" name="Slide Number Placeholder 3"/>
          <p:cNvSpPr>
            <a:spLocks noGrp="1"/>
          </p:cNvSpPr>
          <p:nvPr>
            <p:ph type="sldNum" sz="quarter" idx="10"/>
          </p:nvPr>
        </p:nvSpPr>
        <p:spPr/>
        <p:txBody>
          <a:bodyPr/>
          <a:lstStyle/>
          <a:p>
            <a:pPr>
              <a:defRPr/>
            </a:pPr>
            <a:fld id="{1C34AB89-CDDA-448E-81F2-A2C69C17B3BD}" type="slidenum">
              <a:rPr lang="en-US" smtClean="0"/>
              <a:pPr>
                <a:defRPr/>
              </a:pPr>
              <a:t>14</a:t>
            </a:fld>
            <a:endParaRPr lang="en-US"/>
          </a:p>
        </p:txBody>
      </p:sp>
    </p:spTree>
    <p:extLst>
      <p:ext uri="{BB962C8B-B14F-4D97-AF65-F5344CB8AC3E}">
        <p14:creationId xmlns:p14="http://schemas.microsoft.com/office/powerpoint/2010/main" val="28145196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74852" indent="-274852"/>
            <a:endParaRPr lang="en-GB" dirty="0"/>
          </a:p>
        </p:txBody>
      </p:sp>
      <p:sp>
        <p:nvSpPr>
          <p:cNvPr id="4" name="Slide Number Placeholder 3"/>
          <p:cNvSpPr>
            <a:spLocks noGrp="1"/>
          </p:cNvSpPr>
          <p:nvPr>
            <p:ph type="sldNum" sz="quarter" idx="10"/>
          </p:nvPr>
        </p:nvSpPr>
        <p:spPr/>
        <p:txBody>
          <a:bodyPr/>
          <a:lstStyle/>
          <a:p>
            <a:pPr>
              <a:defRPr/>
            </a:pPr>
            <a:fld id="{1C34AB89-CDDA-448E-81F2-A2C69C17B3BD}" type="slidenum">
              <a:rPr lang="en-US" smtClean="0"/>
              <a:pPr>
                <a:defRPr/>
              </a:pPr>
              <a:t>15</a:t>
            </a:fld>
            <a:endParaRPr lang="en-US"/>
          </a:p>
        </p:txBody>
      </p:sp>
    </p:spTree>
    <p:extLst>
      <p:ext uri="{BB962C8B-B14F-4D97-AF65-F5344CB8AC3E}">
        <p14:creationId xmlns:p14="http://schemas.microsoft.com/office/powerpoint/2010/main" val="28145196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74852" indent="-274852"/>
            <a:endParaRPr lang="en-GB" dirty="0"/>
          </a:p>
        </p:txBody>
      </p:sp>
      <p:sp>
        <p:nvSpPr>
          <p:cNvPr id="4" name="Slide Number Placeholder 3"/>
          <p:cNvSpPr>
            <a:spLocks noGrp="1"/>
          </p:cNvSpPr>
          <p:nvPr>
            <p:ph type="sldNum" sz="quarter" idx="10"/>
          </p:nvPr>
        </p:nvSpPr>
        <p:spPr/>
        <p:txBody>
          <a:bodyPr/>
          <a:lstStyle/>
          <a:p>
            <a:pPr>
              <a:defRPr/>
            </a:pPr>
            <a:fld id="{1C34AB89-CDDA-448E-81F2-A2C69C17B3BD}" type="slidenum">
              <a:rPr lang="en-US" smtClean="0"/>
              <a:pPr>
                <a:defRPr/>
              </a:pPr>
              <a:t>16</a:t>
            </a:fld>
            <a:endParaRPr lang="en-US"/>
          </a:p>
        </p:txBody>
      </p:sp>
    </p:spTree>
    <p:extLst>
      <p:ext uri="{BB962C8B-B14F-4D97-AF65-F5344CB8AC3E}">
        <p14:creationId xmlns:p14="http://schemas.microsoft.com/office/powerpoint/2010/main" val="28145196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74852" indent="-274852"/>
            <a:endParaRPr lang="en-GB" dirty="0"/>
          </a:p>
        </p:txBody>
      </p:sp>
      <p:sp>
        <p:nvSpPr>
          <p:cNvPr id="4" name="Slide Number Placeholder 3"/>
          <p:cNvSpPr>
            <a:spLocks noGrp="1"/>
          </p:cNvSpPr>
          <p:nvPr>
            <p:ph type="sldNum" sz="quarter" idx="10"/>
          </p:nvPr>
        </p:nvSpPr>
        <p:spPr/>
        <p:txBody>
          <a:bodyPr/>
          <a:lstStyle/>
          <a:p>
            <a:pPr>
              <a:defRPr/>
            </a:pPr>
            <a:fld id="{1C34AB89-CDDA-448E-81F2-A2C69C17B3BD}" type="slidenum">
              <a:rPr lang="en-US" smtClean="0"/>
              <a:pPr>
                <a:defRPr/>
              </a:pPr>
              <a:t>17</a:t>
            </a:fld>
            <a:endParaRPr lang="en-US"/>
          </a:p>
        </p:txBody>
      </p:sp>
    </p:spTree>
    <p:extLst>
      <p:ext uri="{BB962C8B-B14F-4D97-AF65-F5344CB8AC3E}">
        <p14:creationId xmlns:p14="http://schemas.microsoft.com/office/powerpoint/2010/main" val="28145196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dirty="0" smtClean="0"/>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Verdana" pitchFamily="34" charset="0"/>
              </a:defRPr>
            </a:lvl1pPr>
            <a:lvl2pPr marL="747853" indent="-287636">
              <a:defRPr sz="2800">
                <a:solidFill>
                  <a:schemeClr val="tx1"/>
                </a:solidFill>
                <a:latin typeface="Verdana" pitchFamily="34" charset="0"/>
              </a:defRPr>
            </a:lvl2pPr>
            <a:lvl3pPr marL="1150544" indent="-230109">
              <a:defRPr sz="2800">
                <a:solidFill>
                  <a:schemeClr val="tx1"/>
                </a:solidFill>
                <a:latin typeface="Verdana" pitchFamily="34" charset="0"/>
              </a:defRPr>
            </a:lvl3pPr>
            <a:lvl4pPr marL="1610761" indent="-230109">
              <a:defRPr sz="2800">
                <a:solidFill>
                  <a:schemeClr val="tx1"/>
                </a:solidFill>
                <a:latin typeface="Verdana" pitchFamily="34" charset="0"/>
              </a:defRPr>
            </a:lvl4pPr>
            <a:lvl5pPr marL="2070979" indent="-230109">
              <a:defRPr sz="2800">
                <a:solidFill>
                  <a:schemeClr val="tx1"/>
                </a:solidFill>
                <a:latin typeface="Verdana" pitchFamily="34" charset="0"/>
              </a:defRPr>
            </a:lvl5pPr>
            <a:lvl6pPr marL="2531196"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91414"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51631"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911849"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fld id="{3539694F-31B3-4BC1-9424-13CA8D91541B}" type="slidenum">
              <a:rPr lang="en-US" sz="1200">
                <a:latin typeface="Arial" charset="0"/>
              </a:rPr>
              <a:pPr/>
              <a:t>18</a:t>
            </a:fld>
            <a:endParaRPr lang="en-US" sz="120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1C34AB89-CDDA-448E-81F2-A2C69C17B3BD}" type="slidenum">
              <a:rPr lang="en-US" smtClean="0"/>
              <a:pPr>
                <a:defRPr/>
              </a:pPr>
              <a:t>19</a:t>
            </a:fld>
            <a:endParaRPr lang="en-US"/>
          </a:p>
        </p:txBody>
      </p:sp>
    </p:spTree>
    <p:extLst>
      <p:ext uri="{BB962C8B-B14F-4D97-AF65-F5344CB8AC3E}">
        <p14:creationId xmlns:p14="http://schemas.microsoft.com/office/powerpoint/2010/main" val="4145340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p>
        </p:txBody>
      </p:sp>
      <p:sp>
        <p:nvSpPr>
          <p:cNvPr id="32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Verdana" pitchFamily="34" charset="0"/>
              </a:defRPr>
            </a:lvl1pPr>
            <a:lvl2pPr marL="747853" indent="-287636">
              <a:defRPr sz="2800">
                <a:solidFill>
                  <a:schemeClr val="tx1"/>
                </a:solidFill>
                <a:latin typeface="Verdana" pitchFamily="34" charset="0"/>
              </a:defRPr>
            </a:lvl2pPr>
            <a:lvl3pPr marL="1150544" indent="-230109">
              <a:defRPr sz="2800">
                <a:solidFill>
                  <a:schemeClr val="tx1"/>
                </a:solidFill>
                <a:latin typeface="Verdana" pitchFamily="34" charset="0"/>
              </a:defRPr>
            </a:lvl3pPr>
            <a:lvl4pPr marL="1610761" indent="-230109">
              <a:defRPr sz="2800">
                <a:solidFill>
                  <a:schemeClr val="tx1"/>
                </a:solidFill>
                <a:latin typeface="Verdana" pitchFamily="34" charset="0"/>
              </a:defRPr>
            </a:lvl4pPr>
            <a:lvl5pPr marL="2070979" indent="-230109">
              <a:defRPr sz="2800">
                <a:solidFill>
                  <a:schemeClr val="tx1"/>
                </a:solidFill>
                <a:latin typeface="Verdana" pitchFamily="34" charset="0"/>
              </a:defRPr>
            </a:lvl5pPr>
            <a:lvl6pPr marL="2531196"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91414"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51631"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911849"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fld id="{992EB336-BFC3-48F3-9287-F2C23CB6354B}" type="slidenum">
              <a:rPr lang="en-US" sz="1200">
                <a:latin typeface="Arial" charset="0"/>
              </a:rPr>
              <a:pPr/>
              <a:t>2</a:t>
            </a:fld>
            <a:endParaRPr lang="en-US" sz="120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09" indent="-230109" eaLnBrk="1" hangingPunct="1"/>
            <a:r>
              <a:rPr lang="en-US" sz="1600"/>
              <a:t>   </a:t>
            </a:r>
          </a:p>
          <a:p>
            <a:pPr marL="230109" indent="-230109" eaLnBrk="1" hangingPunct="1"/>
            <a:endParaRPr lang="en-US" sz="2000" b="1"/>
          </a:p>
          <a:p>
            <a:pPr marL="230109" indent="-230109" eaLnBrk="1" hangingPunct="1"/>
            <a:endParaRPr lang="en-US" smtClean="0"/>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Verdana" pitchFamily="34" charset="0"/>
              </a:defRPr>
            </a:lvl1pPr>
            <a:lvl2pPr marL="747853" indent="-287636">
              <a:defRPr sz="2800">
                <a:solidFill>
                  <a:schemeClr val="tx1"/>
                </a:solidFill>
                <a:latin typeface="Verdana" pitchFamily="34" charset="0"/>
              </a:defRPr>
            </a:lvl2pPr>
            <a:lvl3pPr marL="1150544" indent="-230109">
              <a:defRPr sz="2800">
                <a:solidFill>
                  <a:schemeClr val="tx1"/>
                </a:solidFill>
                <a:latin typeface="Verdana" pitchFamily="34" charset="0"/>
              </a:defRPr>
            </a:lvl3pPr>
            <a:lvl4pPr marL="1610761" indent="-230109">
              <a:defRPr sz="2800">
                <a:solidFill>
                  <a:schemeClr val="tx1"/>
                </a:solidFill>
                <a:latin typeface="Verdana" pitchFamily="34" charset="0"/>
              </a:defRPr>
            </a:lvl4pPr>
            <a:lvl5pPr marL="2070979" indent="-230109">
              <a:defRPr sz="2800">
                <a:solidFill>
                  <a:schemeClr val="tx1"/>
                </a:solidFill>
                <a:latin typeface="Verdana" pitchFamily="34" charset="0"/>
              </a:defRPr>
            </a:lvl5pPr>
            <a:lvl6pPr marL="2531196"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91414"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51631"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911849"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fld id="{C9EDD44D-117F-4EBD-9537-49C9FF89A1BF}" type="slidenum">
              <a:rPr lang="en-US" sz="1200">
                <a:latin typeface="Arial" charset="0"/>
              </a:rPr>
              <a:pPr/>
              <a:t>3</a:t>
            </a:fld>
            <a:endParaRPr lang="en-US" sz="120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Verdana" pitchFamily="34" charset="0"/>
              </a:defRPr>
            </a:lvl1pPr>
            <a:lvl2pPr marL="747853" indent="-287636">
              <a:defRPr sz="2800">
                <a:solidFill>
                  <a:schemeClr val="tx1"/>
                </a:solidFill>
                <a:latin typeface="Verdana" pitchFamily="34" charset="0"/>
              </a:defRPr>
            </a:lvl2pPr>
            <a:lvl3pPr marL="1150544" indent="-230109">
              <a:defRPr sz="2800">
                <a:solidFill>
                  <a:schemeClr val="tx1"/>
                </a:solidFill>
                <a:latin typeface="Verdana" pitchFamily="34" charset="0"/>
              </a:defRPr>
            </a:lvl3pPr>
            <a:lvl4pPr marL="1610761" indent="-230109">
              <a:defRPr sz="2800">
                <a:solidFill>
                  <a:schemeClr val="tx1"/>
                </a:solidFill>
                <a:latin typeface="Verdana" pitchFamily="34" charset="0"/>
              </a:defRPr>
            </a:lvl4pPr>
            <a:lvl5pPr marL="2070979" indent="-230109">
              <a:defRPr sz="2800">
                <a:solidFill>
                  <a:schemeClr val="tx1"/>
                </a:solidFill>
                <a:latin typeface="Verdana" pitchFamily="34" charset="0"/>
              </a:defRPr>
            </a:lvl5pPr>
            <a:lvl6pPr marL="2531196"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91414"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51631"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911849"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fld id="{49979474-D471-4BBC-97F2-78125603BAB3}" type="slidenum">
              <a:rPr lang="en-US" sz="1200">
                <a:latin typeface="Arial" charset="0"/>
              </a:rPr>
              <a:pPr/>
              <a:t>4</a:t>
            </a:fld>
            <a:endParaRPr lang="en-US" sz="120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xfrm>
            <a:off x="1162050" y="692150"/>
            <a:ext cx="4611688" cy="3457575"/>
          </a:xfrm>
          <a:ln/>
        </p:spPr>
      </p:sp>
      <p:sp>
        <p:nvSpPr>
          <p:cNvPr id="34819" name="Rectangle 3"/>
          <p:cNvSpPr>
            <a:spLocks noGrp="1" noChangeArrowheads="1"/>
          </p:cNvSpPr>
          <p:nvPr>
            <p:ph type="body" idx="1"/>
          </p:nvPr>
        </p:nvSpPr>
        <p:spPr>
          <a:xfrm>
            <a:off x="924560" y="4379953"/>
            <a:ext cx="5085080" cy="414741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dirty="0" smtClean="0"/>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Verdana" pitchFamily="34" charset="0"/>
              </a:defRPr>
            </a:lvl1pPr>
            <a:lvl2pPr marL="747853" indent="-287636">
              <a:defRPr sz="2800">
                <a:solidFill>
                  <a:schemeClr val="tx1"/>
                </a:solidFill>
                <a:latin typeface="Verdana" pitchFamily="34" charset="0"/>
              </a:defRPr>
            </a:lvl2pPr>
            <a:lvl3pPr marL="1150544" indent="-230109">
              <a:defRPr sz="2800">
                <a:solidFill>
                  <a:schemeClr val="tx1"/>
                </a:solidFill>
                <a:latin typeface="Verdana" pitchFamily="34" charset="0"/>
              </a:defRPr>
            </a:lvl3pPr>
            <a:lvl4pPr marL="1610761" indent="-230109">
              <a:defRPr sz="2800">
                <a:solidFill>
                  <a:schemeClr val="tx1"/>
                </a:solidFill>
                <a:latin typeface="Verdana" pitchFamily="34" charset="0"/>
              </a:defRPr>
            </a:lvl4pPr>
            <a:lvl5pPr marL="2070979" indent="-230109">
              <a:defRPr sz="2800">
                <a:solidFill>
                  <a:schemeClr val="tx1"/>
                </a:solidFill>
                <a:latin typeface="Verdana" pitchFamily="34" charset="0"/>
              </a:defRPr>
            </a:lvl5pPr>
            <a:lvl6pPr marL="2531196"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91414"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51631"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911849"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fld id="{49979474-D471-4BBC-97F2-78125603BAB3}" type="slidenum">
              <a:rPr lang="en-US" sz="1200">
                <a:latin typeface="Arial" charset="0"/>
              </a:rPr>
              <a:pPr/>
              <a:t>7</a:t>
            </a:fld>
            <a:endParaRPr lang="en-US" sz="120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de-DE" sz="900"/>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Verdana" pitchFamily="34" charset="0"/>
              </a:defRPr>
            </a:lvl1pPr>
            <a:lvl2pPr marL="747853" indent="-287636">
              <a:defRPr sz="2800">
                <a:solidFill>
                  <a:schemeClr val="tx1"/>
                </a:solidFill>
                <a:latin typeface="Verdana" pitchFamily="34" charset="0"/>
              </a:defRPr>
            </a:lvl2pPr>
            <a:lvl3pPr marL="1150544" indent="-230109">
              <a:defRPr sz="2800">
                <a:solidFill>
                  <a:schemeClr val="tx1"/>
                </a:solidFill>
                <a:latin typeface="Verdana" pitchFamily="34" charset="0"/>
              </a:defRPr>
            </a:lvl3pPr>
            <a:lvl4pPr marL="1610761" indent="-230109">
              <a:defRPr sz="2800">
                <a:solidFill>
                  <a:schemeClr val="tx1"/>
                </a:solidFill>
                <a:latin typeface="Verdana" pitchFamily="34" charset="0"/>
              </a:defRPr>
            </a:lvl4pPr>
            <a:lvl5pPr marL="2070979" indent="-230109">
              <a:defRPr sz="2800">
                <a:solidFill>
                  <a:schemeClr val="tx1"/>
                </a:solidFill>
                <a:latin typeface="Verdana" pitchFamily="34" charset="0"/>
              </a:defRPr>
            </a:lvl5pPr>
            <a:lvl6pPr marL="2531196"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91414"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51631"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911849"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fld id="{E281A9CE-A8B0-4145-BE60-5E92005492FE}" type="slidenum">
              <a:rPr lang="en-US" sz="1200">
                <a:latin typeface="Arial" charset="0"/>
              </a:rPr>
              <a:pPr/>
              <a:t>9</a:t>
            </a:fld>
            <a:endParaRPr lang="en-US" sz="120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1C34AB89-CDDA-448E-81F2-A2C69C17B3BD}" type="slidenum">
              <a:rPr lang="en-US" smtClean="0"/>
              <a:pPr>
                <a:defRPr/>
              </a:pPr>
              <a:t>10</a:t>
            </a:fld>
            <a:endParaRPr lang="en-US"/>
          </a:p>
        </p:txBody>
      </p:sp>
    </p:spTree>
    <p:extLst>
      <p:ext uri="{BB962C8B-B14F-4D97-AF65-F5344CB8AC3E}">
        <p14:creationId xmlns:p14="http://schemas.microsoft.com/office/powerpoint/2010/main" val="60163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Verdana" pitchFamily="34" charset="0"/>
              </a:defRPr>
            </a:lvl1pPr>
            <a:lvl2pPr marL="747853" indent="-287636">
              <a:defRPr sz="2800">
                <a:solidFill>
                  <a:schemeClr val="tx1"/>
                </a:solidFill>
                <a:latin typeface="Verdana" pitchFamily="34" charset="0"/>
              </a:defRPr>
            </a:lvl2pPr>
            <a:lvl3pPr marL="1150544" indent="-230109">
              <a:defRPr sz="2800">
                <a:solidFill>
                  <a:schemeClr val="tx1"/>
                </a:solidFill>
                <a:latin typeface="Verdana" pitchFamily="34" charset="0"/>
              </a:defRPr>
            </a:lvl3pPr>
            <a:lvl4pPr marL="1610761" indent="-230109">
              <a:defRPr sz="2800">
                <a:solidFill>
                  <a:schemeClr val="tx1"/>
                </a:solidFill>
                <a:latin typeface="Verdana" pitchFamily="34" charset="0"/>
              </a:defRPr>
            </a:lvl4pPr>
            <a:lvl5pPr marL="2070979" indent="-230109">
              <a:defRPr sz="2800">
                <a:solidFill>
                  <a:schemeClr val="tx1"/>
                </a:solidFill>
                <a:latin typeface="Verdana" pitchFamily="34" charset="0"/>
              </a:defRPr>
            </a:lvl5pPr>
            <a:lvl6pPr marL="2531196"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91414"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51631"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911849" indent="-230109"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fld id="{8D0DEC98-3078-4AE6-ABAB-3504600EFA69}" type="slidenum">
              <a:rPr lang="en-US" sz="1200">
                <a:latin typeface="Arial" charset="0"/>
              </a:rPr>
              <a:pPr/>
              <a:t>11</a:t>
            </a:fld>
            <a:endParaRPr lang="en-US" sz="120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useBgFill="1">
        <p:nvSpPr>
          <p:cNvPr id="4" name="圆角矩形 12"/>
          <p:cNvSpPr/>
          <p:nvPr userDrawn="1"/>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AE8752C6-3A8F-4F77-9B66-E89CD39F57C3}" type="slidenum">
              <a:rPr lang="en-US"/>
              <a:pPr>
                <a:defRPr/>
              </a:pPr>
              <a:t>‹#›</a:t>
            </a:fld>
            <a:endParaRPr lang="en-US"/>
          </a:p>
        </p:txBody>
      </p:sp>
    </p:spTree>
    <p:extLst>
      <p:ext uri="{BB962C8B-B14F-4D97-AF65-F5344CB8AC3E}">
        <p14:creationId xmlns:p14="http://schemas.microsoft.com/office/powerpoint/2010/main" val="2228296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50A29F-F4C0-48E4-91C8-7906FC2D5280}" type="slidenum">
              <a:rPr lang="en-US"/>
              <a:pPr>
                <a:defRPr/>
              </a:pPr>
              <a:t>‹#›</a:t>
            </a:fld>
            <a:endParaRPr lang="en-US"/>
          </a:p>
        </p:txBody>
      </p:sp>
    </p:spTree>
    <p:extLst>
      <p:ext uri="{BB962C8B-B14F-4D97-AF65-F5344CB8AC3E}">
        <p14:creationId xmlns:p14="http://schemas.microsoft.com/office/powerpoint/2010/main" val="81605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8BEC71C-6F22-49E0-9BA4-1BB6E6ED68B2}" type="slidenum">
              <a:rPr lang="en-US"/>
              <a:pPr>
                <a:defRPr/>
              </a:pPr>
              <a:t>‹#›</a:t>
            </a:fld>
            <a:endParaRPr lang="en-US"/>
          </a:p>
        </p:txBody>
      </p:sp>
    </p:spTree>
    <p:extLst>
      <p:ext uri="{BB962C8B-B14F-4D97-AF65-F5344CB8AC3E}">
        <p14:creationId xmlns:p14="http://schemas.microsoft.com/office/powerpoint/2010/main" val="3903054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useBgFill="1">
        <p:nvSpPr>
          <p:cNvPr id="7" name="圆角矩形 12"/>
          <p:cNvSpPr/>
          <p:nvPr userDrawn="1"/>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457200" y="274638"/>
            <a:ext cx="8229600" cy="1143000"/>
          </a:xfrm>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3" name="Table Placeholder 2"/>
          <p:cNvSpPr>
            <a:spLocks noGrp="1"/>
          </p:cNvSpPr>
          <p:nvPr>
            <p:ph type="tbl" idx="1"/>
          </p:nvPr>
        </p:nvSpPr>
        <p:spPr>
          <a:xfrm>
            <a:off x="457200" y="1600200"/>
            <a:ext cx="8229600" cy="4525963"/>
          </a:xfrm>
        </p:spPr>
        <p:txBody>
          <a:bodyPr/>
          <a:lstStyle>
            <a:lvl1pPr>
              <a:defRPr>
                <a:latin typeface="Calibri" pitchFamily="34" charset="0"/>
                <a:cs typeface="Calibri" pitchFamily="34" charset="0"/>
              </a:defRPr>
            </a:lvl1p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B4FC534-9126-42A1-9EAA-1954735B85EC}" type="slidenum">
              <a:rPr lang="en-US"/>
              <a:pPr>
                <a:defRPr/>
              </a:pPr>
              <a:t>‹#›</a:t>
            </a:fld>
            <a:endParaRPr lang="en-US"/>
          </a:p>
        </p:txBody>
      </p:sp>
    </p:spTree>
    <p:extLst>
      <p:ext uri="{BB962C8B-B14F-4D97-AF65-F5344CB8AC3E}">
        <p14:creationId xmlns:p14="http://schemas.microsoft.com/office/powerpoint/2010/main" val="2408985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855A6C2-48F6-4F6F-B282-F9671F690AB2}" type="slidenum">
              <a:rPr lang="en-US"/>
              <a:pPr>
                <a:defRPr/>
              </a:pPr>
              <a:t>‹#›</a:t>
            </a:fld>
            <a:endParaRPr lang="en-US"/>
          </a:p>
        </p:txBody>
      </p:sp>
    </p:spTree>
    <p:extLst>
      <p:ext uri="{BB962C8B-B14F-4D97-AF65-F5344CB8AC3E}">
        <p14:creationId xmlns:p14="http://schemas.microsoft.com/office/powerpoint/2010/main" val="284085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4" name="圆角矩形 12"/>
          <p:cNvSpPr/>
          <p:nvPr userDrawn="1"/>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CFA44829-9D6F-432C-B659-24B3AD4AE3F5}" type="slidenum">
              <a:rPr lang="en-US"/>
              <a:pPr>
                <a:defRPr/>
              </a:pPr>
              <a:t>‹#›</a:t>
            </a:fld>
            <a:endParaRPr lang="en-US"/>
          </a:p>
        </p:txBody>
      </p:sp>
      <p:grpSp>
        <p:nvGrpSpPr>
          <p:cNvPr id="8" name="Group 1"/>
          <p:cNvGrpSpPr>
            <a:grpSpLocks/>
          </p:cNvGrpSpPr>
          <p:nvPr userDrawn="1"/>
        </p:nvGrpSpPr>
        <p:grpSpPr bwMode="auto">
          <a:xfrm>
            <a:off x="590549" y="838200"/>
            <a:ext cx="3600452" cy="34925"/>
            <a:chOff x="1371599" y="1194949"/>
            <a:chExt cx="3600001" cy="35050"/>
          </a:xfrm>
        </p:grpSpPr>
        <p:sp>
          <p:nvSpPr>
            <p:cNvPr id="9" name="矩形 6"/>
            <p:cNvSpPr/>
            <p:nvPr/>
          </p:nvSpPr>
          <p:spPr>
            <a:xfrm>
              <a:off x="1371599" y="1201322"/>
              <a:ext cx="3600000" cy="17526"/>
            </a:xfrm>
            <a:prstGeom prst="rect">
              <a:avLst/>
            </a:prstGeom>
            <a:solidFill>
              <a:srgbClr val="BBE0E3"/>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矩形 9"/>
            <p:cNvSpPr/>
            <p:nvPr/>
          </p:nvSpPr>
          <p:spPr>
            <a:xfrm>
              <a:off x="1371600" y="1194949"/>
              <a:ext cx="3600000" cy="11153"/>
            </a:xfrm>
            <a:prstGeom prst="rect">
              <a:avLst/>
            </a:prstGeom>
            <a:solidFill>
              <a:schemeClr val="bg1">
                <a:lumMod val="8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1" name="矩形 10"/>
            <p:cNvSpPr/>
            <p:nvPr/>
          </p:nvSpPr>
          <p:spPr>
            <a:xfrm>
              <a:off x="1371600" y="1218847"/>
              <a:ext cx="3600000" cy="11152"/>
            </a:xfrm>
            <a:prstGeom prst="rect">
              <a:avLst/>
            </a:prstGeom>
            <a:solidFill>
              <a:schemeClr val="bg1">
                <a:lumMod val="7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grpSp>
    </p:spTree>
    <p:extLst>
      <p:ext uri="{BB962C8B-B14F-4D97-AF65-F5344CB8AC3E}">
        <p14:creationId xmlns:p14="http://schemas.microsoft.com/office/powerpoint/2010/main" val="41588265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3A150F-32F1-4E0C-8ED4-6389EAEF3751}" type="slidenum">
              <a:rPr lang="en-US"/>
              <a:pPr>
                <a:defRPr/>
              </a:pPr>
              <a:t>‹#›</a:t>
            </a:fld>
            <a:endParaRPr lang="en-US"/>
          </a:p>
        </p:txBody>
      </p:sp>
    </p:spTree>
    <p:extLst>
      <p:ext uri="{BB962C8B-B14F-4D97-AF65-F5344CB8AC3E}">
        <p14:creationId xmlns:p14="http://schemas.microsoft.com/office/powerpoint/2010/main" val="240895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7DEE08D-89F7-446D-9AF5-0719954AD990}" type="slidenum">
              <a:rPr lang="en-US"/>
              <a:pPr>
                <a:defRPr/>
              </a:pPr>
              <a:t>‹#›</a:t>
            </a:fld>
            <a:endParaRPr lang="en-US"/>
          </a:p>
        </p:txBody>
      </p:sp>
    </p:spTree>
    <p:extLst>
      <p:ext uri="{BB962C8B-B14F-4D97-AF65-F5344CB8AC3E}">
        <p14:creationId xmlns:p14="http://schemas.microsoft.com/office/powerpoint/2010/main" val="3722936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BF2BA6B-8967-4E86-BE2A-331FC86EBA09}" type="slidenum">
              <a:rPr lang="en-US"/>
              <a:pPr>
                <a:defRPr/>
              </a:pPr>
              <a:t>‹#›</a:t>
            </a:fld>
            <a:endParaRPr lang="en-US"/>
          </a:p>
        </p:txBody>
      </p:sp>
    </p:spTree>
    <p:extLst>
      <p:ext uri="{BB962C8B-B14F-4D97-AF65-F5344CB8AC3E}">
        <p14:creationId xmlns:p14="http://schemas.microsoft.com/office/powerpoint/2010/main" val="3832791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00E7587-350A-45B6-9F72-3D3DC08B6DF2}" type="slidenum">
              <a:rPr lang="en-US"/>
              <a:pPr>
                <a:defRPr/>
              </a:pPr>
              <a:t>‹#›</a:t>
            </a:fld>
            <a:endParaRPr lang="en-US"/>
          </a:p>
        </p:txBody>
      </p:sp>
    </p:spTree>
    <p:extLst>
      <p:ext uri="{BB962C8B-B14F-4D97-AF65-F5344CB8AC3E}">
        <p14:creationId xmlns:p14="http://schemas.microsoft.com/office/powerpoint/2010/main" val="3848451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B996DF5-6DDF-494F-875F-879AB90C0714}" type="slidenum">
              <a:rPr lang="en-US"/>
              <a:pPr>
                <a:defRPr/>
              </a:pPr>
              <a:t>‹#›</a:t>
            </a:fld>
            <a:endParaRPr lang="en-US"/>
          </a:p>
        </p:txBody>
      </p:sp>
    </p:spTree>
    <p:extLst>
      <p:ext uri="{BB962C8B-B14F-4D97-AF65-F5344CB8AC3E}">
        <p14:creationId xmlns:p14="http://schemas.microsoft.com/office/powerpoint/2010/main" val="566302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1C9C141-7F55-44C1-A2D9-861045598DDD}" type="slidenum">
              <a:rPr lang="en-US"/>
              <a:pPr>
                <a:defRPr/>
              </a:pPr>
              <a:t>‹#›</a:t>
            </a:fld>
            <a:endParaRPr lang="en-US"/>
          </a:p>
        </p:txBody>
      </p:sp>
    </p:spTree>
    <p:extLst>
      <p:ext uri="{BB962C8B-B14F-4D97-AF65-F5344CB8AC3E}">
        <p14:creationId xmlns:p14="http://schemas.microsoft.com/office/powerpoint/2010/main" val="638649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55E99FE-1EA5-47E3-8BC2-D61FD7D1C049}" type="slidenum">
              <a:rPr lang="en-US"/>
              <a:pPr>
                <a:defRPr/>
              </a:pPr>
              <a:t>‹#›</a:t>
            </a:fld>
            <a:endParaRPr lang="en-US"/>
          </a:p>
        </p:txBody>
      </p:sp>
    </p:spTree>
    <p:extLst>
      <p:ext uri="{BB962C8B-B14F-4D97-AF65-F5344CB8AC3E}">
        <p14:creationId xmlns:p14="http://schemas.microsoft.com/office/powerpoint/2010/main" val="3451872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spcAft>
                <a:spcPct val="0"/>
              </a:spcAft>
              <a:buSzTx/>
              <a:buFontTx/>
              <a:buNone/>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lnSpc>
                <a:spcPct val="100000"/>
              </a:lnSpc>
              <a:spcBef>
                <a:spcPct val="0"/>
              </a:spcBef>
              <a:spcAft>
                <a:spcPct val="0"/>
              </a:spcAft>
              <a:buSzTx/>
              <a:buFontTx/>
              <a:buNone/>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spcAft>
                <a:spcPct val="0"/>
              </a:spcAft>
              <a:buSzTx/>
              <a:buFontTx/>
              <a:buNone/>
              <a:defRPr sz="1400">
                <a:latin typeface="Arial" charset="0"/>
              </a:defRPr>
            </a:lvl1pPr>
          </a:lstStyle>
          <a:p>
            <a:pPr>
              <a:defRPr/>
            </a:pPr>
            <a:fld id="{1D7C0577-B5C5-40DC-A633-B70093BE78C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Verdana" pitchFamily="34" charset="0"/>
        </a:defRPr>
      </a:lvl2pPr>
      <a:lvl3pPr algn="ctr" rtl="0" eaLnBrk="0" fontAlgn="base" hangingPunct="0">
        <a:spcBef>
          <a:spcPct val="0"/>
        </a:spcBef>
        <a:spcAft>
          <a:spcPct val="0"/>
        </a:spcAft>
        <a:defRPr sz="3600">
          <a:solidFill>
            <a:schemeClr val="tx2"/>
          </a:solidFill>
          <a:latin typeface="Verdana" pitchFamily="34" charset="0"/>
        </a:defRPr>
      </a:lvl3pPr>
      <a:lvl4pPr algn="ctr" rtl="0" eaLnBrk="0" fontAlgn="base" hangingPunct="0">
        <a:spcBef>
          <a:spcPct val="0"/>
        </a:spcBef>
        <a:spcAft>
          <a:spcPct val="0"/>
        </a:spcAft>
        <a:defRPr sz="3600">
          <a:solidFill>
            <a:schemeClr val="tx2"/>
          </a:solidFill>
          <a:latin typeface="Verdana" pitchFamily="34" charset="0"/>
        </a:defRPr>
      </a:lvl4pPr>
      <a:lvl5pPr algn="ctr" rtl="0" eaLnBrk="0" fontAlgn="base" hangingPunct="0">
        <a:spcBef>
          <a:spcPct val="0"/>
        </a:spcBef>
        <a:spcAft>
          <a:spcPct val="0"/>
        </a:spcAft>
        <a:defRPr sz="3600">
          <a:solidFill>
            <a:schemeClr val="tx2"/>
          </a:solidFill>
          <a:latin typeface="Verdana" pitchFamily="34" charset="0"/>
        </a:defRPr>
      </a:lvl5pPr>
      <a:lvl6pPr marL="457200" algn="ctr" rtl="0" fontAlgn="base">
        <a:spcBef>
          <a:spcPct val="0"/>
        </a:spcBef>
        <a:spcAft>
          <a:spcPct val="0"/>
        </a:spcAft>
        <a:defRPr sz="3600">
          <a:solidFill>
            <a:schemeClr val="tx2"/>
          </a:solidFill>
          <a:latin typeface="Verdana" pitchFamily="34" charset="0"/>
        </a:defRPr>
      </a:lvl6pPr>
      <a:lvl7pPr marL="914400" algn="ctr" rtl="0" fontAlgn="base">
        <a:spcBef>
          <a:spcPct val="0"/>
        </a:spcBef>
        <a:spcAft>
          <a:spcPct val="0"/>
        </a:spcAft>
        <a:defRPr sz="3600">
          <a:solidFill>
            <a:schemeClr val="tx2"/>
          </a:solidFill>
          <a:latin typeface="Verdana" pitchFamily="34" charset="0"/>
        </a:defRPr>
      </a:lvl7pPr>
      <a:lvl8pPr marL="1371600" algn="ctr" rtl="0" fontAlgn="base">
        <a:spcBef>
          <a:spcPct val="0"/>
        </a:spcBef>
        <a:spcAft>
          <a:spcPct val="0"/>
        </a:spcAft>
        <a:defRPr sz="3600">
          <a:solidFill>
            <a:schemeClr val="tx2"/>
          </a:solidFill>
          <a:latin typeface="Verdana" pitchFamily="34" charset="0"/>
        </a:defRPr>
      </a:lvl8pPr>
      <a:lvl9pPr marL="1828800" algn="ctr" rtl="0" fontAlgn="base">
        <a:spcBef>
          <a:spcPct val="0"/>
        </a:spcBef>
        <a:spcAft>
          <a:spcPct val="0"/>
        </a:spcAft>
        <a:defRPr sz="3600">
          <a:solidFill>
            <a:schemeClr val="tx2"/>
          </a:solidFill>
          <a:latin typeface="Verdana" pitchFamily="34" charset="0"/>
        </a:defRPr>
      </a:lvl9pPr>
    </p:titleStyle>
    <p:bodyStyle>
      <a:lvl1pPr marL="342900" indent="-342900" algn="l" rtl="0" eaLnBrk="0" fontAlgn="base" hangingPunct="0">
        <a:lnSpc>
          <a:spcPct val="110000"/>
        </a:lnSpc>
        <a:spcBef>
          <a:spcPct val="10000"/>
        </a:spcBef>
        <a:spcAft>
          <a:spcPct val="10000"/>
        </a:spcAft>
        <a:buSzPct val="80000"/>
        <a:buChar char="•"/>
        <a:defRPr sz="2800">
          <a:solidFill>
            <a:schemeClr val="tx1"/>
          </a:solidFill>
          <a:latin typeface="+mn-lt"/>
          <a:ea typeface="+mn-ea"/>
          <a:cs typeface="+mn-cs"/>
        </a:defRPr>
      </a:lvl1pPr>
      <a:lvl2pPr marL="742950" indent="-285750" algn="l" rtl="0" eaLnBrk="0" fontAlgn="base" hangingPunct="0">
        <a:lnSpc>
          <a:spcPct val="110000"/>
        </a:lnSpc>
        <a:spcBef>
          <a:spcPct val="10000"/>
        </a:spcBef>
        <a:spcAft>
          <a:spcPct val="10000"/>
        </a:spcAft>
        <a:buSzPct val="80000"/>
        <a:buChar char="–"/>
        <a:defRPr sz="2400">
          <a:solidFill>
            <a:schemeClr val="tx1"/>
          </a:solidFill>
          <a:latin typeface="+mn-lt"/>
        </a:defRPr>
      </a:lvl2pPr>
      <a:lvl3pPr marL="1143000" indent="-228600" algn="l" rtl="0" eaLnBrk="0" fontAlgn="base" hangingPunct="0">
        <a:lnSpc>
          <a:spcPct val="110000"/>
        </a:lnSpc>
        <a:spcBef>
          <a:spcPct val="10000"/>
        </a:spcBef>
        <a:spcAft>
          <a:spcPct val="10000"/>
        </a:spcAft>
        <a:buSzPct val="80000"/>
        <a:buChar char="•"/>
        <a:defRPr sz="2000">
          <a:solidFill>
            <a:schemeClr val="tx1"/>
          </a:solidFill>
          <a:latin typeface="+mn-lt"/>
        </a:defRPr>
      </a:lvl3pPr>
      <a:lvl4pPr marL="1600200" indent="-228600" algn="l" rtl="0" eaLnBrk="0" fontAlgn="base" hangingPunct="0">
        <a:lnSpc>
          <a:spcPct val="110000"/>
        </a:lnSpc>
        <a:spcBef>
          <a:spcPct val="10000"/>
        </a:spcBef>
        <a:spcAft>
          <a:spcPct val="10000"/>
        </a:spcAft>
        <a:buSzPct val="80000"/>
        <a:buChar char="–"/>
        <a:defRPr sz="2000">
          <a:solidFill>
            <a:schemeClr val="tx1"/>
          </a:solidFill>
          <a:latin typeface="+mn-lt"/>
        </a:defRPr>
      </a:lvl4pPr>
      <a:lvl5pPr marL="2057400" indent="-228600" algn="l" rtl="0" eaLnBrk="0" fontAlgn="base" hangingPunct="0">
        <a:lnSpc>
          <a:spcPct val="110000"/>
        </a:lnSpc>
        <a:spcBef>
          <a:spcPct val="10000"/>
        </a:spcBef>
        <a:spcAft>
          <a:spcPct val="10000"/>
        </a:spcAft>
        <a:buSzPct val="80000"/>
        <a:buChar char="»"/>
        <a:defRPr sz="2000">
          <a:solidFill>
            <a:schemeClr val="tx1"/>
          </a:solidFill>
          <a:latin typeface="+mn-lt"/>
        </a:defRPr>
      </a:lvl5pPr>
      <a:lvl6pPr marL="2514600" indent="-228600" algn="l" rtl="0" fontAlgn="base">
        <a:lnSpc>
          <a:spcPct val="110000"/>
        </a:lnSpc>
        <a:spcBef>
          <a:spcPct val="10000"/>
        </a:spcBef>
        <a:spcAft>
          <a:spcPct val="10000"/>
        </a:spcAft>
        <a:buSzPct val="80000"/>
        <a:buChar char="»"/>
        <a:defRPr sz="2000">
          <a:solidFill>
            <a:schemeClr val="tx1"/>
          </a:solidFill>
          <a:latin typeface="+mn-lt"/>
        </a:defRPr>
      </a:lvl6pPr>
      <a:lvl7pPr marL="2971800" indent="-228600" algn="l" rtl="0" fontAlgn="base">
        <a:lnSpc>
          <a:spcPct val="110000"/>
        </a:lnSpc>
        <a:spcBef>
          <a:spcPct val="10000"/>
        </a:spcBef>
        <a:spcAft>
          <a:spcPct val="10000"/>
        </a:spcAft>
        <a:buSzPct val="80000"/>
        <a:buChar char="»"/>
        <a:defRPr sz="2000">
          <a:solidFill>
            <a:schemeClr val="tx1"/>
          </a:solidFill>
          <a:latin typeface="+mn-lt"/>
        </a:defRPr>
      </a:lvl7pPr>
      <a:lvl8pPr marL="3429000" indent="-228600" algn="l" rtl="0" fontAlgn="base">
        <a:lnSpc>
          <a:spcPct val="110000"/>
        </a:lnSpc>
        <a:spcBef>
          <a:spcPct val="10000"/>
        </a:spcBef>
        <a:spcAft>
          <a:spcPct val="10000"/>
        </a:spcAft>
        <a:buSzPct val="80000"/>
        <a:buChar char="»"/>
        <a:defRPr sz="2000">
          <a:solidFill>
            <a:schemeClr val="tx1"/>
          </a:solidFill>
          <a:latin typeface="+mn-lt"/>
        </a:defRPr>
      </a:lvl8pPr>
      <a:lvl9pPr marL="3886200" indent="-228600" algn="l" rtl="0" fontAlgn="base">
        <a:lnSpc>
          <a:spcPct val="110000"/>
        </a:lnSpc>
        <a:spcBef>
          <a:spcPct val="10000"/>
        </a:spcBef>
        <a:spcAft>
          <a:spcPct val="10000"/>
        </a:spcAft>
        <a:buSzPct val="8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hyperlink" Target="mailto:Waseem@ualberta.ca" TargetMode="External"/><Relationship Id="rId4" Type="http://schemas.openxmlformats.org/officeDocument/2006/relationships/hyperlink" Target="mailto:Sven.Anders@ualberta.ca"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6"/>
          <p:cNvSpPr/>
          <p:nvPr/>
        </p:nvSpPr>
        <p:spPr>
          <a:xfrm>
            <a:off x="68263" y="1268412"/>
            <a:ext cx="9010650" cy="1876425"/>
          </a:xfrm>
          <a:prstGeom prst="rect">
            <a:avLst/>
          </a:prstGeom>
          <a:solidFill>
            <a:srgbClr val="CC3300"/>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矩形 9"/>
          <p:cNvSpPr/>
          <p:nvPr/>
        </p:nvSpPr>
        <p:spPr>
          <a:xfrm>
            <a:off x="68263" y="1147763"/>
            <a:ext cx="9010650" cy="120650"/>
          </a:xfrm>
          <a:prstGeom prst="rect">
            <a:avLst/>
          </a:prstGeom>
          <a:solidFill>
            <a:schemeClr val="bg1">
              <a:lumMod val="8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矩形 10"/>
          <p:cNvSpPr/>
          <p:nvPr/>
        </p:nvSpPr>
        <p:spPr>
          <a:xfrm>
            <a:off x="68263" y="3144838"/>
            <a:ext cx="9010650" cy="55562"/>
          </a:xfrm>
          <a:prstGeom prst="rect">
            <a:avLst/>
          </a:prstGeom>
          <a:solidFill>
            <a:schemeClr val="bg1">
              <a:lumMod val="7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4101" name="标题 1"/>
          <p:cNvSpPr txBox="1">
            <a:spLocks/>
          </p:cNvSpPr>
          <p:nvPr/>
        </p:nvSpPr>
        <p:spPr bwMode="auto">
          <a:xfrm>
            <a:off x="228600" y="1328737"/>
            <a:ext cx="8610600" cy="1816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Verdana" pitchFamily="34" charset="0"/>
              </a:defRPr>
            </a:lvl1pPr>
            <a:lvl2pPr marL="742950" indent="-285750">
              <a:defRPr sz="2800">
                <a:solidFill>
                  <a:schemeClr val="tx1"/>
                </a:solidFill>
                <a:latin typeface="Verdana" pitchFamily="34" charset="0"/>
              </a:defRPr>
            </a:lvl2pPr>
            <a:lvl3pPr marL="1143000" indent="-228600">
              <a:defRPr sz="2800">
                <a:solidFill>
                  <a:schemeClr val="tx1"/>
                </a:solidFill>
                <a:latin typeface="Verdana" pitchFamily="34" charset="0"/>
              </a:defRPr>
            </a:lvl3pPr>
            <a:lvl4pPr marL="1600200" indent="-228600">
              <a:defRPr sz="2800">
                <a:solidFill>
                  <a:schemeClr val="tx1"/>
                </a:solidFill>
                <a:latin typeface="Verdana" pitchFamily="34" charset="0"/>
              </a:defRPr>
            </a:lvl4pPr>
            <a:lvl5pPr marL="2057400" indent="-228600">
              <a:defRPr sz="2800">
                <a:solidFill>
                  <a:schemeClr val="tx1"/>
                </a:solidFill>
                <a:latin typeface="Verdana" pitchFamily="34" charset="0"/>
              </a:defRPr>
            </a:lvl5pPr>
            <a:lvl6pPr marL="25146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718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290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8862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pPr algn="ctr">
              <a:lnSpc>
                <a:spcPct val="120000"/>
              </a:lnSpc>
              <a:spcBef>
                <a:spcPct val="0"/>
              </a:spcBef>
              <a:spcAft>
                <a:spcPct val="0"/>
              </a:spcAft>
              <a:buFontTx/>
              <a:buNone/>
            </a:pPr>
            <a:r>
              <a:rPr lang="en-CA" sz="3600" dirty="0">
                <a:solidFill>
                  <a:schemeClr val="bg1">
                    <a:lumMod val="85000"/>
                  </a:schemeClr>
                </a:solidFill>
                <a:latin typeface="Calibri" pitchFamily="34" charset="0"/>
                <a:cs typeface="Calibri" pitchFamily="34" charset="0"/>
              </a:rPr>
              <a:t>Private Label and National Brand Pricing </a:t>
            </a:r>
            <a:endParaRPr lang="en-CA" sz="3600" dirty="0" smtClean="0">
              <a:solidFill>
                <a:schemeClr val="bg1">
                  <a:lumMod val="85000"/>
                </a:schemeClr>
              </a:solidFill>
              <a:latin typeface="Calibri" pitchFamily="34" charset="0"/>
              <a:cs typeface="Calibri" pitchFamily="34" charset="0"/>
            </a:endParaRPr>
          </a:p>
          <a:p>
            <a:pPr algn="ctr">
              <a:lnSpc>
                <a:spcPct val="120000"/>
              </a:lnSpc>
              <a:spcBef>
                <a:spcPct val="0"/>
              </a:spcBef>
              <a:spcAft>
                <a:spcPct val="0"/>
              </a:spcAft>
              <a:buFontTx/>
              <a:buNone/>
            </a:pPr>
            <a:r>
              <a:rPr lang="en-CA" sz="3600" dirty="0" smtClean="0">
                <a:solidFill>
                  <a:schemeClr val="bg1">
                    <a:lumMod val="85000"/>
                  </a:schemeClr>
                </a:solidFill>
                <a:latin typeface="Calibri" pitchFamily="34" charset="0"/>
                <a:cs typeface="Calibri" pitchFamily="34" charset="0"/>
              </a:rPr>
              <a:t>and </a:t>
            </a:r>
            <a:r>
              <a:rPr lang="en-CA" sz="3600" dirty="0">
                <a:solidFill>
                  <a:schemeClr val="bg1">
                    <a:lumMod val="85000"/>
                  </a:schemeClr>
                </a:solidFill>
                <a:latin typeface="Calibri" pitchFamily="34" charset="0"/>
                <a:cs typeface="Calibri" pitchFamily="34" charset="0"/>
              </a:rPr>
              <a:t>Promotional Strategies in </a:t>
            </a:r>
            <a:r>
              <a:rPr lang="en-CA" sz="3600" dirty="0" smtClean="0">
                <a:solidFill>
                  <a:schemeClr val="bg1">
                    <a:lumMod val="85000"/>
                  </a:schemeClr>
                </a:solidFill>
                <a:latin typeface="Calibri" pitchFamily="34" charset="0"/>
                <a:cs typeface="Calibri" pitchFamily="34" charset="0"/>
              </a:rPr>
              <a:t>Canadian </a:t>
            </a:r>
            <a:r>
              <a:rPr lang="en-CA" sz="3600" dirty="0">
                <a:solidFill>
                  <a:schemeClr val="bg1">
                    <a:lumMod val="85000"/>
                  </a:schemeClr>
                </a:solidFill>
                <a:latin typeface="Calibri" pitchFamily="34" charset="0"/>
                <a:cs typeface="Calibri" pitchFamily="34" charset="0"/>
              </a:rPr>
              <a:t>Food Retailing</a:t>
            </a:r>
          </a:p>
        </p:txBody>
      </p:sp>
      <p:pic>
        <p:nvPicPr>
          <p:cNvPr id="410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225" y="101600"/>
            <a:ext cx="3840163"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副标题 2"/>
          <p:cNvSpPr>
            <a:spLocks noGrp="1"/>
          </p:cNvSpPr>
          <p:nvPr>
            <p:ph type="subTitle" idx="1"/>
          </p:nvPr>
        </p:nvSpPr>
        <p:spPr>
          <a:xfrm>
            <a:off x="107950" y="3586163"/>
            <a:ext cx="8928100" cy="2281237"/>
          </a:xfrm>
        </p:spPr>
        <p:txBody>
          <a:bodyPr>
            <a:normAutofit/>
          </a:bodyPr>
          <a:lstStyle/>
          <a:p>
            <a:pPr>
              <a:spcBef>
                <a:spcPts val="0"/>
              </a:spcBef>
              <a:spcAft>
                <a:spcPts val="0"/>
              </a:spcAft>
              <a:defRPr/>
            </a:pPr>
            <a:r>
              <a:rPr lang="en-US" altLang="zh-CN" sz="2400" dirty="0" smtClean="0">
                <a:solidFill>
                  <a:srgbClr val="4D4D4D"/>
                </a:solidFill>
                <a:latin typeface="Calibri" pitchFamily="34" charset="0"/>
                <a:cs typeface="Calibri" pitchFamily="34" charset="0"/>
              </a:rPr>
              <a:t>Waseem Ahmad </a:t>
            </a:r>
          </a:p>
          <a:p>
            <a:pPr>
              <a:spcBef>
                <a:spcPts val="0"/>
              </a:spcBef>
              <a:spcAft>
                <a:spcPts val="0"/>
              </a:spcAft>
              <a:defRPr/>
            </a:pPr>
            <a:r>
              <a:rPr lang="en-US" altLang="zh-CN" sz="2400" dirty="0" smtClean="0">
                <a:solidFill>
                  <a:srgbClr val="4D4D4D"/>
                </a:solidFill>
                <a:latin typeface="Calibri" pitchFamily="34" charset="0"/>
                <a:cs typeface="Calibri" pitchFamily="34" charset="0"/>
              </a:rPr>
              <a:t>and </a:t>
            </a:r>
          </a:p>
          <a:p>
            <a:pPr>
              <a:spcBef>
                <a:spcPts val="0"/>
              </a:spcBef>
              <a:spcAft>
                <a:spcPts val="0"/>
              </a:spcAft>
              <a:defRPr/>
            </a:pPr>
            <a:r>
              <a:rPr lang="en-US" altLang="zh-CN" sz="2400" dirty="0" smtClean="0">
                <a:solidFill>
                  <a:srgbClr val="4D4D4D"/>
                </a:solidFill>
                <a:latin typeface="Calibri" pitchFamily="34" charset="0"/>
                <a:cs typeface="Calibri" pitchFamily="34" charset="0"/>
              </a:rPr>
              <a:t>Sven Anders</a:t>
            </a:r>
            <a:endParaRPr lang="en-US" altLang="zh-CN" sz="2400" baseline="30000" dirty="0">
              <a:solidFill>
                <a:srgbClr val="4D4D4D"/>
              </a:solidFill>
              <a:latin typeface="Calibri" pitchFamily="34" charset="0"/>
              <a:cs typeface="Calibri" pitchFamily="34" charset="0"/>
            </a:endParaRPr>
          </a:p>
          <a:p>
            <a:pPr>
              <a:spcBef>
                <a:spcPts val="0"/>
              </a:spcBef>
              <a:spcAft>
                <a:spcPts val="0"/>
              </a:spcAft>
              <a:defRPr/>
            </a:pPr>
            <a:r>
              <a:rPr lang="en-US" altLang="zh-CN" sz="2400" dirty="0" smtClean="0">
                <a:solidFill>
                  <a:srgbClr val="4D4D4D"/>
                </a:solidFill>
                <a:latin typeface="Calibri" pitchFamily="34" charset="0"/>
                <a:cs typeface="Calibri" pitchFamily="34" charset="0"/>
              </a:rPr>
              <a:t>REES, University of Alberta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469900" y="-4763"/>
            <a:ext cx="75057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Verdana" pitchFamily="34" charset="0"/>
              </a:defRPr>
            </a:lvl1pPr>
            <a:lvl2pPr marL="742950" indent="-285750">
              <a:defRPr sz="2800">
                <a:solidFill>
                  <a:schemeClr val="tx1"/>
                </a:solidFill>
                <a:latin typeface="Verdana" pitchFamily="34" charset="0"/>
              </a:defRPr>
            </a:lvl2pPr>
            <a:lvl3pPr marL="1143000" indent="-228600">
              <a:defRPr sz="2800">
                <a:solidFill>
                  <a:schemeClr val="tx1"/>
                </a:solidFill>
                <a:latin typeface="Verdana" pitchFamily="34" charset="0"/>
              </a:defRPr>
            </a:lvl3pPr>
            <a:lvl4pPr marL="1600200" indent="-228600">
              <a:defRPr sz="2800">
                <a:solidFill>
                  <a:schemeClr val="tx1"/>
                </a:solidFill>
                <a:latin typeface="Verdana" pitchFamily="34" charset="0"/>
              </a:defRPr>
            </a:lvl4pPr>
            <a:lvl5pPr marL="2057400" indent="-228600">
              <a:defRPr sz="2800">
                <a:solidFill>
                  <a:schemeClr val="tx1"/>
                </a:solidFill>
                <a:latin typeface="Verdana" pitchFamily="34" charset="0"/>
              </a:defRPr>
            </a:lvl5pPr>
            <a:lvl6pPr marL="25146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718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290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8862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pPr eaLnBrk="1" hangingPunct="1">
              <a:spcBef>
                <a:spcPct val="0"/>
              </a:spcBef>
              <a:spcAft>
                <a:spcPct val="0"/>
              </a:spcAft>
              <a:buNone/>
            </a:pPr>
            <a:r>
              <a:rPr lang="en-US" sz="3600" dirty="0" smtClean="0">
                <a:solidFill>
                  <a:schemeClr val="tx2"/>
                </a:solidFill>
                <a:latin typeface="Calibri" pitchFamily="34" charset="0"/>
                <a:cs typeface="Calibri" pitchFamily="34" charset="0"/>
              </a:rPr>
              <a:t>Brand Promotional Interactions </a:t>
            </a:r>
            <a:endParaRPr lang="en-US" sz="3600" dirty="0">
              <a:solidFill>
                <a:schemeClr val="tx2"/>
              </a:solidFill>
              <a:latin typeface="Calibri" pitchFamily="34" charset="0"/>
              <a:cs typeface="Calibri"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2495877332"/>
              </p:ext>
            </p:extLst>
          </p:nvPr>
        </p:nvGraphicFramePr>
        <p:xfrm>
          <a:off x="533400" y="1143000"/>
          <a:ext cx="7867651" cy="2590800"/>
        </p:xfrm>
        <a:graphic>
          <a:graphicData uri="http://schemas.openxmlformats.org/drawingml/2006/table">
            <a:tbl>
              <a:tblPr/>
              <a:tblGrid>
                <a:gridCol w="805293"/>
                <a:gridCol w="1824383"/>
                <a:gridCol w="1593960"/>
                <a:gridCol w="1819632"/>
                <a:gridCol w="1824383"/>
              </a:tblGrid>
              <a:tr h="533400">
                <a:tc rowSpan="2" gridSpan="2">
                  <a:txBody>
                    <a:bodyPr/>
                    <a:lstStyle/>
                    <a:p>
                      <a:pPr marL="0" marR="0" algn="l">
                        <a:lnSpc>
                          <a:spcPct val="100000"/>
                        </a:lnSpc>
                        <a:spcBef>
                          <a:spcPts val="0"/>
                        </a:spcBef>
                        <a:spcAft>
                          <a:spcPts val="0"/>
                        </a:spcAft>
                      </a:pPr>
                      <a:r>
                        <a:rPr lang="en-US" sz="2000" dirty="0" smtClean="0">
                          <a:solidFill>
                            <a:srgbClr val="000000"/>
                          </a:solidFill>
                          <a:latin typeface="Calibri" pitchFamily="34" charset="0"/>
                          <a:ea typeface="Calibri"/>
                          <a:cs typeface="Calibri" pitchFamily="34" charset="0"/>
                        </a:rPr>
                        <a:t>Division ”East”</a:t>
                      </a:r>
                    </a:p>
                    <a:p>
                      <a:pPr marL="0" marR="0" algn="l">
                        <a:lnSpc>
                          <a:spcPct val="100000"/>
                        </a:lnSpc>
                        <a:spcBef>
                          <a:spcPts val="0"/>
                        </a:spcBef>
                        <a:spcAft>
                          <a:spcPts val="0"/>
                        </a:spcAft>
                      </a:pPr>
                      <a:r>
                        <a:rPr lang="en-US" sz="2000" dirty="0" smtClean="0">
                          <a:solidFill>
                            <a:srgbClr val="000000"/>
                          </a:solidFill>
                          <a:latin typeface="Calibri" pitchFamily="34" charset="0"/>
                          <a:ea typeface="Calibri"/>
                          <a:cs typeface="Calibri" pitchFamily="34" charset="0"/>
                        </a:rPr>
                        <a:t>(Winnipeg)</a:t>
                      </a:r>
                      <a:endParaRPr lang="en-US" sz="2000" dirty="0">
                        <a:latin typeface="Calibri" pitchFamily="34" charset="0"/>
                        <a:ea typeface="Calibri"/>
                        <a:cs typeface="Calibri" pitchFamily="34" charset="0"/>
                      </a:endParaRPr>
                    </a:p>
                  </a:txBody>
                  <a:tcPr marL="68582" marR="68582" marT="0" marB="0" anchor="ctr">
                    <a:lnL w="190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rowSpan="2" hMerge="1">
                  <a:txBody>
                    <a:bodyPr/>
                    <a:lstStyle/>
                    <a:p>
                      <a:pPr marL="0" marR="0" algn="just">
                        <a:lnSpc>
                          <a:spcPct val="100000"/>
                        </a:lnSpc>
                        <a:spcBef>
                          <a:spcPts val="0"/>
                        </a:spcBef>
                        <a:spcAft>
                          <a:spcPts val="0"/>
                        </a:spcAft>
                      </a:pPr>
                      <a:endParaRPr lang="en-US" sz="28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aseline="0" dirty="0" smtClean="0">
                          <a:solidFill>
                            <a:srgbClr val="000000"/>
                          </a:solidFill>
                          <a:latin typeface="Calibri" pitchFamily="34" charset="0"/>
                          <a:ea typeface="Calibri"/>
                          <a:cs typeface="Calibri" pitchFamily="34" charset="0"/>
                        </a:rPr>
                        <a:t>(PL)</a:t>
                      </a:r>
                      <a:endParaRPr lang="en-US" sz="2000" dirty="0" smtClean="0">
                        <a:latin typeface="Calibri" pitchFamily="34" charset="0"/>
                        <a:ea typeface="Calibri"/>
                        <a:cs typeface="Calibri" pitchFamily="34" charset="0"/>
                      </a:endParaRPr>
                    </a:p>
                  </a:txBody>
                  <a:tcPr marL="68582" marR="68582" marT="0" marB="0" anchor="ctr">
                    <a:lnL w="12700" cap="flat" cmpd="sng" algn="ctr">
                      <a:solidFill>
                        <a:schemeClr val="bg1">
                          <a:lumMod val="7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hMerge="1">
                  <a:txBody>
                    <a:bodyPr/>
                    <a:lstStyle/>
                    <a:p>
                      <a:endParaRPr lang="en-US"/>
                    </a:p>
                  </a:txBody>
                  <a:tcPr/>
                </a:tc>
                <a:tc hMerge="1">
                  <a:txBody>
                    <a:bodyPr/>
                    <a:lstStyle/>
                    <a:p>
                      <a:endParaRPr lang="en-US"/>
                    </a:p>
                  </a:txBody>
                  <a:tcPr/>
                </a:tc>
              </a:tr>
              <a:tr h="533400">
                <a:tc gridSpan="2" vMerge="1">
                  <a:txBody>
                    <a:bodyPr/>
                    <a:lstStyle/>
                    <a:p>
                      <a:pPr marL="0" marR="0" algn="just">
                        <a:lnSpc>
                          <a:spcPct val="100000"/>
                        </a:lnSpc>
                        <a:spcBef>
                          <a:spcPts val="0"/>
                        </a:spcBef>
                        <a:spcAft>
                          <a:spcPts val="0"/>
                        </a:spcAft>
                      </a:pPr>
                      <a:endParaRPr lang="en-US" sz="28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vMerge="1">
                  <a:txBody>
                    <a:bodyPr/>
                    <a:lstStyle/>
                    <a:p>
                      <a:pPr marL="0" marR="0" algn="just">
                        <a:lnSpc>
                          <a:spcPct val="100000"/>
                        </a:lnSpc>
                        <a:spcBef>
                          <a:spcPts val="0"/>
                        </a:spcBef>
                        <a:spcAft>
                          <a:spcPts val="0"/>
                        </a:spcAft>
                      </a:pPr>
                      <a:endParaRPr lang="en-US" sz="28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0000"/>
                        </a:lnSpc>
                        <a:spcBef>
                          <a:spcPts val="0"/>
                        </a:spcBef>
                        <a:spcAft>
                          <a:spcPts val="0"/>
                        </a:spcAft>
                      </a:pPr>
                      <a:r>
                        <a:rPr lang="en-US" sz="2000" dirty="0" smtClean="0">
                          <a:solidFill>
                            <a:srgbClr val="000000"/>
                          </a:solidFill>
                          <a:latin typeface="Calibri" pitchFamily="34" charset="0"/>
                          <a:ea typeface="Calibri"/>
                          <a:cs typeface="Calibri" pitchFamily="34" charset="0"/>
                        </a:rPr>
                        <a:t>Promo</a:t>
                      </a:r>
                      <a:endParaRPr lang="en-US" sz="2000" dirty="0">
                        <a:latin typeface="Calibri" pitchFamily="34" charset="0"/>
                        <a:ea typeface="Calibri"/>
                        <a:cs typeface="Calibri" pitchFamily="34" charset="0"/>
                      </a:endParaRPr>
                    </a:p>
                  </a:txBody>
                  <a:tcPr marL="68582" marR="68582"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p>
                      <a:pPr marL="0" marR="0" algn="l">
                        <a:lnSpc>
                          <a:spcPct val="100000"/>
                        </a:lnSpc>
                        <a:spcBef>
                          <a:spcPts val="0"/>
                        </a:spcBef>
                        <a:spcAft>
                          <a:spcPts val="0"/>
                        </a:spcAft>
                      </a:pPr>
                      <a:r>
                        <a:rPr lang="en-US" sz="2000" dirty="0" smtClean="0">
                          <a:solidFill>
                            <a:srgbClr val="000000"/>
                          </a:solidFill>
                          <a:latin typeface="Calibri" pitchFamily="34" charset="0"/>
                          <a:ea typeface="Calibri"/>
                          <a:cs typeface="Calibri" pitchFamily="34" charset="0"/>
                        </a:rPr>
                        <a:t>No promo</a:t>
                      </a:r>
                      <a:endParaRPr lang="en-US" sz="2000" dirty="0">
                        <a:latin typeface="Calibri" pitchFamily="34" charset="0"/>
                        <a:ea typeface="Calibri"/>
                        <a:cs typeface="Calibri" pitchFamily="34" charset="0"/>
                      </a:endParaRPr>
                    </a:p>
                  </a:txBody>
                  <a:tcPr marL="68582" marR="68582"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p>
                      <a:pPr marL="0" marR="0" algn="l">
                        <a:lnSpc>
                          <a:spcPct val="100000"/>
                        </a:lnSpc>
                        <a:spcBef>
                          <a:spcPts val="0"/>
                        </a:spcBef>
                        <a:spcAft>
                          <a:spcPts val="0"/>
                        </a:spcAft>
                      </a:pPr>
                      <a:r>
                        <a:rPr lang="en-US" sz="2000" dirty="0">
                          <a:solidFill>
                            <a:srgbClr val="000000"/>
                          </a:solidFill>
                          <a:latin typeface="Calibri" pitchFamily="34" charset="0"/>
                          <a:ea typeface="Calibri"/>
                          <a:cs typeface="Calibri" pitchFamily="34" charset="0"/>
                        </a:rPr>
                        <a:t>Total</a:t>
                      </a:r>
                      <a:endParaRPr lang="en-US" sz="2000" dirty="0">
                        <a:latin typeface="Calibri" pitchFamily="34" charset="0"/>
                        <a:ea typeface="Calibri"/>
                        <a:cs typeface="Calibri" pitchFamily="34" charset="0"/>
                      </a:endParaRPr>
                    </a:p>
                  </a:txBody>
                  <a:tcPr marL="68582" marR="68582" marT="0" marB="0" anchor="ctr">
                    <a:lnL w="12700" cap="flat" cmpd="sng" algn="ctr">
                      <a:solidFill>
                        <a:schemeClr val="bg1">
                          <a:lumMod val="7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r>
              <a:tr h="508000">
                <a:tc rowSpan="3">
                  <a:txBody>
                    <a:bodyPr/>
                    <a:lstStyle/>
                    <a:p>
                      <a:pPr marL="0" marR="0" algn="ctr">
                        <a:lnSpc>
                          <a:spcPct val="100000"/>
                        </a:lnSpc>
                        <a:spcBef>
                          <a:spcPts val="0"/>
                        </a:spcBef>
                        <a:spcAft>
                          <a:spcPts val="0"/>
                        </a:spcAft>
                      </a:pPr>
                      <a:r>
                        <a:rPr lang="en-US" sz="2000" dirty="0" smtClean="0">
                          <a:solidFill>
                            <a:srgbClr val="000000"/>
                          </a:solidFill>
                          <a:latin typeface="Calibri" pitchFamily="34" charset="0"/>
                          <a:ea typeface="Calibri"/>
                          <a:cs typeface="Calibri" pitchFamily="34" charset="0"/>
                        </a:rPr>
                        <a:t>NB</a:t>
                      </a:r>
                      <a:endParaRPr lang="en-US" sz="2000" dirty="0">
                        <a:latin typeface="Calibri" pitchFamily="34" charset="0"/>
                        <a:ea typeface="Calibri"/>
                        <a:cs typeface="Calibri" pitchFamily="34" charset="0"/>
                      </a:endParaRPr>
                    </a:p>
                  </a:txBody>
                  <a:tcPr marL="68582" marR="68582" marT="0"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p>
                      <a:pPr marL="0" marR="0" algn="l">
                        <a:lnSpc>
                          <a:spcPct val="100000"/>
                        </a:lnSpc>
                        <a:spcBef>
                          <a:spcPts val="0"/>
                        </a:spcBef>
                        <a:spcAft>
                          <a:spcPts val="0"/>
                        </a:spcAft>
                      </a:pPr>
                      <a:r>
                        <a:rPr lang="en-US" sz="2000" dirty="0" smtClean="0">
                          <a:solidFill>
                            <a:srgbClr val="000000"/>
                          </a:solidFill>
                          <a:latin typeface="Calibri" pitchFamily="34" charset="0"/>
                          <a:ea typeface="Calibri"/>
                          <a:cs typeface="Calibri" pitchFamily="34" charset="0"/>
                        </a:rPr>
                        <a:t>Promo</a:t>
                      </a:r>
                      <a:endParaRPr lang="en-US" sz="2000" dirty="0">
                        <a:latin typeface="Calibri" pitchFamily="34" charset="0"/>
                        <a:ea typeface="Calibri"/>
                        <a:cs typeface="Calibri" pitchFamily="34" charset="0"/>
                      </a:endParaRPr>
                    </a:p>
                  </a:txBody>
                  <a:tcPr marL="68582" marR="68582" marT="0"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3F9FA"/>
                    </a:solidFill>
                  </a:tcPr>
                </a:tc>
                <a:tc>
                  <a:txBody>
                    <a:bodyPr/>
                    <a:lstStyle/>
                    <a:p>
                      <a:pPr algn="ctr" fontAlgn="b"/>
                      <a:r>
                        <a:rPr lang="en-US" sz="2000" b="0" i="0" u="none" strike="noStrike" dirty="0" smtClean="0">
                          <a:solidFill>
                            <a:srgbClr val="000000"/>
                          </a:solidFill>
                          <a:latin typeface="Calibri" pitchFamily="34" charset="0"/>
                          <a:cs typeface="Calibri" pitchFamily="34" charset="0"/>
                        </a:rPr>
                        <a:t>29.19 (25.47)</a:t>
                      </a:r>
                      <a:endParaRPr lang="en-US" sz="2000" b="0" i="0" u="none" strike="noStrike" dirty="0">
                        <a:solidFill>
                          <a:srgbClr val="000000"/>
                        </a:solidFill>
                        <a:latin typeface="Calibri" pitchFamily="34" charset="0"/>
                        <a:cs typeface="Calibri" pitchFamily="34" charset="0"/>
                      </a:endParaRPr>
                    </a:p>
                  </a:txBody>
                  <a:tcPr marL="9525" marR="9525" marT="9526"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3F9FA"/>
                    </a:solidFill>
                  </a:tcPr>
                </a:tc>
                <a:tc>
                  <a:txBody>
                    <a:bodyPr/>
                    <a:lstStyle/>
                    <a:p>
                      <a:pPr algn="ctr" fontAlgn="b"/>
                      <a:r>
                        <a:rPr lang="en-US" sz="2000" b="0" i="0" u="none" strike="noStrike" dirty="0" smtClean="0">
                          <a:solidFill>
                            <a:srgbClr val="000000"/>
                          </a:solidFill>
                          <a:latin typeface="Calibri" pitchFamily="34" charset="0"/>
                          <a:cs typeface="Calibri" pitchFamily="34" charset="0"/>
                        </a:rPr>
                        <a:t>22.98 </a:t>
                      </a:r>
                      <a:r>
                        <a:rPr lang="en-US" sz="2000" b="0" i="0" u="none" strike="noStrike" kern="1200" dirty="0" smtClean="0">
                          <a:solidFill>
                            <a:srgbClr val="000000"/>
                          </a:solidFill>
                          <a:latin typeface="Calibri" pitchFamily="34" charset="0"/>
                          <a:ea typeface="+mn-ea"/>
                          <a:cs typeface="Calibri" pitchFamily="34" charset="0"/>
                        </a:rPr>
                        <a:t>(27.33)</a:t>
                      </a:r>
                    </a:p>
                  </a:txBody>
                  <a:tcPr marL="9525" marR="9525" marT="9526"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3F9FA"/>
                    </a:solidFill>
                  </a:tcPr>
                </a:tc>
                <a:tc>
                  <a:txBody>
                    <a:bodyPr/>
                    <a:lstStyle/>
                    <a:p>
                      <a:pPr algn="ctr" fontAlgn="b"/>
                      <a:r>
                        <a:rPr lang="en-US" sz="2000" b="0" i="0" u="none" strike="noStrike" dirty="0" smtClean="0">
                          <a:solidFill>
                            <a:srgbClr val="000000"/>
                          </a:solidFill>
                          <a:latin typeface="Calibri" pitchFamily="34" charset="0"/>
                          <a:cs typeface="Calibri" pitchFamily="34" charset="0"/>
                        </a:rPr>
                        <a:t>52.17 </a:t>
                      </a:r>
                      <a:r>
                        <a:rPr lang="en-US" sz="2000" b="0" i="0" u="none" strike="noStrike" kern="1200" dirty="0" smtClean="0">
                          <a:solidFill>
                            <a:srgbClr val="000000"/>
                          </a:solidFill>
                          <a:latin typeface="Calibri" pitchFamily="34" charset="0"/>
                          <a:ea typeface="+mn-ea"/>
                          <a:cs typeface="Calibri" pitchFamily="34" charset="0"/>
                        </a:rPr>
                        <a:t>(52.80)</a:t>
                      </a:r>
                    </a:p>
                  </a:txBody>
                  <a:tcPr marL="9525" marR="9525" marT="9526"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3F9FA"/>
                    </a:solidFill>
                  </a:tcPr>
                </a:tc>
              </a:tr>
              <a:tr h="508000">
                <a:tc vMerge="1">
                  <a:txBody>
                    <a:bodyPr/>
                    <a:lstStyle/>
                    <a:p>
                      <a:endParaRPr lang="en-US"/>
                    </a:p>
                  </a:txBody>
                  <a:tcPr/>
                </a:tc>
                <a:tc>
                  <a:txBody>
                    <a:bodyPr/>
                    <a:lstStyle/>
                    <a:p>
                      <a:pPr marL="0" marR="0" algn="l">
                        <a:lnSpc>
                          <a:spcPct val="100000"/>
                        </a:lnSpc>
                        <a:spcBef>
                          <a:spcPts val="0"/>
                        </a:spcBef>
                        <a:spcAft>
                          <a:spcPts val="0"/>
                        </a:spcAft>
                      </a:pPr>
                      <a:r>
                        <a:rPr lang="en-US" sz="2000" dirty="0">
                          <a:solidFill>
                            <a:srgbClr val="000000"/>
                          </a:solidFill>
                          <a:latin typeface="Calibri" pitchFamily="34" charset="0"/>
                          <a:ea typeface="Calibri"/>
                          <a:cs typeface="Calibri" pitchFamily="34" charset="0"/>
                        </a:rPr>
                        <a:t>No </a:t>
                      </a:r>
                      <a:r>
                        <a:rPr lang="en-US" sz="2000" dirty="0" smtClean="0">
                          <a:solidFill>
                            <a:srgbClr val="000000"/>
                          </a:solidFill>
                          <a:latin typeface="Calibri" pitchFamily="34" charset="0"/>
                          <a:ea typeface="Calibri"/>
                          <a:cs typeface="Calibri" pitchFamily="34" charset="0"/>
                        </a:rPr>
                        <a:t>Promo</a:t>
                      </a:r>
                      <a:endParaRPr lang="en-US" sz="2000" dirty="0">
                        <a:latin typeface="Calibri" pitchFamily="34" charset="0"/>
                        <a:ea typeface="Calibri"/>
                        <a:cs typeface="Calibri" pitchFamily="34" charset="0"/>
                      </a:endParaRPr>
                    </a:p>
                  </a:txBody>
                  <a:tcPr marL="68582" marR="68582" marT="0"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7F3F4"/>
                    </a:solidFill>
                  </a:tcPr>
                </a:tc>
                <a:tc>
                  <a:txBody>
                    <a:bodyPr/>
                    <a:lstStyle/>
                    <a:p>
                      <a:pPr algn="ctr" fontAlgn="b"/>
                      <a:r>
                        <a:rPr lang="en-US" sz="2000" b="0" i="0" u="none" strike="noStrike" dirty="0" smtClean="0">
                          <a:solidFill>
                            <a:srgbClr val="000000"/>
                          </a:solidFill>
                          <a:latin typeface="Calibri" pitchFamily="34" charset="0"/>
                          <a:cs typeface="Calibri" pitchFamily="34" charset="0"/>
                        </a:rPr>
                        <a:t>22.98 </a:t>
                      </a:r>
                      <a:r>
                        <a:rPr lang="en-US" sz="2000" b="0" i="0" u="none" strike="noStrike" kern="1200" dirty="0" smtClean="0">
                          <a:solidFill>
                            <a:srgbClr val="000000"/>
                          </a:solidFill>
                          <a:latin typeface="Calibri" pitchFamily="34" charset="0"/>
                          <a:ea typeface="+mn-ea"/>
                          <a:cs typeface="Calibri" pitchFamily="34" charset="0"/>
                        </a:rPr>
                        <a:t>(16.15)</a:t>
                      </a:r>
                    </a:p>
                  </a:txBody>
                  <a:tcPr marL="9525" marR="9525" marT="9526"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7F3F4"/>
                    </a:solidFill>
                  </a:tcPr>
                </a:tc>
                <a:tc>
                  <a:txBody>
                    <a:bodyPr/>
                    <a:lstStyle/>
                    <a:p>
                      <a:pPr algn="ctr" fontAlgn="b"/>
                      <a:r>
                        <a:rPr lang="en-US" sz="2000" b="0" i="0" u="none" strike="noStrike" dirty="0" smtClean="0">
                          <a:solidFill>
                            <a:srgbClr val="000000"/>
                          </a:solidFill>
                          <a:latin typeface="Calibri" pitchFamily="34" charset="0"/>
                          <a:cs typeface="Calibri" pitchFamily="34" charset="0"/>
                        </a:rPr>
                        <a:t>24.84 </a:t>
                      </a:r>
                      <a:r>
                        <a:rPr lang="en-US" sz="2000" b="0" i="0" u="none" strike="noStrike" kern="1200" dirty="0" smtClean="0">
                          <a:solidFill>
                            <a:srgbClr val="000000"/>
                          </a:solidFill>
                          <a:latin typeface="Calibri" pitchFamily="34" charset="0"/>
                          <a:ea typeface="+mn-ea"/>
                          <a:cs typeface="Calibri" pitchFamily="34" charset="0"/>
                        </a:rPr>
                        <a:t>(31.06)</a:t>
                      </a:r>
                    </a:p>
                  </a:txBody>
                  <a:tcPr marL="9525" marR="9525" marT="9526"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7F3F4"/>
                    </a:solidFill>
                  </a:tcPr>
                </a:tc>
                <a:tc>
                  <a:txBody>
                    <a:bodyPr/>
                    <a:lstStyle/>
                    <a:p>
                      <a:pPr algn="ctr" fontAlgn="b"/>
                      <a:r>
                        <a:rPr lang="en-US" sz="2000" b="0" i="0" u="none" strike="noStrike" dirty="0" smtClean="0">
                          <a:solidFill>
                            <a:srgbClr val="000000"/>
                          </a:solidFill>
                          <a:latin typeface="Calibri" pitchFamily="34" charset="0"/>
                          <a:cs typeface="Calibri" pitchFamily="34" charset="0"/>
                        </a:rPr>
                        <a:t>47.83 </a:t>
                      </a:r>
                      <a:r>
                        <a:rPr lang="en-US" sz="2000" b="0" i="0" u="none" strike="noStrike" kern="1200" dirty="0" smtClean="0">
                          <a:solidFill>
                            <a:srgbClr val="000000"/>
                          </a:solidFill>
                          <a:latin typeface="Calibri" pitchFamily="34" charset="0"/>
                          <a:ea typeface="+mn-ea"/>
                          <a:cs typeface="Calibri" pitchFamily="34" charset="0"/>
                        </a:rPr>
                        <a:t>(47.20)</a:t>
                      </a:r>
                    </a:p>
                  </a:txBody>
                  <a:tcPr marL="9525" marR="9525" marT="9526"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7F3F4"/>
                    </a:solidFill>
                  </a:tcPr>
                </a:tc>
              </a:tr>
              <a:tr h="508000">
                <a:tc vMerge="1">
                  <a:txBody>
                    <a:bodyPr/>
                    <a:lstStyle/>
                    <a:p>
                      <a:endParaRPr lang="en-US"/>
                    </a:p>
                  </a:txBody>
                  <a:tcPr/>
                </a:tc>
                <a:tc>
                  <a:txBody>
                    <a:bodyPr/>
                    <a:lstStyle/>
                    <a:p>
                      <a:pPr marL="0" marR="0" algn="l">
                        <a:lnSpc>
                          <a:spcPct val="100000"/>
                        </a:lnSpc>
                        <a:spcBef>
                          <a:spcPts val="0"/>
                        </a:spcBef>
                        <a:spcAft>
                          <a:spcPts val="0"/>
                        </a:spcAft>
                      </a:pPr>
                      <a:r>
                        <a:rPr lang="en-US" sz="2000" dirty="0">
                          <a:solidFill>
                            <a:srgbClr val="000000"/>
                          </a:solidFill>
                          <a:latin typeface="Calibri" pitchFamily="34" charset="0"/>
                          <a:ea typeface="Calibri"/>
                          <a:cs typeface="Calibri" pitchFamily="34" charset="0"/>
                        </a:rPr>
                        <a:t>Total</a:t>
                      </a:r>
                      <a:endParaRPr lang="en-US" sz="2000" dirty="0">
                        <a:latin typeface="Calibri" pitchFamily="34" charset="0"/>
                        <a:ea typeface="Calibri"/>
                        <a:cs typeface="Calibri" pitchFamily="34" charset="0"/>
                      </a:endParaRPr>
                    </a:p>
                  </a:txBody>
                  <a:tcPr marL="68582" marR="68582" marT="0"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3F9FA"/>
                    </a:solidFill>
                  </a:tcPr>
                </a:tc>
                <a:tc>
                  <a:txBody>
                    <a:bodyPr/>
                    <a:lstStyle/>
                    <a:p>
                      <a:pPr algn="ctr" fontAlgn="b"/>
                      <a:r>
                        <a:rPr lang="en-US" sz="2000" b="0" i="0" u="none" strike="noStrike" dirty="0" smtClean="0">
                          <a:solidFill>
                            <a:srgbClr val="000000"/>
                          </a:solidFill>
                          <a:latin typeface="Calibri" pitchFamily="34" charset="0"/>
                          <a:cs typeface="Calibri" pitchFamily="34" charset="0"/>
                        </a:rPr>
                        <a:t>52.17 </a:t>
                      </a:r>
                      <a:r>
                        <a:rPr lang="en-US" sz="2000" b="0" i="0" u="none" strike="noStrike" kern="1200" dirty="0" smtClean="0">
                          <a:solidFill>
                            <a:srgbClr val="000000"/>
                          </a:solidFill>
                          <a:latin typeface="Calibri" pitchFamily="34" charset="0"/>
                          <a:ea typeface="+mn-ea"/>
                          <a:cs typeface="Calibri" pitchFamily="34" charset="0"/>
                        </a:rPr>
                        <a:t>(41.61)</a:t>
                      </a:r>
                    </a:p>
                  </a:txBody>
                  <a:tcPr marL="9525" marR="9525" marT="9526"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3F9FA"/>
                    </a:solidFill>
                  </a:tcPr>
                </a:tc>
                <a:tc>
                  <a:txBody>
                    <a:bodyPr/>
                    <a:lstStyle/>
                    <a:p>
                      <a:pPr algn="ctr" fontAlgn="b"/>
                      <a:r>
                        <a:rPr lang="en-US" sz="2000" b="0" i="0" u="none" strike="noStrike" dirty="0" smtClean="0">
                          <a:solidFill>
                            <a:srgbClr val="000000"/>
                          </a:solidFill>
                          <a:latin typeface="Calibri" pitchFamily="34" charset="0"/>
                          <a:cs typeface="Calibri" pitchFamily="34" charset="0"/>
                        </a:rPr>
                        <a:t>47.83 </a:t>
                      </a:r>
                      <a:r>
                        <a:rPr lang="en-US" sz="2000" b="0" i="0" u="none" strike="noStrike" kern="1200" dirty="0" smtClean="0">
                          <a:solidFill>
                            <a:srgbClr val="000000"/>
                          </a:solidFill>
                          <a:latin typeface="Calibri" pitchFamily="34" charset="0"/>
                          <a:ea typeface="+mn-ea"/>
                          <a:cs typeface="Calibri" pitchFamily="34" charset="0"/>
                        </a:rPr>
                        <a:t>(58.39)</a:t>
                      </a:r>
                    </a:p>
                  </a:txBody>
                  <a:tcPr marL="9525" marR="9525" marT="9526"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3F9FA"/>
                    </a:solidFill>
                  </a:tcPr>
                </a:tc>
                <a:tc>
                  <a:txBody>
                    <a:bodyPr/>
                    <a:lstStyle/>
                    <a:p>
                      <a:pPr algn="ctr" fontAlgn="b"/>
                      <a:r>
                        <a:rPr lang="en-US" sz="2000" b="0" i="0" u="none" strike="noStrike" dirty="0" smtClean="0">
                          <a:solidFill>
                            <a:srgbClr val="000000"/>
                          </a:solidFill>
                          <a:latin typeface="Calibri" pitchFamily="34" charset="0"/>
                          <a:cs typeface="Calibri" pitchFamily="34" charset="0"/>
                        </a:rPr>
                        <a:t>100 </a:t>
                      </a:r>
                      <a:r>
                        <a:rPr lang="en-US" sz="2000" b="0" i="0" u="none" strike="noStrike" kern="1200" dirty="0" smtClean="0">
                          <a:solidFill>
                            <a:srgbClr val="000000"/>
                          </a:solidFill>
                          <a:latin typeface="Calibri" pitchFamily="34" charset="0"/>
                          <a:ea typeface="+mn-ea"/>
                          <a:cs typeface="Calibri" pitchFamily="34" charset="0"/>
                        </a:rPr>
                        <a:t>(100)</a:t>
                      </a:r>
                    </a:p>
                  </a:txBody>
                  <a:tcPr marL="9525" marR="9525" marT="9526"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3F9FA"/>
                    </a:solidFill>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64698910"/>
              </p:ext>
            </p:extLst>
          </p:nvPr>
        </p:nvGraphicFramePr>
        <p:xfrm>
          <a:off x="533400" y="4181475"/>
          <a:ext cx="7848599" cy="2311402"/>
        </p:xfrm>
        <a:graphic>
          <a:graphicData uri="http://schemas.openxmlformats.org/drawingml/2006/table">
            <a:tbl>
              <a:tblPr/>
              <a:tblGrid>
                <a:gridCol w="922799"/>
                <a:gridCol w="1768698"/>
                <a:gridCol w="1719034"/>
                <a:gridCol w="1719034"/>
                <a:gridCol w="1719034"/>
              </a:tblGrid>
              <a:tr h="461963">
                <a:tc rowSpan="2" gridSpan="2">
                  <a:txBody>
                    <a:bodyPr/>
                    <a:lstStyle/>
                    <a:p>
                      <a:pPr marL="0" marR="0" algn="l" defTabSz="914400" rtl="0" eaLnBrk="1" latinLnBrk="0" hangingPunct="1">
                        <a:lnSpc>
                          <a:spcPct val="100000"/>
                        </a:lnSpc>
                        <a:spcBef>
                          <a:spcPts val="0"/>
                        </a:spcBef>
                        <a:spcAft>
                          <a:spcPts val="0"/>
                        </a:spcAft>
                      </a:pPr>
                      <a:r>
                        <a:rPr lang="en-US" sz="2000" kern="1200" dirty="0" smtClean="0">
                          <a:solidFill>
                            <a:srgbClr val="000000"/>
                          </a:solidFill>
                          <a:latin typeface="Calibri" pitchFamily="34" charset="0"/>
                          <a:ea typeface="Calibri"/>
                          <a:cs typeface="Calibri" pitchFamily="34" charset="0"/>
                        </a:rPr>
                        <a:t>Division “West”</a:t>
                      </a:r>
                    </a:p>
                    <a:p>
                      <a:pPr marL="0" marR="0" algn="l" defTabSz="914400" rtl="0" eaLnBrk="1" latinLnBrk="0" hangingPunct="1">
                        <a:lnSpc>
                          <a:spcPct val="100000"/>
                        </a:lnSpc>
                        <a:spcBef>
                          <a:spcPts val="0"/>
                        </a:spcBef>
                        <a:spcAft>
                          <a:spcPts val="0"/>
                        </a:spcAft>
                      </a:pPr>
                      <a:r>
                        <a:rPr lang="en-US" sz="2000" kern="1200" dirty="0" smtClean="0">
                          <a:solidFill>
                            <a:srgbClr val="000000"/>
                          </a:solidFill>
                          <a:latin typeface="Calibri" pitchFamily="34" charset="0"/>
                          <a:ea typeface="Calibri"/>
                          <a:cs typeface="Calibri" pitchFamily="34" charset="0"/>
                        </a:rPr>
                        <a:t>(BC)</a:t>
                      </a:r>
                      <a:r>
                        <a:rPr lang="en-US" sz="2000" kern="1200" dirty="0">
                          <a:solidFill>
                            <a:srgbClr val="000000"/>
                          </a:solidFill>
                          <a:latin typeface="Calibri" pitchFamily="34" charset="0"/>
                          <a:ea typeface="Calibri"/>
                          <a:cs typeface="Calibri" pitchFamily="34" charset="0"/>
                        </a:rPr>
                        <a:t> </a:t>
                      </a:r>
                    </a:p>
                  </a:txBody>
                  <a:tcPr marL="68582" marR="68582" marT="0" marB="0" anchor="ctr">
                    <a:lnL w="190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rowSpan="2" hMerge="1">
                  <a:txBody>
                    <a:bodyPr/>
                    <a:lstStyle/>
                    <a:p>
                      <a:pPr marL="0" marR="0" algn="just">
                        <a:lnSpc>
                          <a:spcPct val="100000"/>
                        </a:lnSpc>
                        <a:spcBef>
                          <a:spcPts val="0"/>
                        </a:spcBef>
                        <a:spcAft>
                          <a:spcPts val="0"/>
                        </a:spcAft>
                      </a:pPr>
                      <a:endParaRPr lang="en-US" sz="28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kern="1200" dirty="0" smtClean="0">
                          <a:solidFill>
                            <a:srgbClr val="000000"/>
                          </a:solidFill>
                          <a:latin typeface="Calibri" pitchFamily="34" charset="0"/>
                          <a:ea typeface="Calibri"/>
                          <a:cs typeface="Calibri" pitchFamily="34" charset="0"/>
                        </a:rPr>
                        <a:t>(PL)</a:t>
                      </a:r>
                    </a:p>
                  </a:txBody>
                  <a:tcPr marL="68582" marR="68582" marT="0" marB="0" anchor="ctr">
                    <a:lnL w="12700" cap="flat" cmpd="sng" algn="ctr">
                      <a:solidFill>
                        <a:schemeClr val="bg1">
                          <a:lumMod val="7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hMerge="1">
                  <a:txBody>
                    <a:bodyPr/>
                    <a:lstStyle/>
                    <a:p>
                      <a:endParaRPr lang="en-US"/>
                    </a:p>
                  </a:txBody>
                  <a:tcPr/>
                </a:tc>
                <a:tc hMerge="1">
                  <a:txBody>
                    <a:bodyPr/>
                    <a:lstStyle/>
                    <a:p>
                      <a:endParaRPr lang="en-US"/>
                    </a:p>
                  </a:txBody>
                  <a:tcPr/>
                </a:tc>
              </a:tr>
              <a:tr h="461963">
                <a:tc gridSpan="2" vMerge="1">
                  <a:txBody>
                    <a:bodyPr/>
                    <a:lstStyle/>
                    <a:p>
                      <a:endParaRPr lang="en-CA"/>
                    </a:p>
                  </a:txBody>
                  <a:tcPr/>
                </a:tc>
                <a:tc hMerge="1" vMerge="1">
                  <a:txBody>
                    <a:bodyPr/>
                    <a:lstStyle/>
                    <a:p>
                      <a:endParaRPr lang="en-CA"/>
                    </a:p>
                  </a:txBody>
                  <a:tcPr/>
                </a:tc>
                <a:tc>
                  <a:txBody>
                    <a:bodyPr/>
                    <a:lstStyle/>
                    <a:p>
                      <a:pPr marL="0" marR="0" algn="l" defTabSz="914400" rtl="0" eaLnBrk="1" latinLnBrk="0" hangingPunct="1">
                        <a:lnSpc>
                          <a:spcPct val="100000"/>
                        </a:lnSpc>
                        <a:spcBef>
                          <a:spcPts val="0"/>
                        </a:spcBef>
                        <a:spcAft>
                          <a:spcPts val="0"/>
                        </a:spcAft>
                      </a:pPr>
                      <a:r>
                        <a:rPr lang="en-US" sz="2000" kern="1200" dirty="0" smtClean="0">
                          <a:solidFill>
                            <a:srgbClr val="000000"/>
                          </a:solidFill>
                          <a:latin typeface="Calibri" pitchFamily="34" charset="0"/>
                          <a:ea typeface="Calibri"/>
                          <a:cs typeface="Calibri" pitchFamily="34" charset="0"/>
                        </a:rPr>
                        <a:t>Promo</a:t>
                      </a:r>
                      <a:endParaRPr lang="en-US" sz="2000" kern="1200" dirty="0">
                        <a:solidFill>
                          <a:srgbClr val="000000"/>
                        </a:solidFill>
                        <a:latin typeface="Calibri" pitchFamily="34" charset="0"/>
                        <a:ea typeface="Calibri"/>
                        <a:cs typeface="Calibri" pitchFamily="34" charset="0"/>
                      </a:endParaRPr>
                    </a:p>
                  </a:txBody>
                  <a:tcPr marL="68582" marR="68582"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p>
                      <a:pPr marL="0" marR="0" algn="l" defTabSz="914400" rtl="0" eaLnBrk="1" latinLnBrk="0" hangingPunct="1">
                        <a:lnSpc>
                          <a:spcPct val="100000"/>
                        </a:lnSpc>
                        <a:spcBef>
                          <a:spcPts val="0"/>
                        </a:spcBef>
                        <a:spcAft>
                          <a:spcPts val="0"/>
                        </a:spcAft>
                      </a:pPr>
                      <a:r>
                        <a:rPr lang="en-US" sz="2000" kern="1200" dirty="0">
                          <a:solidFill>
                            <a:srgbClr val="000000"/>
                          </a:solidFill>
                          <a:latin typeface="Calibri" pitchFamily="34" charset="0"/>
                          <a:ea typeface="Calibri"/>
                          <a:cs typeface="Calibri" pitchFamily="34" charset="0"/>
                        </a:rPr>
                        <a:t>No </a:t>
                      </a:r>
                      <a:r>
                        <a:rPr lang="en-US" sz="2000" kern="1200" dirty="0" smtClean="0">
                          <a:solidFill>
                            <a:srgbClr val="000000"/>
                          </a:solidFill>
                          <a:latin typeface="Calibri" pitchFamily="34" charset="0"/>
                          <a:ea typeface="Calibri"/>
                          <a:cs typeface="Calibri" pitchFamily="34" charset="0"/>
                        </a:rPr>
                        <a:t>promo</a:t>
                      </a:r>
                      <a:endParaRPr lang="en-US" sz="2000" kern="1200" dirty="0">
                        <a:solidFill>
                          <a:srgbClr val="000000"/>
                        </a:solidFill>
                        <a:latin typeface="Calibri" pitchFamily="34" charset="0"/>
                        <a:ea typeface="Calibri"/>
                        <a:cs typeface="Calibri" pitchFamily="34" charset="0"/>
                      </a:endParaRPr>
                    </a:p>
                  </a:txBody>
                  <a:tcPr marL="68582" marR="68582"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p>
                      <a:pPr marL="0" marR="0" algn="l" defTabSz="914400" rtl="0" eaLnBrk="1" latinLnBrk="0" hangingPunct="1">
                        <a:lnSpc>
                          <a:spcPct val="100000"/>
                        </a:lnSpc>
                        <a:spcBef>
                          <a:spcPts val="0"/>
                        </a:spcBef>
                        <a:spcAft>
                          <a:spcPts val="0"/>
                        </a:spcAft>
                      </a:pPr>
                      <a:r>
                        <a:rPr lang="en-US" sz="2000" kern="1200" dirty="0">
                          <a:solidFill>
                            <a:srgbClr val="000000"/>
                          </a:solidFill>
                          <a:latin typeface="Calibri" pitchFamily="34" charset="0"/>
                          <a:ea typeface="Calibri"/>
                          <a:cs typeface="Calibri" pitchFamily="34" charset="0"/>
                        </a:rPr>
                        <a:t>Total</a:t>
                      </a:r>
                    </a:p>
                  </a:txBody>
                  <a:tcPr marL="68582" marR="68582" marT="0" marB="0" anchor="ctr">
                    <a:lnL w="12700" cap="flat" cmpd="sng" algn="ctr">
                      <a:solidFill>
                        <a:schemeClr val="bg1">
                          <a:lumMod val="7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r>
              <a:tr h="462492">
                <a:tc rowSpan="3">
                  <a:txBody>
                    <a:bodyPr/>
                    <a:lstStyle/>
                    <a:p>
                      <a:pPr marL="0" marR="0" algn="ctr">
                        <a:lnSpc>
                          <a:spcPct val="100000"/>
                        </a:lnSpc>
                        <a:spcBef>
                          <a:spcPts val="0"/>
                        </a:spcBef>
                        <a:spcAft>
                          <a:spcPts val="0"/>
                        </a:spcAft>
                      </a:pPr>
                      <a:r>
                        <a:rPr lang="en-US" sz="2000" dirty="0" smtClean="0">
                          <a:solidFill>
                            <a:srgbClr val="000000"/>
                          </a:solidFill>
                          <a:latin typeface="Calibri" pitchFamily="34" charset="0"/>
                          <a:ea typeface="Calibri"/>
                          <a:cs typeface="Calibri" pitchFamily="34" charset="0"/>
                        </a:rPr>
                        <a:t>NB</a:t>
                      </a:r>
                      <a:endParaRPr lang="en-US" sz="2000" dirty="0">
                        <a:latin typeface="Calibri" pitchFamily="34" charset="0"/>
                        <a:ea typeface="Calibri"/>
                        <a:cs typeface="Calibri" pitchFamily="34" charset="0"/>
                      </a:endParaRPr>
                    </a:p>
                  </a:txBody>
                  <a:tcPr marL="68582" marR="68582" marT="0"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a:txBody>
                    <a:bodyPr/>
                    <a:lstStyle/>
                    <a:p>
                      <a:pPr marL="0" marR="0" algn="just">
                        <a:lnSpc>
                          <a:spcPct val="100000"/>
                        </a:lnSpc>
                        <a:spcBef>
                          <a:spcPts val="0"/>
                        </a:spcBef>
                        <a:spcAft>
                          <a:spcPts val="0"/>
                        </a:spcAft>
                      </a:pPr>
                      <a:r>
                        <a:rPr lang="en-US" sz="2000" dirty="0" smtClean="0">
                          <a:solidFill>
                            <a:srgbClr val="000000"/>
                          </a:solidFill>
                          <a:latin typeface="Calibri" pitchFamily="34" charset="0"/>
                          <a:ea typeface="Calibri"/>
                          <a:cs typeface="Calibri" pitchFamily="34" charset="0"/>
                        </a:rPr>
                        <a:t>Promo</a:t>
                      </a:r>
                      <a:endParaRPr lang="en-US" sz="2000" dirty="0">
                        <a:latin typeface="Calibri" pitchFamily="34" charset="0"/>
                        <a:ea typeface="Calibri"/>
                        <a:cs typeface="Calibri" pitchFamily="34" charset="0"/>
                      </a:endParaRPr>
                    </a:p>
                  </a:txBody>
                  <a:tcPr marL="68582" marR="68582" marT="0"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3F9FA"/>
                    </a:solidFill>
                  </a:tcPr>
                </a:tc>
                <a:tc>
                  <a:txBody>
                    <a:bodyPr/>
                    <a:lstStyle/>
                    <a:p>
                      <a:pPr algn="ctr" fontAlgn="b"/>
                      <a:r>
                        <a:rPr lang="en-US" sz="2000" b="0" i="0" u="none" strike="noStrike" dirty="0" smtClean="0">
                          <a:solidFill>
                            <a:srgbClr val="000000"/>
                          </a:solidFill>
                          <a:latin typeface="Calibri" pitchFamily="34" charset="0"/>
                          <a:cs typeface="Calibri" pitchFamily="34" charset="0"/>
                        </a:rPr>
                        <a:t>25.47 (16.77)</a:t>
                      </a:r>
                      <a:endParaRPr lang="en-US" sz="2000" b="0" i="0" u="none" strike="noStrike" dirty="0">
                        <a:solidFill>
                          <a:srgbClr val="000000"/>
                        </a:solidFill>
                        <a:latin typeface="Calibri" pitchFamily="34" charset="0"/>
                        <a:cs typeface="Calibri" pitchFamily="34" charset="0"/>
                      </a:endParaRPr>
                    </a:p>
                  </a:txBody>
                  <a:tcPr marL="9525" marR="9525" marT="9526" marB="0" anchor="b">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3F9FA"/>
                    </a:solidFill>
                  </a:tcPr>
                </a:tc>
                <a:tc>
                  <a:txBody>
                    <a:bodyPr/>
                    <a:lstStyle/>
                    <a:p>
                      <a:pPr algn="ctr" fontAlgn="b"/>
                      <a:r>
                        <a:rPr lang="en-US" sz="2000" b="0" i="0" u="none" strike="noStrike" dirty="0" smtClean="0">
                          <a:solidFill>
                            <a:srgbClr val="000000"/>
                          </a:solidFill>
                          <a:latin typeface="Calibri" pitchFamily="34" charset="0"/>
                          <a:cs typeface="Calibri" pitchFamily="34" charset="0"/>
                        </a:rPr>
                        <a:t>27.95 </a:t>
                      </a:r>
                      <a:r>
                        <a:rPr lang="en-US" sz="2000" b="0" i="0" u="none" strike="noStrike" kern="1200" dirty="0" smtClean="0">
                          <a:solidFill>
                            <a:srgbClr val="000000"/>
                          </a:solidFill>
                          <a:latin typeface="Calibri" pitchFamily="34" charset="0"/>
                          <a:ea typeface="+mn-ea"/>
                          <a:cs typeface="Calibri" pitchFamily="34" charset="0"/>
                        </a:rPr>
                        <a:t>(37.89)</a:t>
                      </a:r>
                    </a:p>
                  </a:txBody>
                  <a:tcPr marL="9525" marR="9525" marT="9526" marB="0" anchor="b">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3F9FA"/>
                    </a:solidFill>
                  </a:tcPr>
                </a:tc>
                <a:tc>
                  <a:txBody>
                    <a:bodyPr/>
                    <a:lstStyle/>
                    <a:p>
                      <a:pPr algn="ctr" fontAlgn="b"/>
                      <a:r>
                        <a:rPr lang="en-US" sz="2000" b="0" i="0" u="none" strike="noStrike" dirty="0" smtClean="0">
                          <a:solidFill>
                            <a:srgbClr val="000000"/>
                          </a:solidFill>
                          <a:latin typeface="Calibri" pitchFamily="34" charset="0"/>
                          <a:cs typeface="Calibri" pitchFamily="34" charset="0"/>
                        </a:rPr>
                        <a:t>53.42 </a:t>
                      </a:r>
                      <a:r>
                        <a:rPr lang="en-US" sz="2000" b="0" i="0" u="none" strike="noStrike" kern="1200" dirty="0" smtClean="0">
                          <a:solidFill>
                            <a:srgbClr val="000000"/>
                          </a:solidFill>
                          <a:latin typeface="Calibri" pitchFamily="34" charset="0"/>
                          <a:ea typeface="+mn-ea"/>
                          <a:cs typeface="Calibri" pitchFamily="34" charset="0"/>
                        </a:rPr>
                        <a:t>(54.66)</a:t>
                      </a:r>
                    </a:p>
                  </a:txBody>
                  <a:tcPr marL="9525" marR="9525" marT="9526" marB="0" anchor="b">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3F9FA"/>
                    </a:solidFill>
                  </a:tcPr>
                </a:tc>
              </a:tr>
              <a:tr h="462492">
                <a:tc vMerge="1">
                  <a:txBody>
                    <a:bodyPr/>
                    <a:lstStyle/>
                    <a:p>
                      <a:endParaRPr lang="en-US"/>
                    </a:p>
                  </a:txBody>
                  <a:tcPr/>
                </a:tc>
                <a:tc>
                  <a:txBody>
                    <a:bodyPr/>
                    <a:lstStyle/>
                    <a:p>
                      <a:pPr marL="0" marR="0" algn="just">
                        <a:lnSpc>
                          <a:spcPct val="100000"/>
                        </a:lnSpc>
                        <a:spcBef>
                          <a:spcPts val="0"/>
                        </a:spcBef>
                        <a:spcAft>
                          <a:spcPts val="0"/>
                        </a:spcAft>
                      </a:pPr>
                      <a:r>
                        <a:rPr lang="en-US" sz="2000" dirty="0">
                          <a:solidFill>
                            <a:srgbClr val="000000"/>
                          </a:solidFill>
                          <a:latin typeface="Calibri" pitchFamily="34" charset="0"/>
                          <a:ea typeface="Calibri"/>
                          <a:cs typeface="Calibri" pitchFamily="34" charset="0"/>
                        </a:rPr>
                        <a:t>No </a:t>
                      </a:r>
                      <a:r>
                        <a:rPr lang="en-US" sz="2000" dirty="0" smtClean="0">
                          <a:solidFill>
                            <a:srgbClr val="000000"/>
                          </a:solidFill>
                          <a:latin typeface="Calibri" pitchFamily="34" charset="0"/>
                          <a:ea typeface="Calibri"/>
                          <a:cs typeface="Calibri" pitchFamily="34" charset="0"/>
                        </a:rPr>
                        <a:t>Promo</a:t>
                      </a:r>
                      <a:endParaRPr lang="en-US" sz="2000" dirty="0">
                        <a:latin typeface="Calibri" pitchFamily="34" charset="0"/>
                        <a:ea typeface="Calibri"/>
                        <a:cs typeface="Calibri" pitchFamily="34" charset="0"/>
                      </a:endParaRPr>
                    </a:p>
                  </a:txBody>
                  <a:tcPr marL="68582" marR="68582" marT="0"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7F3F4"/>
                    </a:solidFill>
                  </a:tcPr>
                </a:tc>
                <a:tc>
                  <a:txBody>
                    <a:bodyPr/>
                    <a:lstStyle/>
                    <a:p>
                      <a:pPr algn="ctr" fontAlgn="b"/>
                      <a:r>
                        <a:rPr lang="en-US" sz="2000" b="0" i="0" u="none" strike="noStrike" dirty="0" smtClean="0">
                          <a:solidFill>
                            <a:srgbClr val="000000"/>
                          </a:solidFill>
                          <a:latin typeface="Calibri" pitchFamily="34" charset="0"/>
                          <a:cs typeface="Calibri" pitchFamily="34" charset="0"/>
                        </a:rPr>
                        <a:t>14.91 </a:t>
                      </a:r>
                      <a:r>
                        <a:rPr lang="en-US" sz="2000" b="0" i="0" u="none" strike="noStrike" kern="1200" dirty="0" smtClean="0">
                          <a:solidFill>
                            <a:srgbClr val="000000"/>
                          </a:solidFill>
                          <a:latin typeface="Calibri" pitchFamily="34" charset="0"/>
                          <a:ea typeface="+mn-ea"/>
                          <a:cs typeface="Calibri" pitchFamily="34" charset="0"/>
                        </a:rPr>
                        <a:t>(6.21)</a:t>
                      </a:r>
                    </a:p>
                  </a:txBody>
                  <a:tcPr marL="9525" marR="9525" marT="9526" marB="0" anchor="b">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7F3F4"/>
                    </a:solidFill>
                  </a:tcPr>
                </a:tc>
                <a:tc>
                  <a:txBody>
                    <a:bodyPr/>
                    <a:lstStyle/>
                    <a:p>
                      <a:pPr algn="ctr" fontAlgn="b"/>
                      <a:r>
                        <a:rPr lang="en-US" sz="2000" b="0" i="0" u="none" strike="noStrike" dirty="0" smtClean="0">
                          <a:solidFill>
                            <a:srgbClr val="000000"/>
                          </a:solidFill>
                          <a:latin typeface="Calibri" pitchFamily="34" charset="0"/>
                          <a:cs typeface="Calibri" pitchFamily="34" charset="0"/>
                        </a:rPr>
                        <a:t>31.68 </a:t>
                      </a:r>
                      <a:r>
                        <a:rPr lang="en-US" sz="2000" b="0" i="0" u="none" strike="noStrike" kern="1200" dirty="0" smtClean="0">
                          <a:solidFill>
                            <a:srgbClr val="000000"/>
                          </a:solidFill>
                          <a:latin typeface="Calibri" pitchFamily="34" charset="0"/>
                          <a:ea typeface="+mn-ea"/>
                          <a:cs typeface="Calibri" pitchFamily="34" charset="0"/>
                        </a:rPr>
                        <a:t>(39.13)</a:t>
                      </a:r>
                    </a:p>
                  </a:txBody>
                  <a:tcPr marL="9525" marR="9525" marT="9526" marB="0" anchor="b">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7F3F4"/>
                    </a:solidFill>
                  </a:tcPr>
                </a:tc>
                <a:tc>
                  <a:txBody>
                    <a:bodyPr/>
                    <a:lstStyle/>
                    <a:p>
                      <a:pPr algn="ctr" fontAlgn="b"/>
                      <a:r>
                        <a:rPr lang="en-US" sz="2000" b="0" i="0" u="none" strike="noStrike" dirty="0" smtClean="0">
                          <a:solidFill>
                            <a:srgbClr val="000000"/>
                          </a:solidFill>
                          <a:latin typeface="Calibri" pitchFamily="34" charset="0"/>
                          <a:cs typeface="Calibri" pitchFamily="34" charset="0"/>
                        </a:rPr>
                        <a:t>46.58 </a:t>
                      </a:r>
                      <a:r>
                        <a:rPr lang="en-US" sz="2000" b="0" i="0" u="none" strike="noStrike" kern="1200" dirty="0" smtClean="0">
                          <a:solidFill>
                            <a:srgbClr val="000000"/>
                          </a:solidFill>
                          <a:latin typeface="Calibri" pitchFamily="34" charset="0"/>
                          <a:ea typeface="+mn-ea"/>
                          <a:cs typeface="Calibri" pitchFamily="34" charset="0"/>
                        </a:rPr>
                        <a:t>(45.34)</a:t>
                      </a:r>
                    </a:p>
                  </a:txBody>
                  <a:tcPr marL="9525" marR="9525" marT="9526" marB="0" anchor="b">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E7F3F4"/>
                    </a:solidFill>
                  </a:tcPr>
                </a:tc>
              </a:tr>
              <a:tr h="462492">
                <a:tc vMerge="1">
                  <a:txBody>
                    <a:bodyPr/>
                    <a:lstStyle/>
                    <a:p>
                      <a:endParaRPr lang="en-US"/>
                    </a:p>
                  </a:txBody>
                  <a:tcPr/>
                </a:tc>
                <a:tc>
                  <a:txBody>
                    <a:bodyPr/>
                    <a:lstStyle/>
                    <a:p>
                      <a:pPr marL="0" marR="0" algn="just">
                        <a:lnSpc>
                          <a:spcPct val="100000"/>
                        </a:lnSpc>
                        <a:spcBef>
                          <a:spcPts val="0"/>
                        </a:spcBef>
                        <a:spcAft>
                          <a:spcPts val="0"/>
                        </a:spcAft>
                      </a:pPr>
                      <a:r>
                        <a:rPr lang="en-US" sz="2000" dirty="0">
                          <a:solidFill>
                            <a:srgbClr val="000000"/>
                          </a:solidFill>
                          <a:latin typeface="Calibri" pitchFamily="34" charset="0"/>
                          <a:ea typeface="Calibri"/>
                          <a:cs typeface="Calibri" pitchFamily="34" charset="0"/>
                        </a:rPr>
                        <a:t>Total</a:t>
                      </a:r>
                      <a:endParaRPr lang="en-US" sz="2000" dirty="0">
                        <a:latin typeface="Calibri" pitchFamily="34" charset="0"/>
                        <a:ea typeface="Calibri"/>
                        <a:cs typeface="Calibri" pitchFamily="34" charset="0"/>
                      </a:endParaRPr>
                    </a:p>
                  </a:txBody>
                  <a:tcPr marL="68582" marR="68582" marT="0" marB="0"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3F9FA"/>
                    </a:solidFill>
                  </a:tcPr>
                </a:tc>
                <a:tc>
                  <a:txBody>
                    <a:bodyPr/>
                    <a:lstStyle/>
                    <a:p>
                      <a:pPr algn="ctr" fontAlgn="b"/>
                      <a:r>
                        <a:rPr lang="en-US" sz="2000" b="0" i="0" u="none" strike="noStrike" dirty="0" smtClean="0">
                          <a:solidFill>
                            <a:srgbClr val="000000"/>
                          </a:solidFill>
                          <a:latin typeface="Calibri" pitchFamily="34" charset="0"/>
                          <a:cs typeface="Calibri" pitchFamily="34" charset="0"/>
                        </a:rPr>
                        <a:t>40.37 </a:t>
                      </a:r>
                      <a:r>
                        <a:rPr lang="en-US" sz="2000" b="0" i="0" u="none" strike="noStrike" kern="1200" dirty="0" smtClean="0">
                          <a:solidFill>
                            <a:srgbClr val="000000"/>
                          </a:solidFill>
                          <a:latin typeface="Calibri" pitchFamily="34" charset="0"/>
                          <a:ea typeface="+mn-ea"/>
                          <a:cs typeface="Calibri" pitchFamily="34" charset="0"/>
                        </a:rPr>
                        <a:t>(22.98)</a:t>
                      </a:r>
                    </a:p>
                  </a:txBody>
                  <a:tcPr marL="9525" marR="9525" marT="9526" marB="0" anchor="b">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3F9FA"/>
                    </a:solidFill>
                  </a:tcPr>
                </a:tc>
                <a:tc>
                  <a:txBody>
                    <a:bodyPr/>
                    <a:lstStyle/>
                    <a:p>
                      <a:pPr algn="ctr" fontAlgn="b"/>
                      <a:r>
                        <a:rPr lang="en-US" sz="2000" b="0" i="0" u="none" strike="noStrike" dirty="0" smtClean="0">
                          <a:solidFill>
                            <a:srgbClr val="000000"/>
                          </a:solidFill>
                          <a:latin typeface="Calibri" pitchFamily="34" charset="0"/>
                          <a:cs typeface="Calibri" pitchFamily="34" charset="0"/>
                        </a:rPr>
                        <a:t>59.63 </a:t>
                      </a:r>
                      <a:r>
                        <a:rPr lang="en-US" sz="2000" b="0" i="0" u="none" strike="noStrike" kern="1200" dirty="0" smtClean="0">
                          <a:solidFill>
                            <a:srgbClr val="000000"/>
                          </a:solidFill>
                          <a:latin typeface="Calibri" pitchFamily="34" charset="0"/>
                          <a:ea typeface="+mn-ea"/>
                          <a:cs typeface="Calibri" pitchFamily="34" charset="0"/>
                        </a:rPr>
                        <a:t>(77.02)</a:t>
                      </a:r>
                    </a:p>
                  </a:txBody>
                  <a:tcPr marL="9525" marR="9525" marT="9526" marB="0" anchor="b">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3F9FA"/>
                    </a:solidFill>
                  </a:tcPr>
                </a:tc>
                <a:tc>
                  <a:txBody>
                    <a:bodyPr/>
                    <a:lstStyle/>
                    <a:p>
                      <a:pPr algn="ctr" fontAlgn="b"/>
                      <a:r>
                        <a:rPr lang="en-US" sz="2000" b="0" i="0" u="none" strike="noStrike" dirty="0" smtClean="0">
                          <a:solidFill>
                            <a:srgbClr val="000000"/>
                          </a:solidFill>
                          <a:latin typeface="Calibri" pitchFamily="34" charset="0"/>
                          <a:cs typeface="Calibri" pitchFamily="34" charset="0"/>
                        </a:rPr>
                        <a:t>100 </a:t>
                      </a:r>
                      <a:r>
                        <a:rPr lang="en-US" sz="2000" b="0" i="0" u="none" strike="noStrike" kern="1200" dirty="0" smtClean="0">
                          <a:solidFill>
                            <a:srgbClr val="000000"/>
                          </a:solidFill>
                          <a:latin typeface="Calibri" pitchFamily="34" charset="0"/>
                          <a:ea typeface="+mn-ea"/>
                          <a:cs typeface="Calibri" pitchFamily="34" charset="0"/>
                        </a:rPr>
                        <a:t>(100)</a:t>
                      </a:r>
                    </a:p>
                  </a:txBody>
                  <a:tcPr marL="9525" marR="9525" marT="9526" marB="0" anchor="b">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F3F9FA"/>
                    </a:solidFill>
                  </a:tcPr>
                </a:tc>
              </a:tr>
            </a:tbl>
          </a:graphicData>
        </a:graphic>
      </p:graphicFrame>
      <p:sp>
        <p:nvSpPr>
          <p:cNvPr id="2" name="Rectangle 1"/>
          <p:cNvSpPr/>
          <p:nvPr/>
        </p:nvSpPr>
        <p:spPr>
          <a:xfrm>
            <a:off x="3206839" y="2209800"/>
            <a:ext cx="1493950" cy="1524000"/>
          </a:xfrm>
          <a:prstGeom prst="rect">
            <a:avLst/>
          </a:prstGeom>
          <a:solidFill>
            <a:srgbClr val="FFFF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Rectangle 14"/>
          <p:cNvSpPr/>
          <p:nvPr/>
        </p:nvSpPr>
        <p:spPr>
          <a:xfrm>
            <a:off x="5029200" y="5105400"/>
            <a:ext cx="1493950" cy="1552977"/>
          </a:xfrm>
          <a:prstGeom prst="rect">
            <a:avLst/>
          </a:prstGeom>
          <a:solidFill>
            <a:srgbClr val="FFFF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6" name="Rectangle 15"/>
          <p:cNvSpPr/>
          <p:nvPr/>
        </p:nvSpPr>
        <p:spPr>
          <a:xfrm>
            <a:off x="4906850" y="2209800"/>
            <a:ext cx="1493950" cy="1524000"/>
          </a:xfrm>
          <a:prstGeom prst="rect">
            <a:avLst/>
          </a:prstGeom>
          <a:solidFill>
            <a:srgbClr val="FF505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 name="Rectangle 16"/>
          <p:cNvSpPr/>
          <p:nvPr/>
        </p:nvSpPr>
        <p:spPr>
          <a:xfrm>
            <a:off x="3306650" y="5092521"/>
            <a:ext cx="1493950" cy="1524000"/>
          </a:xfrm>
          <a:prstGeom prst="rect">
            <a:avLst/>
          </a:prstGeom>
          <a:solidFill>
            <a:srgbClr val="FF505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103"/>
          <p:cNvSpPr>
            <a:spLocks noChangeArrowheads="1"/>
          </p:cNvSpPr>
          <p:nvPr/>
        </p:nvSpPr>
        <p:spPr bwMode="auto">
          <a:xfrm>
            <a:off x="76200" y="990600"/>
            <a:ext cx="89916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69875" indent="-269875"/>
            <a:r>
              <a:rPr lang="en-US" sz="2200" dirty="0" smtClean="0">
                <a:latin typeface="Calibri" pitchFamily="34" charset="0"/>
                <a:cs typeface="Calibri" pitchFamily="34" charset="0"/>
              </a:rPr>
              <a:t>NEIO </a:t>
            </a:r>
            <a:r>
              <a:rPr lang="en-US" sz="2200" dirty="0">
                <a:latin typeface="Calibri" pitchFamily="34" charset="0"/>
                <a:cs typeface="Calibri" pitchFamily="34" charset="0"/>
              </a:rPr>
              <a:t>model of category-level oligopolistic market share competition between retailer (PL) and NB manufacturers using price a the strategic </a:t>
            </a:r>
            <a:r>
              <a:rPr lang="en-US" sz="2200" dirty="0" smtClean="0">
                <a:latin typeface="Calibri" pitchFamily="34" charset="0"/>
                <a:cs typeface="Calibri" pitchFamily="34" charset="0"/>
              </a:rPr>
              <a:t>variable</a:t>
            </a:r>
          </a:p>
          <a:p>
            <a:pPr marL="269875" indent="-269875"/>
            <a:r>
              <a:rPr lang="en-US" sz="2200" dirty="0" smtClean="0">
                <a:latin typeface="Calibri" pitchFamily="34" charset="0"/>
                <a:cs typeface="Calibri" pitchFamily="34" charset="0"/>
              </a:rPr>
              <a:t>Approach extend based on </a:t>
            </a:r>
            <a:r>
              <a:rPr lang="en-US" sz="2200" dirty="0" err="1" smtClean="0">
                <a:latin typeface="Calibri" pitchFamily="34" charset="0"/>
                <a:cs typeface="Calibri" pitchFamily="34" charset="0"/>
              </a:rPr>
              <a:t>Cotterill</a:t>
            </a:r>
            <a:r>
              <a:rPr lang="en-US" sz="2200" dirty="0" smtClean="0">
                <a:latin typeface="Calibri" pitchFamily="34" charset="0"/>
                <a:cs typeface="Calibri" pitchFamily="34" charset="0"/>
              </a:rPr>
              <a:t> </a:t>
            </a:r>
            <a:r>
              <a:rPr lang="en-US" sz="2200" dirty="0">
                <a:latin typeface="Calibri" pitchFamily="34" charset="0"/>
                <a:cs typeface="Calibri" pitchFamily="34" charset="0"/>
              </a:rPr>
              <a:t>and </a:t>
            </a:r>
            <a:r>
              <a:rPr lang="en-US" sz="2200" dirty="0" err="1">
                <a:latin typeface="Calibri" pitchFamily="34" charset="0"/>
                <a:cs typeface="Calibri" pitchFamily="34" charset="0"/>
              </a:rPr>
              <a:t>Putsis</a:t>
            </a:r>
            <a:r>
              <a:rPr lang="en-US" sz="2200" dirty="0">
                <a:latin typeface="Calibri" pitchFamily="34" charset="0"/>
                <a:cs typeface="Calibri" pitchFamily="34" charset="0"/>
              </a:rPr>
              <a:t> </a:t>
            </a:r>
            <a:r>
              <a:rPr lang="en-US" sz="2200" dirty="0" smtClean="0">
                <a:latin typeface="Calibri" pitchFamily="34" charset="0"/>
                <a:cs typeface="Calibri" pitchFamily="34" charset="0"/>
              </a:rPr>
              <a:t>(2000): </a:t>
            </a:r>
            <a:endParaRPr lang="en-US" sz="2200" dirty="0">
              <a:latin typeface="Calibri" pitchFamily="34" charset="0"/>
              <a:cs typeface="Calibri" pitchFamily="34" charset="0"/>
            </a:endParaRPr>
          </a:p>
          <a:p>
            <a:pPr marL="720725">
              <a:buNone/>
            </a:pPr>
            <a:r>
              <a:rPr lang="en-US" sz="2000" dirty="0" smtClean="0">
                <a:latin typeface="Calibri" pitchFamily="34" charset="0"/>
                <a:cs typeface="Calibri" pitchFamily="34" charset="0"/>
              </a:rPr>
              <a:t>𝑸</a:t>
            </a:r>
            <a:r>
              <a:rPr lang="en-US" sz="2000" b="1" baseline="30000" dirty="0" smtClean="0">
                <a:latin typeface="Calibri" pitchFamily="34" charset="0"/>
                <a:cs typeface="Calibri" pitchFamily="34" charset="0"/>
              </a:rPr>
              <a:t>1, 2</a:t>
            </a:r>
            <a:r>
              <a:rPr lang="en-US" sz="2000" baseline="-25000" dirty="0" smtClean="0">
                <a:latin typeface="Calibri" pitchFamily="34" charset="0"/>
                <a:cs typeface="Calibri" pitchFamily="34" charset="0"/>
              </a:rPr>
              <a:t>𝒊</a:t>
            </a:r>
            <a:r>
              <a:rPr lang="en-US" sz="2000" b="1" baseline="-25000" dirty="0" smtClean="0">
                <a:latin typeface="Calibri" pitchFamily="34" charset="0"/>
                <a:cs typeface="Calibri" pitchFamily="34" charset="0"/>
              </a:rPr>
              <a:t>j</a:t>
            </a:r>
            <a:r>
              <a:rPr lang="en-US" sz="2000" dirty="0" smtClean="0">
                <a:latin typeface="Calibri" pitchFamily="34" charset="0"/>
                <a:cs typeface="Calibri" pitchFamily="34" charset="0"/>
              </a:rPr>
              <a:t> = 𝒇(𝑷</a:t>
            </a:r>
            <a:r>
              <a:rPr lang="en-US" sz="2000" baseline="-25000" dirty="0" smtClean="0">
                <a:latin typeface="Calibri" pitchFamily="34" charset="0"/>
                <a:cs typeface="Calibri" pitchFamily="34" charset="0"/>
              </a:rPr>
              <a:t>𝒊</a:t>
            </a:r>
            <a:r>
              <a:rPr lang="en-US" sz="2000" dirty="0" smtClean="0">
                <a:latin typeface="Calibri" pitchFamily="34" charset="0"/>
                <a:cs typeface="Calibri" pitchFamily="34" charset="0"/>
              </a:rPr>
              <a:t>, 𝑷</a:t>
            </a:r>
            <a:r>
              <a:rPr lang="en-US" sz="2000" baseline="-25000" dirty="0">
                <a:latin typeface="Calibri" pitchFamily="34" charset="0"/>
                <a:cs typeface="Calibri" pitchFamily="34" charset="0"/>
              </a:rPr>
              <a:t>𝒋</a:t>
            </a:r>
            <a:r>
              <a:rPr lang="en-US" sz="2000" dirty="0" smtClean="0">
                <a:latin typeface="Calibri" pitchFamily="34" charset="0"/>
                <a:cs typeface="Calibri" pitchFamily="34" charset="0"/>
              </a:rPr>
              <a:t>,D)</a:t>
            </a:r>
          </a:p>
          <a:p>
            <a:pPr marL="720725">
              <a:buNone/>
            </a:pPr>
            <a:r>
              <a:rPr lang="en-US" sz="2000" dirty="0" smtClean="0">
                <a:latin typeface="Calibri" pitchFamily="34" charset="0"/>
                <a:cs typeface="Calibri" pitchFamily="34" charset="0"/>
              </a:rPr>
              <a:t>𝑴𝒂𝒙 𝝅</a:t>
            </a:r>
            <a:r>
              <a:rPr lang="en-US" sz="2000" b="1" baseline="30000" dirty="0" smtClean="0">
                <a:latin typeface="Calibri" pitchFamily="34" charset="0"/>
                <a:cs typeface="Calibri" pitchFamily="34" charset="0"/>
              </a:rPr>
              <a:t>1,2</a:t>
            </a:r>
            <a:r>
              <a:rPr lang="en-US" sz="2000" baseline="-25000" dirty="0" smtClean="0">
                <a:latin typeface="Calibri" pitchFamily="34" charset="0"/>
                <a:cs typeface="Calibri" pitchFamily="34" charset="0"/>
              </a:rPr>
              <a:t>𝒊j </a:t>
            </a:r>
            <a:r>
              <a:rPr lang="en-US" sz="2000" dirty="0" smtClean="0">
                <a:latin typeface="Calibri" pitchFamily="34" charset="0"/>
                <a:cs typeface="Calibri" pitchFamily="34" charset="0"/>
              </a:rPr>
              <a:t>= (𝑷</a:t>
            </a:r>
            <a:r>
              <a:rPr lang="en-US" sz="2000" baseline="-25000" dirty="0" smtClean="0">
                <a:latin typeface="Calibri" pitchFamily="34" charset="0"/>
                <a:cs typeface="Calibri" pitchFamily="34" charset="0"/>
              </a:rPr>
              <a:t>𝒊</a:t>
            </a:r>
            <a:r>
              <a:rPr lang="en-US" sz="2000" dirty="0" smtClean="0">
                <a:latin typeface="Calibri" pitchFamily="34" charset="0"/>
                <a:cs typeface="Calibri" pitchFamily="34" charset="0"/>
              </a:rPr>
              <a:t>∗𝑸</a:t>
            </a:r>
            <a:r>
              <a:rPr lang="en-US" sz="2000" baseline="-25000" dirty="0" smtClean="0">
                <a:latin typeface="Calibri" pitchFamily="34" charset="0"/>
                <a:cs typeface="Calibri" pitchFamily="34" charset="0"/>
              </a:rPr>
              <a:t>𝒊</a:t>
            </a:r>
            <a:r>
              <a:rPr lang="en-US" sz="2000" dirty="0" smtClean="0">
                <a:latin typeface="Calibri" pitchFamily="34" charset="0"/>
                <a:cs typeface="Calibri" pitchFamily="34" charset="0"/>
              </a:rPr>
              <a:t>−(𝑴𝑪)</a:t>
            </a:r>
            <a:r>
              <a:rPr lang="en-US" sz="2000" baseline="-25000" dirty="0" smtClean="0">
                <a:latin typeface="Calibri" pitchFamily="34" charset="0"/>
                <a:cs typeface="Calibri" pitchFamily="34" charset="0"/>
              </a:rPr>
              <a:t>𝒊</a:t>
            </a:r>
            <a:r>
              <a:rPr lang="en-US" sz="2000" dirty="0" smtClean="0">
                <a:latin typeface="Calibri" pitchFamily="34" charset="0"/>
                <a:cs typeface="Calibri" pitchFamily="34" charset="0"/>
              </a:rPr>
              <a:t>∗𝑸</a:t>
            </a:r>
            <a:r>
              <a:rPr lang="en-US" sz="2000" baseline="-25000" dirty="0" smtClean="0">
                <a:latin typeface="Calibri" pitchFamily="34" charset="0"/>
                <a:cs typeface="Calibri" pitchFamily="34" charset="0"/>
              </a:rPr>
              <a:t>𝒊</a:t>
            </a:r>
            <a:r>
              <a:rPr lang="en-US" sz="2000" dirty="0" smtClean="0">
                <a:latin typeface="Calibri" pitchFamily="34" charset="0"/>
                <a:cs typeface="Calibri" pitchFamily="34" charset="0"/>
              </a:rPr>
              <a:t>),    with i = 1, 2,…, n</a:t>
            </a:r>
          </a:p>
          <a:p>
            <a:pPr marL="720725">
              <a:buNone/>
            </a:pPr>
            <a:r>
              <a:rPr lang="en-US" sz="2000" dirty="0" smtClean="0">
                <a:latin typeface="Calibri" pitchFamily="34" charset="0"/>
                <a:cs typeface="Calibri" pitchFamily="34" charset="0"/>
              </a:rPr>
              <a:t>(𝝏𝝅</a:t>
            </a:r>
            <a:r>
              <a:rPr lang="en-US" sz="2000" baseline="-25000" dirty="0" smtClean="0">
                <a:latin typeface="Calibri" pitchFamily="34" charset="0"/>
                <a:cs typeface="Calibri" pitchFamily="34" charset="0"/>
              </a:rPr>
              <a:t>𝒊j</a:t>
            </a:r>
            <a:r>
              <a:rPr lang="en-US" sz="2000" dirty="0" smtClean="0">
                <a:latin typeface="Calibri" pitchFamily="34" charset="0"/>
                <a:cs typeface="Calibri" pitchFamily="34" charset="0"/>
              </a:rPr>
              <a:t>)/(𝝏𝑷</a:t>
            </a:r>
            <a:r>
              <a:rPr lang="en-US" sz="2000" baseline="-25000" dirty="0" smtClean="0">
                <a:latin typeface="Calibri" pitchFamily="34" charset="0"/>
                <a:cs typeface="Calibri" pitchFamily="34" charset="0"/>
              </a:rPr>
              <a:t>𝒊j</a:t>
            </a:r>
            <a:r>
              <a:rPr lang="en-US" sz="2000" dirty="0" smtClean="0">
                <a:latin typeface="Calibri" pitchFamily="34" charset="0"/>
                <a:cs typeface="Calibri" pitchFamily="34" charset="0"/>
              </a:rPr>
              <a:t>) = 𝒇</a:t>
            </a:r>
            <a:r>
              <a:rPr lang="en-US" sz="2000" baseline="-25000" dirty="0" smtClean="0">
                <a:latin typeface="Calibri" pitchFamily="34" charset="0"/>
                <a:cs typeface="Calibri" pitchFamily="34" charset="0"/>
              </a:rPr>
              <a:t>𝒊</a:t>
            </a:r>
            <a:r>
              <a:rPr lang="en-US" sz="2000" dirty="0" smtClean="0">
                <a:latin typeface="Calibri" pitchFamily="34" charset="0"/>
                <a:cs typeface="Calibri" pitchFamily="34" charset="0"/>
              </a:rPr>
              <a:t>(𝑷</a:t>
            </a:r>
            <a:r>
              <a:rPr lang="en-US" sz="2000" baseline="-25000" dirty="0" smtClean="0">
                <a:latin typeface="Calibri" pitchFamily="34" charset="0"/>
                <a:cs typeface="Calibri" pitchFamily="34" charset="0"/>
              </a:rPr>
              <a:t>𝒊</a:t>
            </a:r>
            <a:r>
              <a:rPr lang="en-US" sz="2000" dirty="0" smtClean="0">
                <a:latin typeface="Calibri" pitchFamily="34" charset="0"/>
                <a:cs typeface="Calibri" pitchFamily="34" charset="0"/>
              </a:rPr>
              <a:t>, 𝑷</a:t>
            </a:r>
            <a:r>
              <a:rPr lang="en-US" sz="2000" baseline="-25000" dirty="0" smtClean="0">
                <a:latin typeface="Calibri" pitchFamily="34" charset="0"/>
                <a:cs typeface="Calibri" pitchFamily="34" charset="0"/>
              </a:rPr>
              <a:t>𝒋</a:t>
            </a:r>
            <a:r>
              <a:rPr lang="en-US" sz="2000" dirty="0" smtClean="0">
                <a:latin typeface="Calibri" pitchFamily="34" charset="0"/>
                <a:cs typeface="Calibri" pitchFamily="34" charset="0"/>
              </a:rPr>
              <a:t>,D, (𝑴𝑪)</a:t>
            </a:r>
            <a:r>
              <a:rPr lang="en-US" sz="2000" baseline="-25000" dirty="0" smtClean="0">
                <a:latin typeface="Calibri" pitchFamily="34" charset="0"/>
                <a:cs typeface="Calibri" pitchFamily="34" charset="0"/>
              </a:rPr>
              <a:t>𝒊</a:t>
            </a:r>
            <a:r>
              <a:rPr lang="en-US" sz="2000" dirty="0" smtClean="0">
                <a:latin typeface="Calibri" pitchFamily="34" charset="0"/>
                <a:cs typeface="Calibri" pitchFamily="34" charset="0"/>
              </a:rPr>
              <a:t>)</a:t>
            </a:r>
          </a:p>
          <a:p>
            <a:pPr marL="720725">
              <a:buNone/>
            </a:pPr>
            <a:r>
              <a:rPr lang="en-US" sz="2000" dirty="0" smtClean="0">
                <a:latin typeface="Calibri" pitchFamily="34" charset="0"/>
                <a:cs typeface="Calibri" pitchFamily="34" charset="0"/>
              </a:rPr>
              <a:t>𝑷</a:t>
            </a:r>
            <a:r>
              <a:rPr lang="en-US" sz="2000" b="1" baseline="30000" dirty="0" smtClean="0">
                <a:latin typeface="Calibri" pitchFamily="34" charset="0"/>
                <a:cs typeface="Calibri" pitchFamily="34" charset="0"/>
              </a:rPr>
              <a:t>1,2</a:t>
            </a:r>
            <a:r>
              <a:rPr lang="en-US" sz="2000" baseline="-25000" dirty="0" smtClean="0">
                <a:latin typeface="Calibri" pitchFamily="34" charset="0"/>
                <a:cs typeface="Calibri" pitchFamily="34" charset="0"/>
              </a:rPr>
              <a:t>𝒊j </a:t>
            </a:r>
            <a:r>
              <a:rPr lang="en-US" sz="2000" dirty="0" smtClean="0">
                <a:latin typeface="Calibri" pitchFamily="34" charset="0"/>
                <a:cs typeface="Calibri" pitchFamily="34" charset="0"/>
              </a:rPr>
              <a:t>= 𝒈</a:t>
            </a:r>
            <a:r>
              <a:rPr lang="en-US" sz="2000" baseline="-25000" dirty="0" smtClean="0">
                <a:latin typeface="Calibri" pitchFamily="34" charset="0"/>
                <a:cs typeface="Calibri" pitchFamily="34" charset="0"/>
              </a:rPr>
              <a:t>𝒊</a:t>
            </a:r>
            <a:r>
              <a:rPr lang="en-US" sz="2000" dirty="0" smtClean="0">
                <a:latin typeface="Calibri" pitchFamily="34" charset="0"/>
                <a:cs typeface="Calibri" pitchFamily="34" charset="0"/>
              </a:rPr>
              <a:t> (𝑷</a:t>
            </a:r>
            <a:r>
              <a:rPr lang="en-US" sz="2000" baseline="-25000" dirty="0" smtClean="0">
                <a:latin typeface="Calibri" pitchFamily="34" charset="0"/>
                <a:cs typeface="Calibri" pitchFamily="34" charset="0"/>
              </a:rPr>
              <a:t>𝒊</a:t>
            </a:r>
            <a:r>
              <a:rPr lang="en-US" sz="2000" dirty="0" smtClean="0">
                <a:latin typeface="Calibri" pitchFamily="34" charset="0"/>
                <a:cs typeface="Calibri" pitchFamily="34" charset="0"/>
              </a:rPr>
              <a:t>, 𝑷</a:t>
            </a:r>
            <a:r>
              <a:rPr lang="en-US" sz="2000" baseline="-25000" dirty="0" smtClean="0">
                <a:latin typeface="Calibri" pitchFamily="34" charset="0"/>
                <a:cs typeface="Calibri" pitchFamily="34" charset="0"/>
              </a:rPr>
              <a:t>𝒋</a:t>
            </a:r>
            <a:r>
              <a:rPr lang="en-US" sz="2000" dirty="0" smtClean="0">
                <a:latin typeface="Calibri" pitchFamily="34" charset="0"/>
                <a:cs typeface="Calibri" pitchFamily="34" charset="0"/>
              </a:rPr>
              <a:t>, D, (𝑴𝑪)</a:t>
            </a:r>
            <a:r>
              <a:rPr lang="en-US" sz="2000" baseline="-25000" dirty="0" smtClean="0">
                <a:latin typeface="Calibri" pitchFamily="34" charset="0"/>
                <a:cs typeface="Calibri" pitchFamily="34" charset="0"/>
              </a:rPr>
              <a:t>𝒊</a:t>
            </a:r>
          </a:p>
          <a:p>
            <a:pPr marL="269875" indent="-269875"/>
            <a:r>
              <a:rPr lang="en-US" sz="2200" dirty="0" smtClean="0">
                <a:latin typeface="Calibri" pitchFamily="34" charset="0"/>
                <a:cs typeface="Calibri" pitchFamily="34" charset="0"/>
              </a:rPr>
              <a:t>Retailer unit cost observed</a:t>
            </a:r>
          </a:p>
          <a:p>
            <a:pPr marL="269875" indent="-269875"/>
            <a:r>
              <a:rPr lang="en-US" sz="2200" dirty="0">
                <a:latin typeface="Calibri" pitchFamily="34" charset="0"/>
                <a:cs typeface="Calibri" pitchFamily="34" charset="0"/>
              </a:rPr>
              <a:t>Joint GMM estimation of PL-NB brand share demand System (LA/AIDS) and log-linear price reaction functions (</a:t>
            </a:r>
            <a:r>
              <a:rPr lang="en-US" sz="2200" dirty="0" err="1">
                <a:latin typeface="Calibri" pitchFamily="34" charset="0"/>
                <a:cs typeface="Calibri" pitchFamily="34" charset="0"/>
              </a:rPr>
              <a:t>Kadiyali</a:t>
            </a:r>
            <a:r>
              <a:rPr lang="en-US" sz="2200" dirty="0">
                <a:latin typeface="Calibri" pitchFamily="34" charset="0"/>
                <a:cs typeface="Calibri" pitchFamily="34" charset="0"/>
              </a:rPr>
              <a:t> et al. 1996) </a:t>
            </a:r>
          </a:p>
          <a:p>
            <a:pPr algn="ctr">
              <a:buNone/>
            </a:pPr>
            <a:r>
              <a:rPr lang="en-CA" sz="2400" i="1" dirty="0" smtClean="0">
                <a:latin typeface="Calibri" pitchFamily="34" charset="0"/>
                <a:cs typeface="Calibri" pitchFamily="34" charset="0"/>
              </a:rPr>
              <a:t>S</a:t>
            </a:r>
            <a:r>
              <a:rPr lang="en-CA" sz="2400" i="1" baseline="30000" dirty="0" smtClean="0">
                <a:latin typeface="Calibri" pitchFamily="34" charset="0"/>
                <a:cs typeface="Calibri" pitchFamily="34" charset="0"/>
              </a:rPr>
              <a:t>1,2</a:t>
            </a:r>
            <a:r>
              <a:rPr lang="en-CA" sz="2400" i="1" baseline="-25000" dirty="0" smtClean="0">
                <a:latin typeface="Calibri" pitchFamily="34" charset="0"/>
                <a:cs typeface="Calibri" pitchFamily="34" charset="0"/>
              </a:rPr>
              <a:t>ij</a:t>
            </a:r>
            <a:r>
              <a:rPr lang="en-CA" sz="2400" i="1" dirty="0" smtClean="0">
                <a:latin typeface="Calibri" pitchFamily="34" charset="0"/>
                <a:cs typeface="Calibri" pitchFamily="34" charset="0"/>
              </a:rPr>
              <a:t> = </a:t>
            </a:r>
            <a:r>
              <a:rPr lang="el-GR" sz="2400" i="1" dirty="0" smtClean="0">
                <a:latin typeface="Calibri" pitchFamily="34" charset="0"/>
                <a:cs typeface="Calibri" pitchFamily="34" charset="0"/>
              </a:rPr>
              <a:t>α</a:t>
            </a:r>
            <a:r>
              <a:rPr lang="sv-SE" sz="2400" i="1" baseline="-25000" dirty="0" smtClean="0">
                <a:latin typeface="Calibri" pitchFamily="34" charset="0"/>
                <a:cs typeface="Calibri" pitchFamily="34" charset="0"/>
              </a:rPr>
              <a:t>10</a:t>
            </a:r>
            <a:r>
              <a:rPr lang="sv-SE" sz="2400" i="1" dirty="0" smtClean="0">
                <a:latin typeface="Calibri" pitchFamily="34" charset="0"/>
                <a:cs typeface="Calibri" pitchFamily="34" charset="0"/>
              </a:rPr>
              <a:t> + </a:t>
            </a:r>
            <a:r>
              <a:rPr lang="el-GR" sz="2400" i="1" dirty="0">
                <a:latin typeface="Calibri" pitchFamily="34" charset="0"/>
                <a:cs typeface="Calibri" pitchFamily="34" charset="0"/>
              </a:rPr>
              <a:t>α</a:t>
            </a:r>
            <a:r>
              <a:rPr lang="sv-SE" sz="2400" i="1" baseline="-25000" dirty="0" smtClean="0">
                <a:latin typeface="Calibri" pitchFamily="34" charset="0"/>
                <a:cs typeface="Calibri" pitchFamily="34" charset="0"/>
              </a:rPr>
              <a:t>11 </a:t>
            </a:r>
            <a:r>
              <a:rPr lang="sv-SE" sz="2400" i="1" dirty="0" smtClean="0">
                <a:latin typeface="Calibri" pitchFamily="34" charset="0"/>
                <a:cs typeface="Calibri" pitchFamily="34" charset="0"/>
              </a:rPr>
              <a:t>lnP</a:t>
            </a:r>
            <a:r>
              <a:rPr lang="sv-SE" sz="2400" i="1" baseline="30000" dirty="0" smtClean="0">
                <a:latin typeface="Calibri" pitchFamily="34" charset="0"/>
                <a:cs typeface="Calibri" pitchFamily="34" charset="0"/>
              </a:rPr>
              <a:t>1</a:t>
            </a:r>
            <a:r>
              <a:rPr lang="en-CA" sz="2400" i="1" baseline="-25000" dirty="0" err="1">
                <a:latin typeface="Calibri" pitchFamily="34" charset="0"/>
                <a:cs typeface="Calibri" pitchFamily="34" charset="0"/>
              </a:rPr>
              <a:t>ij</a:t>
            </a:r>
            <a:r>
              <a:rPr lang="en-CA" sz="2400" i="1" dirty="0" smtClean="0">
                <a:latin typeface="Calibri" pitchFamily="34" charset="0"/>
                <a:cs typeface="Calibri" pitchFamily="34" charset="0"/>
              </a:rPr>
              <a:t> + </a:t>
            </a:r>
            <a:r>
              <a:rPr lang="el-GR" sz="2400" i="1" dirty="0">
                <a:latin typeface="Calibri" pitchFamily="34" charset="0"/>
                <a:cs typeface="Calibri" pitchFamily="34" charset="0"/>
              </a:rPr>
              <a:t>α</a:t>
            </a:r>
            <a:r>
              <a:rPr lang="sv-SE" sz="2400" i="1" baseline="-25000" dirty="0" smtClean="0">
                <a:latin typeface="Calibri" pitchFamily="34" charset="0"/>
                <a:cs typeface="Calibri" pitchFamily="34" charset="0"/>
              </a:rPr>
              <a:t>12 </a:t>
            </a:r>
            <a:r>
              <a:rPr lang="en-CA" sz="2400" i="1" dirty="0" smtClean="0">
                <a:latin typeface="Calibri" pitchFamily="34" charset="0"/>
                <a:cs typeface="Calibri" pitchFamily="34" charset="0"/>
              </a:rPr>
              <a:t>lnP</a:t>
            </a:r>
            <a:r>
              <a:rPr lang="en-CA" sz="2400" i="1" baseline="30000" dirty="0">
                <a:latin typeface="Calibri" pitchFamily="34" charset="0"/>
                <a:cs typeface="Calibri" pitchFamily="34" charset="0"/>
              </a:rPr>
              <a:t>2</a:t>
            </a:r>
            <a:r>
              <a:rPr lang="en-CA" sz="2400" i="1" baseline="-25000" dirty="0">
                <a:latin typeface="Calibri" pitchFamily="34" charset="0"/>
                <a:cs typeface="Calibri" pitchFamily="34" charset="0"/>
              </a:rPr>
              <a:t>ij</a:t>
            </a:r>
            <a:r>
              <a:rPr lang="en-CA" sz="2400" i="1" dirty="0" smtClean="0">
                <a:latin typeface="Calibri" pitchFamily="34" charset="0"/>
                <a:cs typeface="Calibri" pitchFamily="34" charset="0"/>
              </a:rPr>
              <a:t> + </a:t>
            </a:r>
            <a:r>
              <a:rPr lang="el-GR" sz="2400" i="1" dirty="0">
                <a:latin typeface="Calibri" pitchFamily="34" charset="0"/>
                <a:cs typeface="Calibri" pitchFamily="34" charset="0"/>
              </a:rPr>
              <a:t>α</a:t>
            </a:r>
            <a:r>
              <a:rPr lang="sv-SE" sz="2400" i="1" baseline="-25000" dirty="0" smtClean="0">
                <a:latin typeface="Calibri" pitchFamily="34" charset="0"/>
                <a:cs typeface="Calibri" pitchFamily="34" charset="0"/>
              </a:rPr>
              <a:t>13 </a:t>
            </a:r>
            <a:r>
              <a:rPr lang="nl-NL" sz="2400" i="1" dirty="0" smtClean="0">
                <a:latin typeface="Calibri" pitchFamily="34" charset="0"/>
                <a:cs typeface="Calibri" pitchFamily="34" charset="0"/>
              </a:rPr>
              <a:t>ln(E</a:t>
            </a:r>
            <a:r>
              <a:rPr lang="nl-NL" sz="2400" i="1" baseline="-25000" dirty="0" smtClean="0">
                <a:latin typeface="Calibri" pitchFamily="34" charset="0"/>
                <a:cs typeface="Calibri" pitchFamily="34" charset="0"/>
              </a:rPr>
              <a:t>ij</a:t>
            </a:r>
            <a:r>
              <a:rPr lang="nl-NL" sz="2400" i="1" dirty="0" smtClean="0">
                <a:latin typeface="Calibri" pitchFamily="34" charset="0"/>
                <a:cs typeface="Calibri" pitchFamily="34" charset="0"/>
              </a:rPr>
              <a:t>/P</a:t>
            </a:r>
            <a:r>
              <a:rPr lang="nl-NL" sz="2400" i="1" baseline="-25000" dirty="0" smtClean="0">
                <a:latin typeface="Calibri" pitchFamily="34" charset="0"/>
                <a:cs typeface="Calibri" pitchFamily="34" charset="0"/>
              </a:rPr>
              <a:t>ij</a:t>
            </a:r>
            <a:r>
              <a:rPr lang="nl-NL" sz="2400" i="1" dirty="0" smtClean="0">
                <a:latin typeface="Calibri" pitchFamily="34" charset="0"/>
                <a:cs typeface="Calibri" pitchFamily="34" charset="0"/>
              </a:rPr>
              <a:t>) + </a:t>
            </a:r>
            <a:r>
              <a:rPr lang="el-GR" sz="2400" i="1" dirty="0">
                <a:latin typeface="Calibri" pitchFamily="34" charset="0"/>
                <a:cs typeface="Calibri" pitchFamily="34" charset="0"/>
              </a:rPr>
              <a:t>α</a:t>
            </a:r>
            <a:r>
              <a:rPr lang="sv-SE" sz="2400" i="1" baseline="-25000" dirty="0" smtClean="0">
                <a:latin typeface="Calibri" pitchFamily="34" charset="0"/>
                <a:cs typeface="Calibri" pitchFamily="34" charset="0"/>
              </a:rPr>
              <a:t>14</a:t>
            </a:r>
            <a:r>
              <a:rPr lang="nl-NL" sz="2400" i="1" dirty="0" smtClean="0">
                <a:latin typeface="Calibri" pitchFamily="34" charset="0"/>
                <a:cs typeface="Calibri" pitchFamily="34" charset="0"/>
              </a:rPr>
              <a:t>D</a:t>
            </a:r>
            <a:r>
              <a:rPr lang="nl-NL" sz="2400" i="1" baseline="-25000" dirty="0" smtClean="0">
                <a:latin typeface="Calibri" pitchFamily="34" charset="0"/>
                <a:cs typeface="Calibri" pitchFamily="34" charset="0"/>
              </a:rPr>
              <a:t>ij</a:t>
            </a:r>
            <a:endParaRPr lang="en-US" sz="2400" i="1" baseline="-25000" dirty="0">
              <a:latin typeface="Calibri" pitchFamily="34" charset="0"/>
              <a:cs typeface="Calibri" pitchFamily="34" charset="0"/>
            </a:endParaRPr>
          </a:p>
        </p:txBody>
      </p:sp>
      <p:sp>
        <p:nvSpPr>
          <p:cNvPr id="5" name="Rectangle 2"/>
          <p:cNvSpPr txBox="1">
            <a:spLocks noChangeArrowheads="1"/>
          </p:cNvSpPr>
          <p:nvPr/>
        </p:nvSpPr>
        <p:spPr bwMode="auto">
          <a:xfrm>
            <a:off x="469900" y="-4763"/>
            <a:ext cx="75057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Verdana" pitchFamily="34" charset="0"/>
              </a:defRPr>
            </a:lvl1pPr>
            <a:lvl2pPr marL="742950" indent="-285750">
              <a:defRPr sz="2800">
                <a:solidFill>
                  <a:schemeClr val="tx1"/>
                </a:solidFill>
                <a:latin typeface="Verdana" pitchFamily="34" charset="0"/>
              </a:defRPr>
            </a:lvl2pPr>
            <a:lvl3pPr marL="1143000" indent="-228600">
              <a:defRPr sz="2800">
                <a:solidFill>
                  <a:schemeClr val="tx1"/>
                </a:solidFill>
                <a:latin typeface="Verdana" pitchFamily="34" charset="0"/>
              </a:defRPr>
            </a:lvl3pPr>
            <a:lvl4pPr marL="1600200" indent="-228600">
              <a:defRPr sz="2800">
                <a:solidFill>
                  <a:schemeClr val="tx1"/>
                </a:solidFill>
                <a:latin typeface="Verdana" pitchFamily="34" charset="0"/>
              </a:defRPr>
            </a:lvl4pPr>
            <a:lvl5pPr marL="2057400" indent="-228600">
              <a:defRPr sz="2800">
                <a:solidFill>
                  <a:schemeClr val="tx1"/>
                </a:solidFill>
                <a:latin typeface="Verdana" pitchFamily="34" charset="0"/>
              </a:defRPr>
            </a:lvl5pPr>
            <a:lvl6pPr marL="25146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718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290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8862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pPr eaLnBrk="1" hangingPunct="1">
              <a:spcBef>
                <a:spcPct val="0"/>
              </a:spcBef>
              <a:spcAft>
                <a:spcPct val="0"/>
              </a:spcAft>
              <a:buNone/>
            </a:pPr>
            <a:r>
              <a:rPr lang="en-US" sz="3600" dirty="0" smtClean="0">
                <a:solidFill>
                  <a:schemeClr val="tx2"/>
                </a:solidFill>
                <a:latin typeface="Calibri" pitchFamily="34" charset="0"/>
                <a:cs typeface="Calibri" pitchFamily="34" charset="0"/>
              </a:rPr>
              <a:t>Model</a:t>
            </a:r>
            <a:endParaRPr lang="en-US" sz="3600" dirty="0">
              <a:solidFill>
                <a:schemeClr val="tx2"/>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469900" y="-4763"/>
            <a:ext cx="75057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Verdana" pitchFamily="34" charset="0"/>
              </a:defRPr>
            </a:lvl1pPr>
            <a:lvl2pPr marL="742950" indent="-285750">
              <a:defRPr sz="2800">
                <a:solidFill>
                  <a:schemeClr val="tx1"/>
                </a:solidFill>
                <a:latin typeface="Verdana" pitchFamily="34" charset="0"/>
              </a:defRPr>
            </a:lvl2pPr>
            <a:lvl3pPr marL="1143000" indent="-228600">
              <a:defRPr sz="2800">
                <a:solidFill>
                  <a:schemeClr val="tx1"/>
                </a:solidFill>
                <a:latin typeface="Verdana" pitchFamily="34" charset="0"/>
              </a:defRPr>
            </a:lvl3pPr>
            <a:lvl4pPr marL="1600200" indent="-228600">
              <a:defRPr sz="2800">
                <a:solidFill>
                  <a:schemeClr val="tx1"/>
                </a:solidFill>
                <a:latin typeface="Verdana" pitchFamily="34" charset="0"/>
              </a:defRPr>
            </a:lvl4pPr>
            <a:lvl5pPr marL="2057400" indent="-228600">
              <a:defRPr sz="2800">
                <a:solidFill>
                  <a:schemeClr val="tx1"/>
                </a:solidFill>
                <a:latin typeface="Verdana" pitchFamily="34" charset="0"/>
              </a:defRPr>
            </a:lvl5pPr>
            <a:lvl6pPr marL="25146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718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290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8862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pPr eaLnBrk="1" hangingPunct="1">
              <a:spcBef>
                <a:spcPct val="0"/>
              </a:spcBef>
              <a:spcAft>
                <a:spcPct val="0"/>
              </a:spcAft>
              <a:buNone/>
            </a:pPr>
            <a:r>
              <a:rPr lang="en-US" sz="3600" dirty="0" smtClean="0">
                <a:solidFill>
                  <a:schemeClr val="tx2"/>
                </a:solidFill>
                <a:latin typeface="Calibri" pitchFamily="34" charset="0"/>
                <a:cs typeface="Calibri" pitchFamily="34" charset="0"/>
              </a:rPr>
              <a:t>Descriptive Stats – Bacon </a:t>
            </a:r>
            <a:endParaRPr lang="en-US" sz="3600" dirty="0">
              <a:solidFill>
                <a:schemeClr val="tx2"/>
              </a:solidFill>
              <a:latin typeface="Calibri" pitchFamily="34" charset="0"/>
              <a:cs typeface="Calibri"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3763774684"/>
              </p:ext>
            </p:extLst>
          </p:nvPr>
        </p:nvGraphicFramePr>
        <p:xfrm>
          <a:off x="292100" y="1328838"/>
          <a:ext cx="8623300" cy="4690962"/>
        </p:xfrm>
        <a:graphic>
          <a:graphicData uri="http://schemas.openxmlformats.org/drawingml/2006/table">
            <a:tbl>
              <a:tblPr/>
              <a:tblGrid>
                <a:gridCol w="1231900"/>
                <a:gridCol w="1066800"/>
                <a:gridCol w="838200"/>
                <a:gridCol w="838200"/>
                <a:gridCol w="876300"/>
                <a:gridCol w="876300"/>
                <a:gridCol w="1447800"/>
                <a:gridCol w="1447800"/>
              </a:tblGrid>
              <a:tr h="828658">
                <a:tc>
                  <a:txBody>
                    <a:bodyPr/>
                    <a:lstStyle/>
                    <a:p>
                      <a:pPr marL="0" marR="0">
                        <a:lnSpc>
                          <a:spcPct val="100000"/>
                        </a:lnSpc>
                        <a:spcBef>
                          <a:spcPts val="0"/>
                        </a:spcBef>
                        <a:spcAft>
                          <a:spcPts val="0"/>
                        </a:spcAft>
                      </a:pPr>
                      <a:endParaRPr lang="en-US" sz="1600" dirty="0">
                        <a:latin typeface="Calibri" pitchFamily="34" charset="0"/>
                        <a:ea typeface="Calibri"/>
                        <a:cs typeface="Calibri" pitchFamily="34" charset="0"/>
                      </a:endParaRP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BE0E3"/>
                    </a:solidFill>
                  </a:tcPr>
                </a:tc>
                <a:tc>
                  <a:txBody>
                    <a:bodyPr/>
                    <a:lstStyle/>
                    <a:p>
                      <a:pPr marL="0" marR="0">
                        <a:lnSpc>
                          <a:spcPct val="100000"/>
                        </a:lnSpc>
                        <a:spcBef>
                          <a:spcPts val="0"/>
                        </a:spcBef>
                        <a:spcAft>
                          <a:spcPts val="0"/>
                        </a:spcAft>
                      </a:pPr>
                      <a:endParaRPr lang="en-US" sz="1600" dirty="0">
                        <a:latin typeface="Calibri" pitchFamily="34" charset="0"/>
                        <a:ea typeface="Calibri"/>
                        <a:cs typeface="Calibri" pitchFamily="34" charset="0"/>
                      </a:endParaRP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BE0E3"/>
                    </a:solidFill>
                  </a:tcPr>
                </a:tc>
                <a:tc gridSpan="2">
                  <a:txBody>
                    <a:bodyPr/>
                    <a:lstStyle/>
                    <a:p>
                      <a:pPr marL="0" marR="0" algn="ctr">
                        <a:lnSpc>
                          <a:spcPct val="100000"/>
                        </a:lnSpc>
                        <a:spcBef>
                          <a:spcPts val="0"/>
                        </a:spcBef>
                        <a:spcAft>
                          <a:spcPts val="0"/>
                        </a:spcAft>
                      </a:pPr>
                      <a:r>
                        <a:rPr lang="en-US" sz="1600" b="1" dirty="0">
                          <a:latin typeface="Calibri" pitchFamily="34" charset="0"/>
                          <a:ea typeface="Calibri"/>
                          <a:cs typeface="Calibri" pitchFamily="34" charset="0"/>
                        </a:rPr>
                        <a:t>Price Difference </a:t>
                      </a:r>
                      <a:r>
                        <a:rPr lang="en-US" sz="1600" b="1" dirty="0" smtClean="0">
                          <a:latin typeface="Calibri" pitchFamily="34" charset="0"/>
                          <a:ea typeface="Calibri"/>
                          <a:cs typeface="Calibri" pitchFamily="34" charset="0"/>
                        </a:rPr>
                        <a:t>NB/PL ($)</a:t>
                      </a:r>
                      <a:endParaRPr lang="en-US" sz="1600" b="1" dirty="0">
                        <a:latin typeface="Calibri" pitchFamily="34" charset="0"/>
                        <a:ea typeface="Calibri"/>
                        <a:cs typeface="Calibri" pitchFamily="34" charset="0"/>
                      </a:endParaRP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BE0E3"/>
                    </a:solidFill>
                  </a:tcPr>
                </a:tc>
                <a:tc hMerge="1">
                  <a:txBody>
                    <a:bodyPr/>
                    <a:lstStyle/>
                    <a:p>
                      <a:endParaRPr lang="en-US"/>
                    </a:p>
                  </a:txBody>
                  <a:tcPr/>
                </a:tc>
                <a:tc gridSpan="2">
                  <a:txBody>
                    <a:bodyPr/>
                    <a:lstStyle/>
                    <a:p>
                      <a:pPr marL="0" marR="0" algn="ctr">
                        <a:lnSpc>
                          <a:spcPct val="100000"/>
                        </a:lnSpc>
                        <a:spcBef>
                          <a:spcPts val="0"/>
                        </a:spcBef>
                        <a:spcAft>
                          <a:spcPts val="0"/>
                        </a:spcAft>
                      </a:pPr>
                      <a:r>
                        <a:rPr lang="en-US" sz="1600" b="1" dirty="0">
                          <a:latin typeface="Calibri" pitchFamily="34" charset="0"/>
                          <a:ea typeface="Calibri"/>
                          <a:cs typeface="Calibri" pitchFamily="34" charset="0"/>
                        </a:rPr>
                        <a:t>Retailer </a:t>
                      </a:r>
                      <a:r>
                        <a:rPr lang="en-US" sz="1600" b="1" dirty="0" smtClean="0">
                          <a:latin typeface="Calibri" pitchFamily="34" charset="0"/>
                          <a:ea typeface="Calibri"/>
                          <a:cs typeface="Calibri" pitchFamily="34" charset="0"/>
                        </a:rPr>
                        <a:t>Margin ($)</a:t>
                      </a:r>
                      <a:endParaRPr lang="en-US" sz="1600" b="1" dirty="0">
                        <a:latin typeface="Calibri" pitchFamily="34" charset="0"/>
                        <a:ea typeface="Calibri"/>
                        <a:cs typeface="Calibri" pitchFamily="34" charset="0"/>
                      </a:endParaRP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BE0E3"/>
                    </a:solidFill>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tx1"/>
                          </a:solidFill>
                          <a:latin typeface="Calibri" pitchFamily="34" charset="0"/>
                          <a:ea typeface="Calibri"/>
                          <a:cs typeface="Calibri" pitchFamily="34" charset="0"/>
                        </a:rPr>
                        <a:t>Difference Between</a:t>
                      </a:r>
                      <a:r>
                        <a:rPr lang="en-US" sz="1600" b="1" kern="1200" baseline="0" dirty="0" smtClean="0">
                          <a:solidFill>
                            <a:schemeClr val="tx1"/>
                          </a:solidFill>
                          <a:latin typeface="Calibri" pitchFamily="34" charset="0"/>
                          <a:ea typeface="Calibri"/>
                          <a:cs typeface="Calibri" pitchFamily="34" charset="0"/>
                        </a:rPr>
                        <a:t> </a:t>
                      </a:r>
                      <a:r>
                        <a:rPr lang="en-US" sz="1600" b="1" kern="1200" dirty="0" smtClean="0">
                          <a:solidFill>
                            <a:schemeClr val="tx1"/>
                          </a:solidFill>
                          <a:latin typeface="Calibri" pitchFamily="34" charset="0"/>
                          <a:ea typeface="Calibri"/>
                          <a:cs typeface="Calibri" pitchFamily="34" charset="0"/>
                        </a:rPr>
                        <a:t>Promotional </a:t>
                      </a:r>
                      <a:r>
                        <a:rPr lang="en-US" sz="1600" b="1" kern="1200" dirty="0">
                          <a:solidFill>
                            <a:schemeClr val="tx1"/>
                          </a:solidFill>
                          <a:latin typeface="Calibri" pitchFamily="34" charset="0"/>
                          <a:ea typeface="Calibri"/>
                          <a:cs typeface="Calibri" pitchFamily="34" charset="0"/>
                        </a:rPr>
                        <a:t>Frequency </a:t>
                      </a:r>
                      <a:r>
                        <a:rPr lang="en-US" sz="1600" b="1" kern="1200" dirty="0" smtClean="0">
                          <a:solidFill>
                            <a:schemeClr val="tx1"/>
                          </a:solidFill>
                          <a:latin typeface="Calibri" pitchFamily="34" charset="0"/>
                          <a:ea typeface="Calibri"/>
                          <a:cs typeface="Calibri" pitchFamily="34" charset="0"/>
                        </a:rPr>
                        <a:t>and Depth in NB and PL</a:t>
                      </a: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BE0E3"/>
                    </a:solidFill>
                  </a:tcPr>
                </a:tc>
                <a:tc hMerge="1">
                  <a:txBody>
                    <a:bodyPr/>
                    <a:lstStyle/>
                    <a:p>
                      <a:endParaRPr lang="en-US"/>
                    </a:p>
                  </a:txBody>
                  <a:tcPr/>
                </a:tc>
              </a:tr>
              <a:tr h="628684">
                <a:tc>
                  <a:txBody>
                    <a:bodyPr/>
                    <a:lstStyle/>
                    <a:p>
                      <a:pPr marL="0" marR="0" algn="just">
                        <a:lnSpc>
                          <a:spcPct val="100000"/>
                        </a:lnSpc>
                        <a:spcBef>
                          <a:spcPts val="0"/>
                        </a:spcBef>
                        <a:spcAft>
                          <a:spcPts val="0"/>
                        </a:spcAft>
                      </a:pPr>
                      <a:endParaRPr lang="en-US" sz="1600" b="1" dirty="0">
                        <a:latin typeface="Calibri" pitchFamily="34" charset="0"/>
                        <a:ea typeface="Calibri"/>
                        <a:cs typeface="Calibri" pitchFamily="34" charset="0"/>
                      </a:endParaRP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BE0E3"/>
                    </a:solidFill>
                  </a:tcPr>
                </a:tc>
                <a:tc>
                  <a:txBody>
                    <a:bodyPr/>
                    <a:lstStyle/>
                    <a:p>
                      <a:pPr marL="0" marR="0" algn="just">
                        <a:lnSpc>
                          <a:spcPct val="100000"/>
                        </a:lnSpc>
                        <a:spcBef>
                          <a:spcPts val="0"/>
                        </a:spcBef>
                        <a:spcAft>
                          <a:spcPts val="0"/>
                        </a:spcAft>
                      </a:pPr>
                      <a:endParaRPr lang="en-US" sz="1600" b="1" dirty="0">
                        <a:latin typeface="Calibri" pitchFamily="34" charset="0"/>
                        <a:ea typeface="Calibri"/>
                        <a:cs typeface="Calibri" pitchFamily="34" charset="0"/>
                      </a:endParaRP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BE0E3"/>
                    </a:solidFill>
                  </a:tcPr>
                </a:tc>
                <a:tc>
                  <a:txBody>
                    <a:bodyPr/>
                    <a:lstStyle/>
                    <a:p>
                      <a:pPr marL="0" marR="0" algn="ctr">
                        <a:lnSpc>
                          <a:spcPct val="100000"/>
                        </a:lnSpc>
                        <a:spcBef>
                          <a:spcPts val="0"/>
                        </a:spcBef>
                        <a:spcAft>
                          <a:spcPts val="0"/>
                        </a:spcAft>
                      </a:pPr>
                      <a:r>
                        <a:rPr lang="en-US" sz="1600" b="1" dirty="0">
                          <a:latin typeface="Calibri" pitchFamily="34" charset="0"/>
                          <a:ea typeface="Calibri"/>
                          <a:cs typeface="Calibri" pitchFamily="34" charset="0"/>
                        </a:rPr>
                        <a:t>Shelf Price</a:t>
                      </a: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BE0E3"/>
                    </a:solidFill>
                  </a:tcPr>
                </a:tc>
                <a:tc>
                  <a:txBody>
                    <a:bodyPr/>
                    <a:lstStyle/>
                    <a:p>
                      <a:pPr marL="0" marR="0" algn="ctr">
                        <a:lnSpc>
                          <a:spcPct val="100000"/>
                        </a:lnSpc>
                        <a:spcBef>
                          <a:spcPts val="0"/>
                        </a:spcBef>
                        <a:spcAft>
                          <a:spcPts val="0"/>
                        </a:spcAft>
                      </a:pPr>
                      <a:r>
                        <a:rPr lang="en-US" sz="1600" b="1" dirty="0" smtClean="0">
                          <a:latin typeface="Calibri" pitchFamily="34" charset="0"/>
                          <a:ea typeface="Calibri"/>
                          <a:cs typeface="Calibri" pitchFamily="34" charset="0"/>
                        </a:rPr>
                        <a:t>Promo Price</a:t>
                      </a:r>
                      <a:endParaRPr lang="en-US" sz="1600" b="1" dirty="0">
                        <a:latin typeface="Calibri" pitchFamily="34" charset="0"/>
                        <a:ea typeface="Calibri"/>
                        <a:cs typeface="Calibri" pitchFamily="34" charset="0"/>
                      </a:endParaRP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BE0E3"/>
                    </a:solidFill>
                  </a:tcPr>
                </a:tc>
                <a:tc>
                  <a:txBody>
                    <a:bodyPr/>
                    <a:lstStyle/>
                    <a:p>
                      <a:pPr marL="0" marR="0" algn="ctr">
                        <a:lnSpc>
                          <a:spcPct val="100000"/>
                        </a:lnSpc>
                        <a:spcBef>
                          <a:spcPts val="0"/>
                        </a:spcBef>
                        <a:spcAft>
                          <a:spcPts val="0"/>
                        </a:spcAft>
                      </a:pPr>
                      <a:r>
                        <a:rPr lang="en-US" sz="1600" b="1" dirty="0" smtClean="0">
                          <a:latin typeface="Calibri" pitchFamily="34" charset="0"/>
                          <a:ea typeface="Calibri"/>
                          <a:cs typeface="Calibri" pitchFamily="34" charset="0"/>
                        </a:rPr>
                        <a:t>PL</a:t>
                      </a:r>
                      <a:endParaRPr lang="en-US" sz="1600" b="1" dirty="0">
                        <a:latin typeface="Calibri" pitchFamily="34" charset="0"/>
                        <a:ea typeface="Calibri"/>
                        <a:cs typeface="Calibri" pitchFamily="34" charset="0"/>
                      </a:endParaRP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BE0E3"/>
                    </a:solidFill>
                  </a:tcPr>
                </a:tc>
                <a:tc>
                  <a:txBody>
                    <a:bodyPr/>
                    <a:lstStyle/>
                    <a:p>
                      <a:pPr marL="0" marR="0" algn="ctr">
                        <a:lnSpc>
                          <a:spcPct val="100000"/>
                        </a:lnSpc>
                        <a:spcBef>
                          <a:spcPts val="0"/>
                        </a:spcBef>
                        <a:spcAft>
                          <a:spcPts val="0"/>
                        </a:spcAft>
                      </a:pPr>
                      <a:r>
                        <a:rPr lang="en-US" sz="1600" b="1" dirty="0" smtClean="0">
                          <a:latin typeface="Calibri" pitchFamily="34" charset="0"/>
                          <a:ea typeface="Calibri"/>
                          <a:cs typeface="Calibri" pitchFamily="34" charset="0"/>
                        </a:rPr>
                        <a:t>NB</a:t>
                      </a:r>
                      <a:endParaRPr lang="en-US" sz="1600" b="1" dirty="0">
                        <a:latin typeface="Calibri" pitchFamily="34" charset="0"/>
                        <a:ea typeface="Calibri"/>
                        <a:cs typeface="Calibri" pitchFamily="34" charset="0"/>
                      </a:endParaRP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BE0E3"/>
                    </a:solidFill>
                  </a:tcPr>
                </a:tc>
                <a:tc>
                  <a:txBody>
                    <a:bodyPr/>
                    <a:lstStyle/>
                    <a:p>
                      <a:pPr marL="0" marR="0" algn="ctr">
                        <a:lnSpc>
                          <a:spcPct val="100000"/>
                        </a:lnSpc>
                        <a:spcBef>
                          <a:spcPts val="0"/>
                        </a:spcBef>
                        <a:spcAft>
                          <a:spcPts val="0"/>
                        </a:spcAft>
                      </a:pPr>
                      <a:r>
                        <a:rPr lang="en-US" sz="1600" b="1" dirty="0" smtClean="0">
                          <a:latin typeface="Calibri" pitchFamily="34" charset="0"/>
                          <a:ea typeface="Calibri"/>
                          <a:cs typeface="Calibri" pitchFamily="34" charset="0"/>
                        </a:rPr>
                        <a:t>Promo Freq. (%)</a:t>
                      </a:r>
                      <a:endParaRPr lang="en-US" sz="1600" b="1" dirty="0">
                        <a:latin typeface="Calibri" pitchFamily="34" charset="0"/>
                        <a:ea typeface="Calibri"/>
                        <a:cs typeface="Calibri" pitchFamily="34" charset="0"/>
                      </a:endParaRP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BE0E3"/>
                    </a:solidFill>
                  </a:tcPr>
                </a:tc>
                <a:tc>
                  <a:txBody>
                    <a:bodyPr/>
                    <a:lstStyle/>
                    <a:p>
                      <a:pPr marL="0" marR="0" algn="ctr">
                        <a:lnSpc>
                          <a:spcPct val="100000"/>
                        </a:lnSpc>
                        <a:spcBef>
                          <a:spcPts val="0"/>
                        </a:spcBef>
                        <a:spcAft>
                          <a:spcPts val="0"/>
                        </a:spcAft>
                      </a:pPr>
                      <a:r>
                        <a:rPr lang="en-US" sz="1600" b="1" dirty="0" smtClean="0">
                          <a:latin typeface="Calibri" pitchFamily="34" charset="0"/>
                          <a:ea typeface="Calibri"/>
                          <a:cs typeface="Calibri" pitchFamily="34" charset="0"/>
                        </a:rPr>
                        <a:t>Promo Depth*</a:t>
                      </a:r>
                    </a:p>
                  </a:txBody>
                  <a:tcPr marL="68585" marR="6858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BE0E3"/>
                    </a:solidFill>
                  </a:tcPr>
                </a:tc>
              </a:tr>
              <a:tr h="323362">
                <a:tc rowSpan="2">
                  <a:txBody>
                    <a:bodyPr/>
                    <a:lstStyle/>
                    <a:p>
                      <a:pPr algn="l" fontAlgn="b"/>
                      <a:r>
                        <a:rPr lang="en-US" sz="1600" b="1" i="0" u="none" strike="noStrike" dirty="0" smtClean="0">
                          <a:solidFill>
                            <a:srgbClr val="000000"/>
                          </a:solidFill>
                          <a:latin typeface="Calibri" pitchFamily="34" charset="0"/>
                          <a:cs typeface="Calibri" pitchFamily="34" charset="0"/>
                        </a:rPr>
                        <a:t>Alberta</a:t>
                      </a:r>
                      <a:endParaRPr lang="en-US" sz="1600" b="1" i="0" u="none" strike="noStrike" dirty="0">
                        <a:solidFill>
                          <a:srgbClr val="000000"/>
                        </a:solidFill>
                        <a:latin typeface="Calibri" pitchFamily="34" charset="0"/>
                        <a:cs typeface="Calibri" pitchFamily="34" charset="0"/>
                      </a:endParaRP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BE0E3"/>
                    </a:solidFill>
                  </a:tcPr>
                </a:tc>
                <a:tc>
                  <a:txBody>
                    <a:bodyPr/>
                    <a:lstStyle/>
                    <a:p>
                      <a:pPr algn="l" fontAlgn="b"/>
                      <a:r>
                        <a:rPr lang="en-US" sz="1600" b="1" i="0" u="none" strike="noStrike" dirty="0" err="1" smtClean="0">
                          <a:solidFill>
                            <a:srgbClr val="000000"/>
                          </a:solidFill>
                          <a:latin typeface="Calibri" pitchFamily="34" charset="0"/>
                          <a:cs typeface="Calibri" pitchFamily="34" charset="0"/>
                        </a:rPr>
                        <a:t>Reg</a:t>
                      </a:r>
                      <a:r>
                        <a:rPr lang="en-US" sz="1600" b="1" i="0" u="none" strike="noStrike" dirty="0" smtClean="0">
                          <a:solidFill>
                            <a:srgbClr val="000000"/>
                          </a:solidFill>
                          <a:latin typeface="Calibri" pitchFamily="34" charset="0"/>
                          <a:cs typeface="Calibri" pitchFamily="34" charset="0"/>
                        </a:rPr>
                        <a:t> </a:t>
                      </a:r>
                      <a:r>
                        <a:rPr lang="en-US" sz="1600" b="1" i="0" u="none" strike="noStrike" dirty="0">
                          <a:solidFill>
                            <a:srgbClr val="000000"/>
                          </a:solidFill>
                          <a:latin typeface="Calibri" pitchFamily="34" charset="0"/>
                          <a:cs typeface="Calibri" pitchFamily="34" charset="0"/>
                        </a:rPr>
                        <a:t>Bacon</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3.48</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2.63</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1.39</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3.24</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25.47</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0.85</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r>
              <a:tr h="323362">
                <a:tc vMerge="1">
                  <a:txBody>
                    <a:bodyPr/>
                    <a:lstStyle/>
                    <a:p>
                      <a:pPr algn="l" fontAlgn="b"/>
                      <a:endParaRPr lang="en-US" sz="1600" b="1" i="0" u="none" strike="noStrike" dirty="0">
                        <a:solidFill>
                          <a:srgbClr val="000000"/>
                        </a:solidFill>
                        <a:latin typeface="Calibri" pitchFamily="34" charset="0"/>
                        <a:cs typeface="Calibri" pitchFamily="34" charset="0"/>
                      </a:endParaRP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1" i="0" u="none" strike="noStrike" dirty="0" smtClean="0">
                          <a:solidFill>
                            <a:srgbClr val="000000"/>
                          </a:solidFill>
                          <a:latin typeface="Calibri" pitchFamily="34" charset="0"/>
                          <a:cs typeface="Calibri" pitchFamily="34" charset="0"/>
                        </a:rPr>
                        <a:t>H </a:t>
                      </a:r>
                      <a:r>
                        <a:rPr lang="en-US" sz="1600" b="1" i="0" u="none" strike="noStrike" dirty="0">
                          <a:solidFill>
                            <a:srgbClr val="000000"/>
                          </a:solidFill>
                          <a:latin typeface="Calibri" pitchFamily="34" charset="0"/>
                          <a:cs typeface="Calibri" pitchFamily="34" charset="0"/>
                        </a:rPr>
                        <a:t>Bacon</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1.06</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0.65</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2.94</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3.23</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4.97</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0.41</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r>
              <a:tr h="323362">
                <a:tc rowSpan="2">
                  <a:txBody>
                    <a:bodyPr/>
                    <a:lstStyle/>
                    <a:p>
                      <a:pPr algn="l" fontAlgn="b"/>
                      <a:r>
                        <a:rPr lang="en-US" sz="1600" b="1" i="0" u="none" strike="noStrike" dirty="0" smtClean="0">
                          <a:solidFill>
                            <a:srgbClr val="000000"/>
                          </a:solidFill>
                          <a:latin typeface="Calibri" pitchFamily="34" charset="0"/>
                          <a:cs typeface="Calibri" pitchFamily="34" charset="0"/>
                        </a:rPr>
                        <a:t>West division </a:t>
                      </a:r>
                      <a:endParaRPr lang="en-US" sz="1600" b="1" i="0" u="none" strike="noStrike" dirty="0">
                        <a:solidFill>
                          <a:srgbClr val="000000"/>
                        </a:solidFill>
                        <a:latin typeface="Calibri" pitchFamily="34" charset="0"/>
                        <a:cs typeface="Calibri" pitchFamily="34" charset="0"/>
                      </a:endParaRP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BE0E3"/>
                    </a:solidFill>
                  </a:tcPr>
                </a:tc>
                <a:tc>
                  <a:txBody>
                    <a:bodyPr/>
                    <a:lstStyle/>
                    <a:p>
                      <a:pPr algn="l" fontAlgn="b"/>
                      <a:r>
                        <a:rPr lang="en-US" sz="1600" b="1" i="0" u="none" strike="noStrike" dirty="0" err="1" smtClean="0">
                          <a:solidFill>
                            <a:srgbClr val="000000"/>
                          </a:solidFill>
                          <a:latin typeface="Calibri" pitchFamily="34" charset="0"/>
                          <a:cs typeface="Calibri" pitchFamily="34" charset="0"/>
                        </a:rPr>
                        <a:t>Reg</a:t>
                      </a:r>
                      <a:r>
                        <a:rPr lang="en-US" sz="1600" b="1" i="0" u="none" strike="noStrike" dirty="0" smtClean="0">
                          <a:solidFill>
                            <a:srgbClr val="000000"/>
                          </a:solidFill>
                          <a:latin typeface="Calibri" pitchFamily="34" charset="0"/>
                          <a:cs typeface="Calibri" pitchFamily="34" charset="0"/>
                        </a:rPr>
                        <a:t> </a:t>
                      </a:r>
                      <a:r>
                        <a:rPr lang="en-US" sz="1600" b="1" i="0" u="none" strike="noStrike" dirty="0">
                          <a:solidFill>
                            <a:srgbClr val="000000"/>
                          </a:solidFill>
                          <a:latin typeface="Calibri" pitchFamily="34" charset="0"/>
                          <a:cs typeface="Calibri" pitchFamily="34" charset="0"/>
                        </a:rPr>
                        <a:t>Bacon</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3.55</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2.55</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1.75</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3.68</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31.68</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1.00</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r>
              <a:tr h="323362">
                <a:tc vMerge="1">
                  <a:txBody>
                    <a:bodyPr/>
                    <a:lstStyle/>
                    <a:p>
                      <a:pPr algn="l" fontAlgn="b"/>
                      <a:endParaRPr lang="en-US" sz="1600" b="1" i="0" u="none" strike="noStrike" dirty="0">
                        <a:solidFill>
                          <a:srgbClr val="000000"/>
                        </a:solidFill>
                        <a:latin typeface="Calibri" pitchFamily="34" charset="0"/>
                        <a:cs typeface="Calibri" pitchFamily="34" charset="0"/>
                      </a:endParaRP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1" i="0" u="none" strike="noStrike" dirty="0" smtClean="0">
                          <a:solidFill>
                            <a:srgbClr val="000000"/>
                          </a:solidFill>
                          <a:latin typeface="Calibri" pitchFamily="34" charset="0"/>
                          <a:cs typeface="Calibri" pitchFamily="34" charset="0"/>
                        </a:rPr>
                        <a:t>H </a:t>
                      </a:r>
                      <a:r>
                        <a:rPr lang="en-US" sz="1600" b="1" i="0" u="none" strike="noStrike" dirty="0">
                          <a:solidFill>
                            <a:srgbClr val="000000"/>
                          </a:solidFill>
                          <a:latin typeface="Calibri" pitchFamily="34" charset="0"/>
                          <a:cs typeface="Calibri" pitchFamily="34" charset="0"/>
                        </a:rPr>
                        <a:t>Bacon</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1.10</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0.60</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3.34</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3.68</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13.05</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0.49</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r>
              <a:tr h="323362">
                <a:tc rowSpan="2">
                  <a:txBody>
                    <a:bodyPr/>
                    <a:lstStyle/>
                    <a:p>
                      <a:pPr algn="l" fontAlgn="b"/>
                      <a:r>
                        <a:rPr lang="en-US" sz="1600" b="1" i="0" u="none" strike="noStrike" dirty="0">
                          <a:solidFill>
                            <a:srgbClr val="000000"/>
                          </a:solidFill>
                          <a:latin typeface="Calibri" pitchFamily="34" charset="0"/>
                          <a:cs typeface="Calibri" pitchFamily="34" charset="0"/>
                        </a:rPr>
                        <a:t>Saskatoon</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BE0E3"/>
                    </a:solidFill>
                  </a:tcPr>
                </a:tc>
                <a:tc>
                  <a:txBody>
                    <a:bodyPr/>
                    <a:lstStyle/>
                    <a:p>
                      <a:pPr algn="l" fontAlgn="b"/>
                      <a:r>
                        <a:rPr lang="en-US" sz="1600" b="1" i="0" u="none" strike="noStrike" dirty="0" err="1" smtClean="0">
                          <a:solidFill>
                            <a:srgbClr val="000000"/>
                          </a:solidFill>
                          <a:latin typeface="Calibri" pitchFamily="34" charset="0"/>
                          <a:cs typeface="Calibri" pitchFamily="34" charset="0"/>
                        </a:rPr>
                        <a:t>Reg</a:t>
                      </a:r>
                      <a:r>
                        <a:rPr lang="en-US" sz="1600" b="1" i="0" u="none" strike="noStrike" dirty="0" smtClean="0">
                          <a:solidFill>
                            <a:srgbClr val="000000"/>
                          </a:solidFill>
                          <a:latin typeface="Calibri" pitchFamily="34" charset="0"/>
                          <a:cs typeface="Calibri" pitchFamily="34" charset="0"/>
                        </a:rPr>
                        <a:t> </a:t>
                      </a:r>
                      <a:r>
                        <a:rPr lang="en-US" sz="1600" b="1" i="0" u="none" strike="noStrike" dirty="0">
                          <a:solidFill>
                            <a:srgbClr val="000000"/>
                          </a:solidFill>
                          <a:latin typeface="Calibri" pitchFamily="34" charset="0"/>
                          <a:cs typeface="Calibri" pitchFamily="34" charset="0"/>
                        </a:rPr>
                        <a:t>Bacon</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3.39</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2.58</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1.44</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3.21</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28.58</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0.81</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r>
              <a:tr h="323362">
                <a:tc vMerge="1">
                  <a:txBody>
                    <a:bodyPr/>
                    <a:lstStyle/>
                    <a:p>
                      <a:pPr algn="l" fontAlgn="b"/>
                      <a:endParaRPr lang="en-US" sz="1600" b="1" i="0" u="none" strike="noStrike" dirty="0">
                        <a:solidFill>
                          <a:srgbClr val="000000"/>
                        </a:solidFill>
                        <a:latin typeface="Calibri" pitchFamily="34" charset="0"/>
                        <a:cs typeface="Calibri" pitchFamily="34" charset="0"/>
                      </a:endParaRP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1" i="0" u="none" strike="noStrike" dirty="0" smtClean="0">
                          <a:solidFill>
                            <a:srgbClr val="000000"/>
                          </a:solidFill>
                          <a:latin typeface="Calibri" pitchFamily="34" charset="0"/>
                          <a:cs typeface="Calibri" pitchFamily="34" charset="0"/>
                        </a:rPr>
                        <a:t>H </a:t>
                      </a:r>
                      <a:r>
                        <a:rPr lang="en-US" sz="1600" b="1" i="0" u="none" strike="noStrike" dirty="0">
                          <a:solidFill>
                            <a:srgbClr val="000000"/>
                          </a:solidFill>
                          <a:latin typeface="Calibri" pitchFamily="34" charset="0"/>
                          <a:cs typeface="Calibri" pitchFamily="34" charset="0"/>
                        </a:rPr>
                        <a:t>Bacon</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0.97</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0.60</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3.00</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3.20</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11.19</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0.37</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r>
              <a:tr h="323362">
                <a:tc rowSpan="2">
                  <a:txBody>
                    <a:bodyPr/>
                    <a:lstStyle/>
                    <a:p>
                      <a:pPr algn="l" fontAlgn="b"/>
                      <a:r>
                        <a:rPr lang="en-US" sz="1600" b="1" i="0" u="none" strike="noStrike" dirty="0" smtClean="0">
                          <a:solidFill>
                            <a:srgbClr val="000000"/>
                          </a:solidFill>
                          <a:latin typeface="Calibri" pitchFamily="34" charset="0"/>
                          <a:cs typeface="Calibri" pitchFamily="34" charset="0"/>
                        </a:rPr>
                        <a:t>Ontario</a:t>
                      </a:r>
                      <a:endParaRPr lang="en-US" sz="1600" b="1" i="0" u="none" strike="noStrike" dirty="0">
                        <a:solidFill>
                          <a:srgbClr val="000000"/>
                        </a:solidFill>
                        <a:latin typeface="Calibri" pitchFamily="34" charset="0"/>
                        <a:cs typeface="Calibri" pitchFamily="34" charset="0"/>
                      </a:endParaRP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BE0E3"/>
                    </a:solidFill>
                  </a:tcPr>
                </a:tc>
                <a:tc>
                  <a:txBody>
                    <a:bodyPr/>
                    <a:lstStyle/>
                    <a:p>
                      <a:pPr algn="l" fontAlgn="b"/>
                      <a:r>
                        <a:rPr lang="en-US" sz="1600" b="1" i="0" u="none" strike="noStrike" dirty="0" err="1" smtClean="0">
                          <a:solidFill>
                            <a:srgbClr val="000000"/>
                          </a:solidFill>
                          <a:latin typeface="Calibri" pitchFamily="34" charset="0"/>
                          <a:cs typeface="Calibri" pitchFamily="34" charset="0"/>
                        </a:rPr>
                        <a:t>Reg</a:t>
                      </a:r>
                      <a:r>
                        <a:rPr lang="en-US" sz="1600" b="1" i="0" u="none" strike="noStrike" dirty="0" smtClean="0">
                          <a:solidFill>
                            <a:srgbClr val="000000"/>
                          </a:solidFill>
                          <a:latin typeface="Calibri" pitchFamily="34" charset="0"/>
                          <a:cs typeface="Calibri" pitchFamily="34" charset="0"/>
                        </a:rPr>
                        <a:t> </a:t>
                      </a:r>
                      <a:r>
                        <a:rPr lang="en-US" sz="1600" b="1" i="0" u="none" strike="noStrike" dirty="0">
                          <a:solidFill>
                            <a:srgbClr val="000000"/>
                          </a:solidFill>
                          <a:latin typeface="Calibri" pitchFamily="34" charset="0"/>
                          <a:cs typeface="Calibri" pitchFamily="34" charset="0"/>
                        </a:rPr>
                        <a:t>Bacon</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3.22</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2.42</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a:solidFill>
                            <a:srgbClr val="000000"/>
                          </a:solidFill>
                          <a:latin typeface="Calibri" pitchFamily="34" charset="0"/>
                          <a:cs typeface="Calibri" pitchFamily="34" charset="0"/>
                        </a:rPr>
                        <a:t>1.56</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3.16</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a:solidFill>
                            <a:srgbClr val="000000"/>
                          </a:solidFill>
                          <a:latin typeface="Calibri" pitchFamily="34" charset="0"/>
                          <a:cs typeface="Calibri" pitchFamily="34" charset="0"/>
                        </a:rPr>
                        <a:t>29.82</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0.80</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r>
              <a:tr h="323362">
                <a:tc vMerge="1">
                  <a:txBody>
                    <a:bodyPr/>
                    <a:lstStyle/>
                    <a:p>
                      <a:pPr algn="l" fontAlgn="b"/>
                      <a:endParaRPr lang="en-US" sz="1600" b="1" i="0" u="none" strike="noStrike" dirty="0">
                        <a:solidFill>
                          <a:srgbClr val="000000"/>
                        </a:solidFill>
                        <a:latin typeface="Calibri" pitchFamily="34" charset="0"/>
                        <a:cs typeface="Calibri" pitchFamily="34" charset="0"/>
                      </a:endParaRP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1" i="0" u="none" strike="noStrike" dirty="0" smtClean="0">
                          <a:solidFill>
                            <a:srgbClr val="000000"/>
                          </a:solidFill>
                          <a:latin typeface="Calibri" pitchFamily="34" charset="0"/>
                          <a:cs typeface="Calibri" pitchFamily="34" charset="0"/>
                        </a:rPr>
                        <a:t>H </a:t>
                      </a:r>
                      <a:r>
                        <a:rPr lang="en-US" sz="1600" b="1" i="0" u="none" strike="noStrike" dirty="0">
                          <a:solidFill>
                            <a:srgbClr val="000000"/>
                          </a:solidFill>
                          <a:latin typeface="Calibri" pitchFamily="34" charset="0"/>
                          <a:cs typeface="Calibri" pitchFamily="34" charset="0"/>
                        </a:rPr>
                        <a:t>Bacon</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0.91</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0.57</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a:solidFill>
                            <a:srgbClr val="000000"/>
                          </a:solidFill>
                          <a:latin typeface="Calibri" pitchFamily="34" charset="0"/>
                          <a:cs typeface="Calibri" pitchFamily="34" charset="0"/>
                        </a:rPr>
                        <a:t>3.00</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3.15</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5.59</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0.34</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r>
              <a:tr h="323362">
                <a:tc rowSpan="2">
                  <a:txBody>
                    <a:bodyPr/>
                    <a:lstStyle/>
                    <a:p>
                      <a:pPr algn="l" fontAlgn="b"/>
                      <a:r>
                        <a:rPr lang="en-US" sz="1600" b="1" i="0" u="none" strike="noStrike" dirty="0" smtClean="0">
                          <a:solidFill>
                            <a:srgbClr val="000000"/>
                          </a:solidFill>
                          <a:latin typeface="Calibri" pitchFamily="34" charset="0"/>
                          <a:cs typeface="Calibri" pitchFamily="34" charset="0"/>
                        </a:rPr>
                        <a:t>East</a:t>
                      </a:r>
                      <a:r>
                        <a:rPr lang="en-US" sz="1600" b="1" i="0" u="none" strike="noStrike" baseline="0" dirty="0" smtClean="0">
                          <a:solidFill>
                            <a:srgbClr val="000000"/>
                          </a:solidFill>
                          <a:latin typeface="Calibri" pitchFamily="34" charset="0"/>
                          <a:cs typeface="Calibri" pitchFamily="34" charset="0"/>
                        </a:rPr>
                        <a:t> division</a:t>
                      </a:r>
                      <a:endParaRPr lang="en-US" sz="1600" b="1" i="0" u="none" strike="noStrike" dirty="0">
                        <a:solidFill>
                          <a:srgbClr val="000000"/>
                        </a:solidFill>
                        <a:latin typeface="Calibri" pitchFamily="34" charset="0"/>
                        <a:cs typeface="Calibri" pitchFamily="34" charset="0"/>
                      </a:endParaRP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BE0E3"/>
                    </a:solidFill>
                  </a:tcPr>
                </a:tc>
                <a:tc>
                  <a:txBody>
                    <a:bodyPr/>
                    <a:lstStyle/>
                    <a:p>
                      <a:pPr algn="l" fontAlgn="b"/>
                      <a:r>
                        <a:rPr lang="en-US" sz="1600" b="1" i="0" u="none" strike="noStrike" dirty="0" err="1" smtClean="0">
                          <a:solidFill>
                            <a:srgbClr val="000000"/>
                          </a:solidFill>
                          <a:latin typeface="Calibri" pitchFamily="34" charset="0"/>
                          <a:cs typeface="Calibri" pitchFamily="34" charset="0"/>
                        </a:rPr>
                        <a:t>Reg</a:t>
                      </a:r>
                      <a:r>
                        <a:rPr lang="en-US" sz="1600" b="1" i="0" u="none" strike="noStrike" dirty="0" smtClean="0">
                          <a:solidFill>
                            <a:srgbClr val="000000"/>
                          </a:solidFill>
                          <a:latin typeface="Calibri" pitchFamily="34" charset="0"/>
                          <a:cs typeface="Calibri" pitchFamily="34" charset="0"/>
                        </a:rPr>
                        <a:t> </a:t>
                      </a:r>
                      <a:r>
                        <a:rPr lang="en-US" sz="1600" b="1" i="0" u="none" strike="noStrike" dirty="0">
                          <a:solidFill>
                            <a:srgbClr val="000000"/>
                          </a:solidFill>
                          <a:latin typeface="Calibri" pitchFamily="34" charset="0"/>
                          <a:cs typeface="Calibri" pitchFamily="34" charset="0"/>
                        </a:rPr>
                        <a:t>Bacon</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3.43</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2.58</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1.44</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3.24</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11.19</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c>
                  <a:txBody>
                    <a:bodyPr/>
                    <a:lstStyle/>
                    <a:p>
                      <a:pPr algn="ctr" fontAlgn="b"/>
                      <a:r>
                        <a:rPr lang="en-US" sz="1600" b="0" i="0" u="none" strike="noStrike" dirty="0">
                          <a:solidFill>
                            <a:srgbClr val="000000"/>
                          </a:solidFill>
                          <a:latin typeface="Calibri" pitchFamily="34" charset="0"/>
                          <a:cs typeface="Calibri" pitchFamily="34" charset="0"/>
                        </a:rPr>
                        <a:t>0.85</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9FA"/>
                    </a:solidFill>
                  </a:tcPr>
                </a:tc>
              </a:tr>
              <a:tr h="323362">
                <a:tc vMerge="1">
                  <a:txBody>
                    <a:bodyPr/>
                    <a:lstStyle/>
                    <a:p>
                      <a:pPr algn="l" fontAlgn="b"/>
                      <a:endParaRPr lang="en-US" sz="1600" b="1" i="0" u="none" strike="noStrike" dirty="0">
                        <a:solidFill>
                          <a:srgbClr val="000000"/>
                        </a:solidFill>
                        <a:latin typeface="Calibri" pitchFamily="34" charset="0"/>
                        <a:cs typeface="Calibri" pitchFamily="34" charset="0"/>
                      </a:endParaRP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1" i="0" u="none" strike="noStrike" dirty="0" smtClean="0">
                          <a:solidFill>
                            <a:srgbClr val="000000"/>
                          </a:solidFill>
                          <a:latin typeface="Calibri" pitchFamily="34" charset="0"/>
                          <a:cs typeface="Calibri" pitchFamily="34" charset="0"/>
                        </a:rPr>
                        <a:t>H </a:t>
                      </a:r>
                      <a:r>
                        <a:rPr lang="en-US" sz="1600" b="1" i="0" u="none" strike="noStrike" dirty="0">
                          <a:solidFill>
                            <a:srgbClr val="000000"/>
                          </a:solidFill>
                          <a:latin typeface="Calibri" pitchFamily="34" charset="0"/>
                          <a:cs typeface="Calibri" pitchFamily="34" charset="0"/>
                        </a:rPr>
                        <a:t>Bacon</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1.02</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0.61</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2.99</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3.24</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0.00</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c>
                  <a:txBody>
                    <a:bodyPr/>
                    <a:lstStyle/>
                    <a:p>
                      <a:pPr algn="ctr" fontAlgn="b"/>
                      <a:r>
                        <a:rPr lang="en-US" sz="1600" b="0" i="0" u="none" strike="noStrike" dirty="0">
                          <a:solidFill>
                            <a:srgbClr val="000000"/>
                          </a:solidFill>
                          <a:latin typeface="Calibri" pitchFamily="34" charset="0"/>
                          <a:cs typeface="Calibri" pitchFamily="34" charset="0"/>
                        </a:rPr>
                        <a:t>0.41</a:t>
                      </a:r>
                    </a:p>
                  </a:txBody>
                  <a:tcPr marL="9526" marR="9526" marT="952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F3F4"/>
                    </a:solidFill>
                  </a:tcPr>
                </a:tc>
              </a:tr>
            </a:tbl>
          </a:graphicData>
        </a:graphic>
      </p:graphicFrame>
      <p:sp>
        <p:nvSpPr>
          <p:cNvPr id="10" name="TextBox 5"/>
          <p:cNvSpPr txBox="1">
            <a:spLocks noChangeArrowheads="1"/>
          </p:cNvSpPr>
          <p:nvPr/>
        </p:nvSpPr>
        <p:spPr bwMode="auto">
          <a:xfrm>
            <a:off x="3892985" y="6019800"/>
            <a:ext cx="5174815" cy="397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4400">
                <a:solidFill>
                  <a:schemeClr val="tx1"/>
                </a:solidFill>
                <a:latin typeface="Times New Roman" pitchFamily="18" charset="0"/>
              </a:defRPr>
            </a:lvl1pPr>
            <a:lvl2pPr marL="742950" indent="-285750">
              <a:defRPr sz="4400">
                <a:solidFill>
                  <a:schemeClr val="tx1"/>
                </a:solidFill>
                <a:latin typeface="Times New Roman" pitchFamily="18" charset="0"/>
              </a:defRPr>
            </a:lvl2pPr>
            <a:lvl3pPr marL="1143000" indent="-228600">
              <a:defRPr sz="4400">
                <a:solidFill>
                  <a:schemeClr val="tx1"/>
                </a:solidFill>
                <a:latin typeface="Times New Roman" pitchFamily="18" charset="0"/>
              </a:defRPr>
            </a:lvl3pPr>
            <a:lvl4pPr marL="1600200" indent="-228600">
              <a:defRPr sz="4400">
                <a:solidFill>
                  <a:schemeClr val="tx1"/>
                </a:solidFill>
                <a:latin typeface="Times New Roman" pitchFamily="18" charset="0"/>
              </a:defRPr>
            </a:lvl4pPr>
            <a:lvl5pPr marL="2057400" indent="-228600">
              <a:defRPr sz="4400">
                <a:solidFill>
                  <a:schemeClr val="tx1"/>
                </a:solidFill>
                <a:latin typeface="Times New Roman" pitchFamily="18" charset="0"/>
              </a:defRPr>
            </a:lvl5pPr>
            <a:lvl6pPr marL="2514600" indent="-228600" eaLnBrk="0" fontAlgn="base" hangingPunct="0">
              <a:spcBef>
                <a:spcPct val="0"/>
              </a:spcBef>
              <a:spcAft>
                <a:spcPct val="0"/>
              </a:spcAft>
              <a:defRPr sz="4400">
                <a:solidFill>
                  <a:schemeClr val="tx1"/>
                </a:solidFill>
                <a:latin typeface="Times New Roman" pitchFamily="18" charset="0"/>
              </a:defRPr>
            </a:lvl6pPr>
            <a:lvl7pPr marL="2971800" indent="-228600" eaLnBrk="0" fontAlgn="base" hangingPunct="0">
              <a:spcBef>
                <a:spcPct val="0"/>
              </a:spcBef>
              <a:spcAft>
                <a:spcPct val="0"/>
              </a:spcAft>
              <a:defRPr sz="4400">
                <a:solidFill>
                  <a:schemeClr val="tx1"/>
                </a:solidFill>
                <a:latin typeface="Times New Roman" pitchFamily="18" charset="0"/>
              </a:defRPr>
            </a:lvl7pPr>
            <a:lvl8pPr marL="3429000" indent="-228600" eaLnBrk="0" fontAlgn="base" hangingPunct="0">
              <a:spcBef>
                <a:spcPct val="0"/>
              </a:spcBef>
              <a:spcAft>
                <a:spcPct val="0"/>
              </a:spcAft>
              <a:defRPr sz="4400">
                <a:solidFill>
                  <a:schemeClr val="tx1"/>
                </a:solidFill>
                <a:latin typeface="Times New Roman" pitchFamily="18" charset="0"/>
              </a:defRPr>
            </a:lvl8pPr>
            <a:lvl9pPr marL="3886200" indent="-228600" eaLnBrk="0" fontAlgn="base" hangingPunct="0">
              <a:spcBef>
                <a:spcPct val="0"/>
              </a:spcBef>
              <a:spcAft>
                <a:spcPct val="0"/>
              </a:spcAft>
              <a:defRPr sz="4400">
                <a:solidFill>
                  <a:schemeClr val="tx1"/>
                </a:solidFill>
                <a:latin typeface="Times New Roman" pitchFamily="18" charset="0"/>
              </a:defRPr>
            </a:lvl9pPr>
          </a:lstStyle>
          <a:p>
            <a:pPr>
              <a:buNone/>
            </a:pPr>
            <a:r>
              <a:rPr lang="en-US" sz="1800" dirty="0">
                <a:latin typeface="Calibri" pitchFamily="34" charset="0"/>
                <a:ea typeface="Calibri" pitchFamily="34" charset="0"/>
                <a:cs typeface="Calibri" pitchFamily="34" charset="0"/>
              </a:rPr>
              <a:t>*</a:t>
            </a:r>
            <a:r>
              <a:rPr lang="en-US" sz="1800" dirty="0" smtClean="0">
                <a:latin typeface="Calibri" pitchFamily="34" charset="0"/>
                <a:ea typeface="Calibri" pitchFamily="34" charset="0"/>
                <a:cs typeface="Calibri" pitchFamily="34" charset="0"/>
              </a:rPr>
              <a:t> </a:t>
            </a:r>
            <a:r>
              <a:rPr lang="en-US" sz="1800" dirty="0">
                <a:latin typeface="Calibri" pitchFamily="34" charset="0"/>
                <a:ea typeface="Calibri" pitchFamily="34" charset="0"/>
                <a:cs typeface="Calibri" pitchFamily="34" charset="0"/>
              </a:rPr>
              <a:t>Promotional Depth </a:t>
            </a:r>
            <a:r>
              <a:rPr lang="en-US" sz="1800" dirty="0" smtClean="0">
                <a:latin typeface="Calibri" pitchFamily="34" charset="0"/>
                <a:ea typeface="Calibri" pitchFamily="34" charset="0"/>
                <a:cs typeface="Calibri" pitchFamily="34" charset="0"/>
              </a:rPr>
              <a:t>= % </a:t>
            </a:r>
            <a:r>
              <a:rPr lang="en-US" sz="1800" dirty="0">
                <a:latin typeface="Calibri" pitchFamily="34" charset="0"/>
                <a:ea typeface="Calibri" pitchFamily="34" charset="0"/>
                <a:cs typeface="Calibri" pitchFamily="34" charset="0"/>
              </a:rPr>
              <a:t>discount NB - % discount </a:t>
            </a:r>
            <a:r>
              <a:rPr lang="en-US" sz="1800" dirty="0" smtClean="0">
                <a:latin typeface="Calibri" pitchFamily="34" charset="0"/>
                <a:ea typeface="Calibri" pitchFamily="34" charset="0"/>
                <a:cs typeface="Calibri" pitchFamily="34" charset="0"/>
              </a:rPr>
              <a:t>PL</a:t>
            </a:r>
            <a:endParaRPr lang="en-US" sz="1800" dirty="0">
              <a:latin typeface="Calibri" pitchFamily="34" charset="0"/>
              <a:ea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469900" y="-4763"/>
            <a:ext cx="75057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Verdana" pitchFamily="34" charset="0"/>
              </a:defRPr>
            </a:lvl1pPr>
            <a:lvl2pPr marL="742950" indent="-285750">
              <a:defRPr sz="2800">
                <a:solidFill>
                  <a:schemeClr val="tx1"/>
                </a:solidFill>
                <a:latin typeface="Verdana" pitchFamily="34" charset="0"/>
              </a:defRPr>
            </a:lvl2pPr>
            <a:lvl3pPr marL="1143000" indent="-228600">
              <a:defRPr sz="2800">
                <a:solidFill>
                  <a:schemeClr val="tx1"/>
                </a:solidFill>
                <a:latin typeface="Verdana" pitchFamily="34" charset="0"/>
              </a:defRPr>
            </a:lvl3pPr>
            <a:lvl4pPr marL="1600200" indent="-228600">
              <a:defRPr sz="2800">
                <a:solidFill>
                  <a:schemeClr val="tx1"/>
                </a:solidFill>
                <a:latin typeface="Verdana" pitchFamily="34" charset="0"/>
              </a:defRPr>
            </a:lvl4pPr>
            <a:lvl5pPr marL="2057400" indent="-228600">
              <a:defRPr sz="2800">
                <a:solidFill>
                  <a:schemeClr val="tx1"/>
                </a:solidFill>
                <a:latin typeface="Verdana" pitchFamily="34" charset="0"/>
              </a:defRPr>
            </a:lvl5pPr>
            <a:lvl6pPr marL="25146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718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290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8862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pPr eaLnBrk="1" hangingPunct="1">
              <a:spcBef>
                <a:spcPct val="0"/>
              </a:spcBef>
              <a:spcAft>
                <a:spcPct val="0"/>
              </a:spcAft>
              <a:buNone/>
            </a:pPr>
            <a:r>
              <a:rPr lang="en-US" sz="3600" dirty="0" smtClean="0">
                <a:solidFill>
                  <a:schemeClr val="tx2"/>
                </a:solidFill>
                <a:latin typeface="Calibri" pitchFamily="34" charset="0"/>
                <a:cs typeface="Calibri" pitchFamily="34" charset="0"/>
              </a:rPr>
              <a:t>Results </a:t>
            </a:r>
            <a:endParaRPr lang="en-US" sz="3600" dirty="0">
              <a:solidFill>
                <a:schemeClr val="tx2"/>
              </a:solidFill>
              <a:latin typeface="Calibri" pitchFamily="34" charset="0"/>
              <a:cs typeface="Calibri" pitchFamily="34" charset="0"/>
            </a:endParaRPr>
          </a:p>
        </p:txBody>
      </p:sp>
      <p:grpSp>
        <p:nvGrpSpPr>
          <p:cNvPr id="6" name="Group 5"/>
          <p:cNvGrpSpPr>
            <a:grpSpLocks/>
          </p:cNvGrpSpPr>
          <p:nvPr/>
        </p:nvGrpSpPr>
        <p:grpSpPr bwMode="auto">
          <a:xfrm>
            <a:off x="590550" y="838200"/>
            <a:ext cx="3600450" cy="34925"/>
            <a:chOff x="1371600" y="1194949"/>
            <a:chExt cx="3600000" cy="35050"/>
          </a:xfrm>
        </p:grpSpPr>
        <p:sp>
          <p:nvSpPr>
            <p:cNvPr id="7" name="矩形 6"/>
            <p:cNvSpPr/>
            <p:nvPr/>
          </p:nvSpPr>
          <p:spPr>
            <a:xfrm>
              <a:off x="1371600" y="1201322"/>
              <a:ext cx="3600000" cy="17526"/>
            </a:xfrm>
            <a:prstGeom prst="rect">
              <a:avLst/>
            </a:prstGeom>
            <a:solidFill>
              <a:srgbClr val="CC3300"/>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矩形 9"/>
            <p:cNvSpPr/>
            <p:nvPr/>
          </p:nvSpPr>
          <p:spPr>
            <a:xfrm>
              <a:off x="1371600" y="1194949"/>
              <a:ext cx="3600000" cy="11153"/>
            </a:xfrm>
            <a:prstGeom prst="rect">
              <a:avLst/>
            </a:prstGeom>
            <a:solidFill>
              <a:schemeClr val="bg1">
                <a:lumMod val="8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矩形 10"/>
            <p:cNvSpPr/>
            <p:nvPr/>
          </p:nvSpPr>
          <p:spPr>
            <a:xfrm>
              <a:off x="1371600" y="1218847"/>
              <a:ext cx="3600000" cy="11152"/>
            </a:xfrm>
            <a:prstGeom prst="rect">
              <a:avLst/>
            </a:prstGeom>
            <a:solidFill>
              <a:schemeClr val="bg1">
                <a:lumMod val="7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grpSp>
      <p:graphicFrame>
        <p:nvGraphicFramePr>
          <p:cNvPr id="11" name="Content Placeholder 4"/>
          <p:cNvGraphicFramePr>
            <a:graphicFrameLocks noGrp="1"/>
          </p:cNvGraphicFramePr>
          <p:nvPr>
            <p:ph idx="1"/>
            <p:extLst>
              <p:ext uri="{D42A27DB-BD31-4B8C-83A1-F6EECF244321}">
                <p14:modId xmlns:p14="http://schemas.microsoft.com/office/powerpoint/2010/main" val="3239747272"/>
              </p:ext>
            </p:extLst>
          </p:nvPr>
        </p:nvGraphicFramePr>
        <p:xfrm>
          <a:off x="304800" y="838200"/>
          <a:ext cx="8610599" cy="5908504"/>
        </p:xfrm>
        <a:graphic>
          <a:graphicData uri="http://schemas.openxmlformats.org/drawingml/2006/table">
            <a:tbl>
              <a:tblPr firstRow="1" bandRow="1">
                <a:tableStyleId>{5C22544A-7EE6-4342-B048-85BDC9FD1C3A}</a:tableStyleId>
              </a:tblPr>
              <a:tblGrid>
                <a:gridCol w="990600"/>
                <a:gridCol w="1002941"/>
                <a:gridCol w="945294"/>
                <a:gridCol w="945294"/>
                <a:gridCol w="945294"/>
                <a:gridCol w="945294"/>
                <a:gridCol w="945294"/>
                <a:gridCol w="945294"/>
                <a:gridCol w="945294"/>
              </a:tblGrid>
              <a:tr h="304780">
                <a:tc>
                  <a:txBody>
                    <a:bodyPr/>
                    <a:lstStyle/>
                    <a:p>
                      <a:endParaRPr lang="en-US" sz="1200" dirty="0">
                        <a:solidFill>
                          <a:srgbClr val="000000"/>
                        </a:solidFill>
                        <a:latin typeface="Calibri" pitchFamily="34" charset="0"/>
                        <a:cs typeface="Calibri" pitchFamily="34" charset="0"/>
                      </a:endParaRPr>
                    </a:p>
                  </a:txBody>
                  <a:tcPr marL="91441" marR="91441"/>
                </a:tc>
                <a:tc gridSpan="4">
                  <a:txBody>
                    <a:bodyPr/>
                    <a:lstStyle/>
                    <a:p>
                      <a:pPr marL="0" marR="0" algn="ctr">
                        <a:lnSpc>
                          <a:spcPct val="115000"/>
                        </a:lnSpc>
                        <a:spcBef>
                          <a:spcPts val="0"/>
                        </a:spcBef>
                        <a:spcAft>
                          <a:spcPts val="0"/>
                        </a:spcAft>
                      </a:pPr>
                      <a:r>
                        <a:rPr lang="en-US" sz="1200" dirty="0">
                          <a:solidFill>
                            <a:srgbClr val="000000"/>
                          </a:solidFill>
                          <a:latin typeface="Calibri" pitchFamily="34" charset="0"/>
                          <a:ea typeface="Calibri"/>
                          <a:cs typeface="Calibri" pitchFamily="34" charset="0"/>
                        </a:rPr>
                        <a:t>Demand </a:t>
                      </a:r>
                      <a:r>
                        <a:rPr lang="en-US" sz="1200" dirty="0" smtClean="0">
                          <a:solidFill>
                            <a:srgbClr val="000000"/>
                          </a:solidFill>
                          <a:latin typeface="Calibri" pitchFamily="34" charset="0"/>
                          <a:ea typeface="Calibri"/>
                          <a:cs typeface="Calibri" pitchFamily="34" charset="0"/>
                        </a:rPr>
                        <a:t>Equations</a:t>
                      </a:r>
                      <a:endParaRPr lang="en-US" sz="1200" dirty="0">
                        <a:solidFill>
                          <a:srgbClr val="000000"/>
                        </a:solidFill>
                        <a:latin typeface="Calibri" pitchFamily="34" charset="0"/>
                        <a:ea typeface="Calibri"/>
                        <a:cs typeface="Calibri" pitchFamily="34" charset="0"/>
                      </a:endParaRPr>
                    </a:p>
                  </a:txBody>
                  <a:tcPr marL="68581" marR="68581" marT="0" marB="0" anchor="ctr"/>
                </a:tc>
                <a:tc hMerge="1">
                  <a:txBody>
                    <a:bodyPr/>
                    <a:lstStyle/>
                    <a:p>
                      <a:pPr marL="0" marR="0" algn="ctr">
                        <a:lnSpc>
                          <a:spcPct val="115000"/>
                        </a:lnSpc>
                        <a:spcBef>
                          <a:spcPts val="0"/>
                        </a:spcBef>
                        <a:spcAft>
                          <a:spcPts val="0"/>
                        </a:spcAft>
                      </a:pPr>
                      <a:endParaRPr lang="en-US" sz="1100" dirty="0">
                        <a:latin typeface="Calibri"/>
                        <a:ea typeface="Calibri"/>
                        <a:cs typeface="Times New Roman"/>
                      </a:endParaRPr>
                    </a:p>
                  </a:txBody>
                  <a:tcPr marL="68580" marR="68580" marT="0" marB="0"/>
                </a:tc>
                <a:tc hMerge="1">
                  <a:txBody>
                    <a:bodyPr/>
                    <a:lstStyle/>
                    <a:p>
                      <a:pPr marL="0" marR="0" algn="ctr">
                        <a:lnSpc>
                          <a:spcPct val="115000"/>
                        </a:lnSpc>
                        <a:spcBef>
                          <a:spcPts val="0"/>
                        </a:spcBef>
                        <a:spcAft>
                          <a:spcPts val="0"/>
                        </a:spcAft>
                      </a:pPr>
                      <a:endParaRPr lang="en-US" sz="1800" dirty="0">
                        <a:latin typeface="+mj-lt"/>
                        <a:ea typeface="Calibri"/>
                        <a:cs typeface="Times New Roman"/>
                      </a:endParaRPr>
                    </a:p>
                  </a:txBody>
                  <a:tcPr marL="68580" marR="68580" marT="0" marB="0"/>
                </a:tc>
                <a:tc hMerge="1">
                  <a:txBody>
                    <a:bodyPr/>
                    <a:lstStyle/>
                    <a:p>
                      <a:pPr marL="0" marR="0" algn="ctr">
                        <a:lnSpc>
                          <a:spcPct val="115000"/>
                        </a:lnSpc>
                        <a:spcBef>
                          <a:spcPts val="0"/>
                        </a:spcBef>
                        <a:spcAft>
                          <a:spcPts val="0"/>
                        </a:spcAft>
                      </a:pPr>
                      <a:endParaRPr lang="en-US" sz="1100" dirty="0">
                        <a:latin typeface="Calibri"/>
                        <a:ea typeface="Calibri"/>
                        <a:cs typeface="Times New Roman"/>
                      </a:endParaRPr>
                    </a:p>
                  </a:txBody>
                  <a:tcPr marL="68580" marR="68580" marT="0" marB="0"/>
                </a:tc>
                <a:tc gridSpan="4">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200" b="1" kern="1200" dirty="0" smtClean="0">
                          <a:solidFill>
                            <a:srgbClr val="000000"/>
                          </a:solidFill>
                          <a:latin typeface="Calibri" pitchFamily="34" charset="0"/>
                          <a:ea typeface="Calibri"/>
                          <a:cs typeface="Calibri" pitchFamily="34" charset="0"/>
                        </a:rPr>
                        <a:t>Price Reaction Functions</a:t>
                      </a:r>
                      <a:endParaRPr lang="en-US" sz="1200" dirty="0">
                        <a:solidFill>
                          <a:srgbClr val="000000"/>
                        </a:solidFill>
                        <a:latin typeface="Calibri" pitchFamily="34" charset="0"/>
                        <a:ea typeface="Calibri"/>
                        <a:cs typeface="Calibri" pitchFamily="34" charset="0"/>
                      </a:endParaRPr>
                    </a:p>
                  </a:txBody>
                  <a:tcPr marL="68581" marR="68581" marT="0" marB="0" anchor="ctr"/>
                </a:tc>
                <a:tc hMerge="1">
                  <a:txBody>
                    <a:bodyPr/>
                    <a:lstStyle/>
                    <a:p>
                      <a:pPr marL="0" marR="0" algn="ctr">
                        <a:lnSpc>
                          <a:spcPct val="115000"/>
                        </a:lnSpc>
                        <a:spcBef>
                          <a:spcPts val="0"/>
                        </a:spcBef>
                        <a:spcAft>
                          <a:spcPts val="0"/>
                        </a:spcAft>
                      </a:pPr>
                      <a:endParaRPr lang="en-US" sz="1800" dirty="0">
                        <a:latin typeface="+mj-lt"/>
                        <a:ea typeface="Calibri"/>
                        <a:cs typeface="Times New Roman"/>
                      </a:endParaRPr>
                    </a:p>
                  </a:txBody>
                  <a:tcPr marL="68580" marR="68580" marT="0" marB="0"/>
                </a:tc>
                <a:tc hMerge="1">
                  <a:txBody>
                    <a:bodyPr/>
                    <a:lstStyle/>
                    <a:p>
                      <a:pPr marL="0" marR="0" algn="ctr">
                        <a:lnSpc>
                          <a:spcPct val="115000"/>
                        </a:lnSpc>
                        <a:spcBef>
                          <a:spcPts val="0"/>
                        </a:spcBef>
                        <a:spcAft>
                          <a:spcPts val="0"/>
                        </a:spcAft>
                      </a:pPr>
                      <a:endParaRPr lang="en-US" sz="1800" dirty="0">
                        <a:latin typeface="+mj-lt"/>
                        <a:ea typeface="Calibri"/>
                        <a:cs typeface="Times New Roman"/>
                      </a:endParaRPr>
                    </a:p>
                  </a:txBody>
                  <a:tcPr marL="68580" marR="68580" marT="0" marB="0"/>
                </a:tc>
                <a:tc hMerge="1">
                  <a:txBody>
                    <a:bodyPr/>
                    <a:lstStyle/>
                    <a:p>
                      <a:pPr marL="0" marR="0" algn="ctr">
                        <a:lnSpc>
                          <a:spcPct val="115000"/>
                        </a:lnSpc>
                        <a:spcBef>
                          <a:spcPts val="0"/>
                        </a:spcBef>
                        <a:spcAft>
                          <a:spcPts val="0"/>
                        </a:spcAft>
                      </a:pPr>
                      <a:endParaRPr lang="en-US" sz="1800" dirty="0">
                        <a:latin typeface="+mj-lt"/>
                        <a:ea typeface="Calibri"/>
                        <a:cs typeface="Times New Roman"/>
                      </a:endParaRPr>
                    </a:p>
                  </a:txBody>
                  <a:tcPr marL="68580" marR="68580" marT="0" marB="0"/>
                </a:tc>
              </a:tr>
              <a:tr h="245340">
                <a:tc>
                  <a:txBody>
                    <a:bodyPr/>
                    <a:lstStyle/>
                    <a:p>
                      <a:pPr marL="0" marR="0" algn="l">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tc>
                <a:tc>
                  <a:txBody>
                    <a:bodyPr/>
                    <a:lstStyle/>
                    <a:p>
                      <a:pPr marL="0" marR="0" algn="ctr">
                        <a:lnSpc>
                          <a:spcPct val="115000"/>
                        </a:lnSpc>
                        <a:spcBef>
                          <a:spcPts val="0"/>
                        </a:spcBef>
                        <a:spcAft>
                          <a:spcPts val="0"/>
                        </a:spcAft>
                      </a:pPr>
                      <a:r>
                        <a:rPr lang="en-US" sz="1200" dirty="0" smtClean="0">
                          <a:solidFill>
                            <a:srgbClr val="000000"/>
                          </a:solidFill>
                          <a:latin typeface="Calibri" pitchFamily="34" charset="0"/>
                          <a:ea typeface="Calibri"/>
                          <a:cs typeface="Calibri" pitchFamily="34" charset="0"/>
                        </a:rPr>
                        <a:t>PL R</a:t>
                      </a: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r>
                        <a:rPr lang="en-US" sz="1200" dirty="0" smtClean="0">
                          <a:solidFill>
                            <a:srgbClr val="000000"/>
                          </a:solidFill>
                          <a:latin typeface="Calibri" pitchFamily="34" charset="0"/>
                          <a:ea typeface="Calibri"/>
                          <a:cs typeface="Calibri" pitchFamily="34" charset="0"/>
                        </a:rPr>
                        <a:t>PL H</a:t>
                      </a: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r>
                        <a:rPr lang="en-US" sz="1200" dirty="0" smtClean="0">
                          <a:solidFill>
                            <a:srgbClr val="000000"/>
                          </a:solidFill>
                          <a:latin typeface="Calibri" pitchFamily="34" charset="0"/>
                          <a:ea typeface="Calibri"/>
                          <a:cs typeface="Calibri" pitchFamily="34" charset="0"/>
                        </a:rPr>
                        <a:t>NB</a:t>
                      </a:r>
                      <a:r>
                        <a:rPr lang="en-US" sz="1200" baseline="0" dirty="0" smtClean="0">
                          <a:solidFill>
                            <a:srgbClr val="000000"/>
                          </a:solidFill>
                          <a:latin typeface="Calibri" pitchFamily="34" charset="0"/>
                          <a:ea typeface="Calibri"/>
                          <a:cs typeface="Calibri" pitchFamily="34" charset="0"/>
                        </a:rPr>
                        <a:t> H</a:t>
                      </a: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r>
                        <a:rPr lang="en-US" sz="1200" dirty="0" smtClean="0">
                          <a:solidFill>
                            <a:srgbClr val="000000"/>
                          </a:solidFill>
                          <a:latin typeface="Calibri" pitchFamily="34" charset="0"/>
                          <a:ea typeface="Calibri"/>
                          <a:cs typeface="Calibri" pitchFamily="34" charset="0"/>
                        </a:rPr>
                        <a:t>NB R</a:t>
                      </a: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r>
                        <a:rPr lang="en-US" sz="1200" dirty="0" smtClean="0">
                          <a:solidFill>
                            <a:srgbClr val="000000"/>
                          </a:solidFill>
                          <a:latin typeface="Calibri" pitchFamily="34" charset="0"/>
                          <a:ea typeface="Calibri"/>
                          <a:cs typeface="Calibri" pitchFamily="34" charset="0"/>
                        </a:rPr>
                        <a:t>NB R</a:t>
                      </a: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r>
                        <a:rPr lang="en-US" sz="1200" dirty="0" smtClean="0">
                          <a:solidFill>
                            <a:srgbClr val="000000"/>
                          </a:solidFill>
                          <a:latin typeface="Calibri" pitchFamily="34" charset="0"/>
                          <a:ea typeface="Calibri"/>
                          <a:cs typeface="Calibri" pitchFamily="34" charset="0"/>
                        </a:rPr>
                        <a:t>PL R</a:t>
                      </a: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r>
                        <a:rPr lang="en-US" sz="1200" dirty="0" smtClean="0">
                          <a:solidFill>
                            <a:srgbClr val="000000"/>
                          </a:solidFill>
                          <a:latin typeface="Calibri" pitchFamily="34" charset="0"/>
                          <a:ea typeface="Calibri"/>
                          <a:cs typeface="Calibri" pitchFamily="34" charset="0"/>
                        </a:rPr>
                        <a:t>NB H</a:t>
                      </a: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r>
                        <a:rPr lang="en-US" sz="1200" dirty="0" smtClean="0">
                          <a:solidFill>
                            <a:srgbClr val="000000"/>
                          </a:solidFill>
                          <a:latin typeface="Calibri" pitchFamily="34" charset="0"/>
                          <a:ea typeface="Calibri"/>
                          <a:cs typeface="Calibri" pitchFamily="34" charset="0"/>
                        </a:rPr>
                        <a:t>PL H</a:t>
                      </a:r>
                      <a:endParaRPr lang="en-US" sz="1200" dirty="0">
                        <a:solidFill>
                          <a:srgbClr val="000000"/>
                        </a:solidFill>
                        <a:latin typeface="Calibri" pitchFamily="34" charset="0"/>
                        <a:ea typeface="Calibri"/>
                        <a:cs typeface="Calibri" pitchFamily="34" charset="0"/>
                      </a:endParaRPr>
                    </a:p>
                  </a:txBody>
                  <a:tcPr marL="68581" marR="68581" marT="0" marB="0" anchor="ctr"/>
                </a:tc>
              </a:tr>
              <a:tr h="420582">
                <a:tc>
                  <a:txBody>
                    <a:bodyPr/>
                    <a:lstStyle/>
                    <a:p>
                      <a:pPr marL="0" marR="0" algn="l">
                        <a:lnSpc>
                          <a:spcPct val="115000"/>
                        </a:lnSpc>
                        <a:spcBef>
                          <a:spcPts val="0"/>
                        </a:spcBef>
                        <a:spcAft>
                          <a:spcPts val="0"/>
                        </a:spcAft>
                      </a:pPr>
                      <a:r>
                        <a:rPr lang="en-US" sz="1200" b="1" dirty="0">
                          <a:solidFill>
                            <a:srgbClr val="000000"/>
                          </a:solidFill>
                          <a:latin typeface="Calibri" pitchFamily="34" charset="0"/>
                          <a:ea typeface="Calibri"/>
                          <a:cs typeface="Calibri" pitchFamily="34" charset="0"/>
                        </a:rPr>
                        <a:t>Constant</a:t>
                      </a:r>
                    </a:p>
                  </a:txBody>
                  <a:tcPr marL="68581" marR="68581" marT="0" marB="0" anchor="ctr"/>
                </a:tc>
                <a:tc>
                  <a:txBody>
                    <a:bodyPr/>
                    <a:lstStyle/>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0.569</a:t>
                      </a:r>
                      <a:endParaRPr lang="en-US" sz="1200" dirty="0">
                        <a:latin typeface="Calibri" pitchFamily="34" charset="0"/>
                        <a:ea typeface="Calibri"/>
                        <a:cs typeface="Calibri" pitchFamily="34" charset="0"/>
                      </a:endParaRPr>
                    </a:p>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(4.30)* * </a:t>
                      </a:r>
                      <a:endParaRPr lang="en-US" sz="12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0.181</a:t>
                      </a:r>
                      <a:endParaRPr lang="en-US" sz="1200" dirty="0">
                        <a:latin typeface="Calibri" pitchFamily="34" charset="0"/>
                        <a:ea typeface="Calibri"/>
                        <a:cs typeface="Calibri" pitchFamily="34" charset="0"/>
                      </a:endParaRPr>
                    </a:p>
                    <a:p>
                      <a:pPr marL="0" marR="0" algn="ctr">
                        <a:lnSpc>
                          <a:spcPct val="115000"/>
                        </a:lnSpc>
                        <a:spcBef>
                          <a:spcPts val="0"/>
                        </a:spcBef>
                        <a:spcAft>
                          <a:spcPts val="1000"/>
                        </a:spcAft>
                      </a:pPr>
                      <a:r>
                        <a:rPr lang="en-US" sz="1200" dirty="0">
                          <a:solidFill>
                            <a:srgbClr val="000000"/>
                          </a:solidFill>
                          <a:latin typeface="Calibri" pitchFamily="34" charset="0"/>
                          <a:ea typeface="Times New Roman"/>
                          <a:cs typeface="Calibri" pitchFamily="34" charset="0"/>
                        </a:rPr>
                        <a:t>(1.10)</a:t>
                      </a:r>
                      <a:endParaRPr lang="en-US" sz="12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0.627</a:t>
                      </a:r>
                      <a:endParaRPr lang="en-US" sz="1200" dirty="0">
                        <a:latin typeface="Calibri" pitchFamily="34" charset="0"/>
                        <a:ea typeface="Calibri"/>
                        <a:cs typeface="Calibri" pitchFamily="34" charset="0"/>
                      </a:endParaRPr>
                    </a:p>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(2.24)*</a:t>
                      </a:r>
                      <a:endParaRPr lang="en-US" sz="12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-0.376</a:t>
                      </a:r>
                      <a:endParaRPr lang="en-US" sz="1200" dirty="0">
                        <a:latin typeface="Calibri" pitchFamily="34" charset="0"/>
                        <a:ea typeface="Calibri"/>
                        <a:cs typeface="Calibri" pitchFamily="34" charset="0"/>
                      </a:endParaRPr>
                    </a:p>
                    <a:p>
                      <a:pPr marL="0" marR="0" algn="ctr">
                        <a:lnSpc>
                          <a:spcPct val="115000"/>
                        </a:lnSpc>
                        <a:spcBef>
                          <a:spcPts val="0"/>
                        </a:spcBef>
                        <a:spcAft>
                          <a:spcPts val="1000"/>
                        </a:spcAft>
                      </a:pPr>
                      <a:r>
                        <a:rPr lang="en-US" sz="1200" dirty="0">
                          <a:solidFill>
                            <a:srgbClr val="000000"/>
                          </a:solidFill>
                          <a:latin typeface="Calibri" pitchFamily="34" charset="0"/>
                          <a:ea typeface="Times New Roman"/>
                          <a:cs typeface="Calibri" pitchFamily="34" charset="0"/>
                        </a:rPr>
                        <a:t>(-0.83)</a:t>
                      </a:r>
                      <a:endParaRPr lang="en-US" sz="12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-0.054</a:t>
                      </a:r>
                      <a:endParaRPr lang="en-US" sz="1200" dirty="0">
                        <a:latin typeface="Calibri" pitchFamily="34" charset="0"/>
                        <a:ea typeface="Calibri"/>
                        <a:cs typeface="Calibri" pitchFamily="34" charset="0"/>
                      </a:endParaRPr>
                    </a:p>
                    <a:p>
                      <a:pPr marL="0" marR="0" algn="ctr">
                        <a:lnSpc>
                          <a:spcPct val="115000"/>
                        </a:lnSpc>
                        <a:spcBef>
                          <a:spcPts val="0"/>
                        </a:spcBef>
                        <a:spcAft>
                          <a:spcPts val="1000"/>
                        </a:spcAft>
                      </a:pPr>
                      <a:r>
                        <a:rPr lang="en-US" sz="1200" dirty="0">
                          <a:solidFill>
                            <a:srgbClr val="000000"/>
                          </a:solidFill>
                          <a:latin typeface="Calibri" pitchFamily="34" charset="0"/>
                          <a:ea typeface="Times New Roman"/>
                          <a:cs typeface="Calibri" pitchFamily="34" charset="0"/>
                        </a:rPr>
                        <a:t>(-10.59) **</a:t>
                      </a:r>
                      <a:endParaRPr lang="en-US" sz="1200" dirty="0">
                        <a:latin typeface="Calibri" pitchFamily="34" charset="0"/>
                        <a:ea typeface="Calibri"/>
                        <a:cs typeface="Calibri" pitchFamily="34" charset="0"/>
                      </a:endParaRPr>
                    </a:p>
                  </a:txBody>
                  <a:tcPr marL="68582" marR="68582" marT="0" marB="0" anchor="ctr"/>
                </a:tc>
                <a:tc>
                  <a:txBody>
                    <a:bodyPr/>
                    <a:lstStyle/>
                    <a:p>
                      <a:pPr algn="ctr"/>
                      <a:r>
                        <a:rPr lang="en-US" sz="1200" kern="1200" dirty="0" smtClean="0">
                          <a:solidFill>
                            <a:schemeClr val="dk1"/>
                          </a:solidFill>
                          <a:latin typeface="Calibri" pitchFamily="34" charset="0"/>
                          <a:ea typeface="+mn-ea"/>
                          <a:cs typeface="Calibri" pitchFamily="34" charset="0"/>
                        </a:rPr>
                        <a:t>-0.198</a:t>
                      </a:r>
                    </a:p>
                    <a:p>
                      <a:pPr algn="ctr"/>
                      <a:r>
                        <a:rPr lang="en-US" sz="1200" kern="1200" dirty="0" smtClean="0">
                          <a:solidFill>
                            <a:schemeClr val="dk1"/>
                          </a:solidFill>
                          <a:latin typeface="Calibri" pitchFamily="34" charset="0"/>
                          <a:ea typeface="+mn-ea"/>
                          <a:cs typeface="Calibri" pitchFamily="34" charset="0"/>
                        </a:rPr>
                        <a:t>(-3.11) **</a:t>
                      </a: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algn="ctr"/>
                      <a:r>
                        <a:rPr lang="en-US" sz="1200" kern="1200" dirty="0" smtClean="0">
                          <a:solidFill>
                            <a:schemeClr val="dk1"/>
                          </a:solidFill>
                          <a:latin typeface="Calibri" pitchFamily="34" charset="0"/>
                          <a:ea typeface="+mn-ea"/>
                          <a:cs typeface="Calibri" pitchFamily="34" charset="0"/>
                        </a:rPr>
                        <a:t>0.030</a:t>
                      </a:r>
                    </a:p>
                    <a:p>
                      <a:pPr algn="ctr"/>
                      <a:r>
                        <a:rPr lang="en-US" sz="1200" kern="1200" dirty="0" smtClean="0">
                          <a:solidFill>
                            <a:schemeClr val="dk1"/>
                          </a:solidFill>
                          <a:latin typeface="Calibri" pitchFamily="34" charset="0"/>
                          <a:ea typeface="+mn-ea"/>
                          <a:cs typeface="Calibri" pitchFamily="34" charset="0"/>
                        </a:rPr>
                        <a:t>(5.41) **</a:t>
                      </a:r>
                      <a:endParaRPr lang="en-US" sz="1200" dirty="0">
                        <a:latin typeface="Calibri" pitchFamily="34" charset="0"/>
                        <a:ea typeface="Calibri"/>
                        <a:cs typeface="Calibri" pitchFamily="34" charset="0"/>
                      </a:endParaRPr>
                    </a:p>
                  </a:txBody>
                  <a:tcPr marL="68582" marR="68582" marT="0" marB="0" anchor="ctr"/>
                </a:tc>
                <a:tc>
                  <a:txBody>
                    <a:bodyPr/>
                    <a:lstStyle/>
                    <a:p>
                      <a:pPr algn="ctr"/>
                      <a:r>
                        <a:rPr lang="en-US" sz="1200" kern="1200" dirty="0" smtClean="0">
                          <a:solidFill>
                            <a:schemeClr val="dk1"/>
                          </a:solidFill>
                          <a:latin typeface="Calibri" pitchFamily="34" charset="0"/>
                          <a:ea typeface="+mn-ea"/>
                          <a:cs typeface="Calibri" pitchFamily="34" charset="0"/>
                        </a:rPr>
                        <a:t>0.788</a:t>
                      </a:r>
                    </a:p>
                    <a:p>
                      <a:pPr algn="ctr"/>
                      <a:r>
                        <a:rPr lang="en-US" sz="1200" kern="1200" dirty="0" smtClean="0">
                          <a:solidFill>
                            <a:schemeClr val="dk1"/>
                          </a:solidFill>
                          <a:latin typeface="Calibri" pitchFamily="34" charset="0"/>
                          <a:ea typeface="+mn-ea"/>
                          <a:cs typeface="Calibri" pitchFamily="34" charset="0"/>
                        </a:rPr>
                        <a:t>(12.11) **</a:t>
                      </a:r>
                      <a:endParaRPr lang="en-US" sz="1200" dirty="0">
                        <a:latin typeface="Calibri" pitchFamily="34" charset="0"/>
                        <a:ea typeface="Calibri"/>
                        <a:cs typeface="Calibri" pitchFamily="34" charset="0"/>
                      </a:endParaRPr>
                    </a:p>
                  </a:txBody>
                  <a:tcPr marL="68582" marR="68582" marT="0" marB="0" anchor="ctr"/>
                </a:tc>
              </a:tr>
              <a:tr h="420582">
                <a:tc>
                  <a:txBody>
                    <a:bodyPr/>
                    <a:lstStyle/>
                    <a:p>
                      <a:pPr marL="0" marR="0" algn="l">
                        <a:lnSpc>
                          <a:spcPct val="115000"/>
                        </a:lnSpc>
                        <a:spcBef>
                          <a:spcPts val="0"/>
                        </a:spcBef>
                        <a:spcAft>
                          <a:spcPts val="0"/>
                        </a:spcAft>
                      </a:pPr>
                      <a:r>
                        <a:rPr lang="en-US" sz="1200" b="1" dirty="0">
                          <a:solidFill>
                            <a:srgbClr val="000000"/>
                          </a:solidFill>
                          <a:latin typeface="Calibri" pitchFamily="34" charset="0"/>
                          <a:ea typeface="Calibri"/>
                          <a:cs typeface="Calibri" pitchFamily="34" charset="0"/>
                        </a:rPr>
                        <a:t>NB </a:t>
                      </a:r>
                      <a:r>
                        <a:rPr lang="en-US" sz="1200" b="1" dirty="0" smtClean="0">
                          <a:solidFill>
                            <a:srgbClr val="000000"/>
                          </a:solidFill>
                          <a:latin typeface="Calibri" pitchFamily="34" charset="0"/>
                          <a:ea typeface="Calibri"/>
                          <a:cs typeface="Calibri" pitchFamily="34" charset="0"/>
                        </a:rPr>
                        <a:t>Price R</a:t>
                      </a:r>
                      <a:endParaRPr lang="en-US" sz="1200" b="1"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6.931</a:t>
                      </a:r>
                      <a:endParaRPr lang="en-US" sz="1200">
                        <a:latin typeface="Calibri" pitchFamily="34" charset="0"/>
                        <a:ea typeface="Calibri"/>
                        <a:cs typeface="Calibri" pitchFamily="34" charset="0"/>
                      </a:endParaRPr>
                    </a:p>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(10.72) **</a:t>
                      </a:r>
                      <a:endParaRPr lang="en-US" sz="120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1.571</a:t>
                      </a:r>
                      <a:endParaRPr lang="en-US" sz="1200" dirty="0">
                        <a:latin typeface="Calibri" pitchFamily="34" charset="0"/>
                        <a:ea typeface="Calibri"/>
                        <a:cs typeface="Calibri" pitchFamily="34" charset="0"/>
                      </a:endParaRPr>
                    </a:p>
                    <a:p>
                      <a:pPr marL="0" marR="0" algn="ctr">
                        <a:lnSpc>
                          <a:spcPct val="115000"/>
                        </a:lnSpc>
                        <a:spcBef>
                          <a:spcPts val="0"/>
                        </a:spcBef>
                        <a:spcAft>
                          <a:spcPts val="1000"/>
                        </a:spcAft>
                      </a:pPr>
                      <a:r>
                        <a:rPr lang="en-US" sz="1200" dirty="0">
                          <a:solidFill>
                            <a:srgbClr val="000000"/>
                          </a:solidFill>
                          <a:latin typeface="Calibri" pitchFamily="34" charset="0"/>
                          <a:ea typeface="Times New Roman"/>
                          <a:cs typeface="Calibri" pitchFamily="34" charset="0"/>
                        </a:rPr>
                        <a:t>(2.82) **</a:t>
                      </a:r>
                      <a:endParaRPr lang="en-US" sz="12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14.116</a:t>
                      </a:r>
                      <a:endParaRPr lang="en-US" sz="1200" dirty="0">
                        <a:latin typeface="Calibri" pitchFamily="34" charset="0"/>
                        <a:ea typeface="Calibri"/>
                        <a:cs typeface="Calibri" pitchFamily="34" charset="0"/>
                      </a:endParaRPr>
                    </a:p>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(9.83) **</a:t>
                      </a:r>
                      <a:endParaRPr lang="en-US" sz="12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dirty="0">
                          <a:solidFill>
                            <a:srgbClr val="FF0000"/>
                          </a:solidFill>
                          <a:latin typeface="Calibri" pitchFamily="34" charset="0"/>
                          <a:ea typeface="Times New Roman"/>
                          <a:cs typeface="Calibri" pitchFamily="34" charset="0"/>
                        </a:rPr>
                        <a:t>-22.618</a:t>
                      </a:r>
                      <a:endParaRPr lang="en-US" sz="1200" dirty="0">
                        <a:solidFill>
                          <a:srgbClr val="FF0000"/>
                        </a:solidFill>
                        <a:latin typeface="Calibri" pitchFamily="34" charset="0"/>
                        <a:ea typeface="Calibri"/>
                        <a:cs typeface="Calibri" pitchFamily="34" charset="0"/>
                      </a:endParaRPr>
                    </a:p>
                    <a:p>
                      <a:pPr marL="0" marR="0" algn="ctr">
                        <a:lnSpc>
                          <a:spcPct val="115000"/>
                        </a:lnSpc>
                        <a:spcBef>
                          <a:spcPts val="0"/>
                        </a:spcBef>
                        <a:spcAft>
                          <a:spcPts val="1000"/>
                        </a:spcAft>
                      </a:pPr>
                      <a:r>
                        <a:rPr lang="en-US" sz="1200" dirty="0">
                          <a:solidFill>
                            <a:srgbClr val="FF0000"/>
                          </a:solidFill>
                          <a:latin typeface="Calibri" pitchFamily="34" charset="0"/>
                          <a:ea typeface="Times New Roman"/>
                          <a:cs typeface="Calibri" pitchFamily="34" charset="0"/>
                        </a:rPr>
                        <a:t>(-9.87) **</a:t>
                      </a:r>
                      <a:endParaRPr lang="en-US" sz="1200" dirty="0">
                        <a:solidFill>
                          <a:srgbClr val="FF0000"/>
                        </a:solidFill>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endParaRPr lang="en-US" sz="1200" dirty="0">
                        <a:latin typeface="Calibri" pitchFamily="34" charset="0"/>
                        <a:ea typeface="Calibri"/>
                        <a:cs typeface="Calibri" pitchFamily="34" charset="0"/>
                      </a:endParaRPr>
                    </a:p>
                  </a:txBody>
                  <a:tcPr marL="68582" marR="68582" marT="0" marB="0" anchor="ctr"/>
                </a:tc>
                <a:tc>
                  <a:txBody>
                    <a:bodyPr/>
                    <a:lstStyle/>
                    <a:p>
                      <a:pPr algn="ctr"/>
                      <a:r>
                        <a:rPr lang="en-US" sz="1200" kern="1200" dirty="0" smtClean="0">
                          <a:solidFill>
                            <a:schemeClr val="dk1"/>
                          </a:solidFill>
                          <a:latin typeface="Calibri" pitchFamily="34" charset="0"/>
                          <a:ea typeface="+mn-ea"/>
                          <a:cs typeface="Calibri" pitchFamily="34" charset="0"/>
                        </a:rPr>
                        <a:t>2.517</a:t>
                      </a:r>
                    </a:p>
                    <a:p>
                      <a:pPr algn="ctr"/>
                      <a:r>
                        <a:rPr lang="en-US" sz="1200" kern="1200" dirty="0" smtClean="0">
                          <a:solidFill>
                            <a:schemeClr val="dk1"/>
                          </a:solidFill>
                          <a:latin typeface="Calibri" pitchFamily="34" charset="0"/>
                          <a:ea typeface="+mn-ea"/>
                          <a:cs typeface="Calibri" pitchFamily="34" charset="0"/>
                        </a:rPr>
                        <a:t>(12.17) **</a:t>
                      </a:r>
                      <a:endParaRPr lang="en-US" sz="1200" dirty="0">
                        <a:solidFill>
                          <a:srgbClr val="000000"/>
                        </a:solidFill>
                        <a:latin typeface="Calibri" pitchFamily="34" charset="0"/>
                        <a:cs typeface="Calibri" pitchFamily="34" charset="0"/>
                      </a:endParaRPr>
                    </a:p>
                  </a:txBody>
                  <a:tcPr marL="68581" marR="68581" marT="0" marB="0" anchor="ctr"/>
                </a:tc>
                <a:tc>
                  <a:txBody>
                    <a:bodyPr/>
                    <a:lstStyle/>
                    <a:p>
                      <a:pPr algn="ctr"/>
                      <a:r>
                        <a:rPr lang="en-US" sz="1200" kern="1200" dirty="0" smtClean="0">
                          <a:solidFill>
                            <a:schemeClr val="dk1"/>
                          </a:solidFill>
                          <a:latin typeface="Calibri" pitchFamily="34" charset="0"/>
                          <a:ea typeface="+mn-ea"/>
                          <a:cs typeface="Calibri" pitchFamily="34" charset="0"/>
                        </a:rPr>
                        <a:t>0.985</a:t>
                      </a:r>
                    </a:p>
                    <a:p>
                      <a:pPr algn="ctr"/>
                      <a:r>
                        <a:rPr lang="en-US" sz="1200" kern="1200" dirty="0" smtClean="0">
                          <a:solidFill>
                            <a:schemeClr val="dk1"/>
                          </a:solidFill>
                          <a:latin typeface="Calibri" pitchFamily="34" charset="0"/>
                          <a:ea typeface="+mn-ea"/>
                          <a:cs typeface="Calibri" pitchFamily="34" charset="0"/>
                        </a:rPr>
                        <a:t>(730.56) **</a:t>
                      </a:r>
                      <a:endParaRPr lang="en-US" sz="1200" dirty="0">
                        <a:latin typeface="Calibri" pitchFamily="34" charset="0"/>
                        <a:ea typeface="Calibri"/>
                        <a:cs typeface="Calibri" pitchFamily="34" charset="0"/>
                      </a:endParaRPr>
                    </a:p>
                  </a:txBody>
                  <a:tcPr marL="68582" marR="68582" marT="0" marB="0" anchor="ctr"/>
                </a:tc>
                <a:tc>
                  <a:txBody>
                    <a:bodyPr/>
                    <a:lstStyle/>
                    <a:p>
                      <a:pPr algn="ctr"/>
                      <a:r>
                        <a:rPr lang="en-US" sz="1200" kern="1200" dirty="0" smtClean="0">
                          <a:solidFill>
                            <a:schemeClr val="dk1"/>
                          </a:solidFill>
                          <a:latin typeface="Calibri" pitchFamily="34" charset="0"/>
                          <a:ea typeface="+mn-ea"/>
                          <a:cs typeface="Calibri" pitchFamily="34" charset="0"/>
                        </a:rPr>
                        <a:t>-0.464</a:t>
                      </a:r>
                    </a:p>
                    <a:p>
                      <a:pPr algn="ctr"/>
                      <a:r>
                        <a:rPr lang="en-US" sz="1200" kern="1200" dirty="0" smtClean="0">
                          <a:solidFill>
                            <a:schemeClr val="dk1"/>
                          </a:solidFill>
                          <a:latin typeface="Calibri" pitchFamily="34" charset="0"/>
                          <a:ea typeface="+mn-ea"/>
                          <a:cs typeface="Calibri" pitchFamily="34" charset="0"/>
                        </a:rPr>
                        <a:t>(-5.52) **</a:t>
                      </a:r>
                      <a:endParaRPr lang="en-US" sz="1200" dirty="0">
                        <a:latin typeface="Calibri" pitchFamily="34" charset="0"/>
                        <a:ea typeface="Calibri"/>
                        <a:cs typeface="Calibri" pitchFamily="34" charset="0"/>
                      </a:endParaRPr>
                    </a:p>
                  </a:txBody>
                  <a:tcPr marL="68582" marR="68582" marT="0" marB="0" anchor="ctr"/>
                </a:tc>
              </a:tr>
              <a:tr h="420582">
                <a:tc>
                  <a:txBody>
                    <a:bodyPr/>
                    <a:lstStyle/>
                    <a:p>
                      <a:pPr marL="0" marR="0" algn="l">
                        <a:lnSpc>
                          <a:spcPct val="115000"/>
                        </a:lnSpc>
                        <a:spcBef>
                          <a:spcPts val="0"/>
                        </a:spcBef>
                        <a:spcAft>
                          <a:spcPts val="0"/>
                        </a:spcAft>
                      </a:pPr>
                      <a:r>
                        <a:rPr lang="en-US" sz="1200" b="1" dirty="0">
                          <a:solidFill>
                            <a:srgbClr val="000000"/>
                          </a:solidFill>
                          <a:latin typeface="Calibri" pitchFamily="34" charset="0"/>
                          <a:ea typeface="Calibri"/>
                          <a:cs typeface="Calibri" pitchFamily="34" charset="0"/>
                        </a:rPr>
                        <a:t>PL </a:t>
                      </a:r>
                      <a:r>
                        <a:rPr lang="en-US" sz="1200" b="1" dirty="0" smtClean="0">
                          <a:solidFill>
                            <a:srgbClr val="000000"/>
                          </a:solidFill>
                          <a:latin typeface="Calibri" pitchFamily="34" charset="0"/>
                          <a:ea typeface="Calibri"/>
                          <a:cs typeface="Calibri" pitchFamily="34" charset="0"/>
                        </a:rPr>
                        <a:t>Price R</a:t>
                      </a:r>
                      <a:endParaRPr lang="en-US" sz="1200" b="1"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r>
                        <a:rPr lang="en-US" sz="1200" dirty="0">
                          <a:solidFill>
                            <a:srgbClr val="FF0000"/>
                          </a:solidFill>
                          <a:latin typeface="Calibri" pitchFamily="34" charset="0"/>
                          <a:ea typeface="Times New Roman"/>
                          <a:cs typeface="Calibri" pitchFamily="34" charset="0"/>
                        </a:rPr>
                        <a:t>-0.213</a:t>
                      </a:r>
                      <a:endParaRPr lang="en-US" sz="1200" dirty="0">
                        <a:solidFill>
                          <a:srgbClr val="FF0000"/>
                        </a:solidFill>
                        <a:latin typeface="Calibri" pitchFamily="34" charset="0"/>
                        <a:ea typeface="Calibri"/>
                        <a:cs typeface="Calibri" pitchFamily="34" charset="0"/>
                      </a:endParaRPr>
                    </a:p>
                    <a:p>
                      <a:pPr marL="0" marR="0" algn="ctr">
                        <a:lnSpc>
                          <a:spcPct val="115000"/>
                        </a:lnSpc>
                        <a:spcBef>
                          <a:spcPts val="0"/>
                        </a:spcBef>
                        <a:spcAft>
                          <a:spcPts val="0"/>
                        </a:spcAft>
                      </a:pPr>
                      <a:r>
                        <a:rPr lang="en-US" sz="1200" dirty="0">
                          <a:solidFill>
                            <a:srgbClr val="FF0000"/>
                          </a:solidFill>
                          <a:latin typeface="Calibri" pitchFamily="34" charset="0"/>
                          <a:ea typeface="Times New Roman"/>
                          <a:cs typeface="Calibri" pitchFamily="34" charset="0"/>
                        </a:rPr>
                        <a:t>(-5.27) **</a:t>
                      </a:r>
                      <a:endParaRPr lang="en-US" sz="1200" dirty="0">
                        <a:solidFill>
                          <a:srgbClr val="FF0000"/>
                        </a:solidFill>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-0.029</a:t>
                      </a:r>
                      <a:endParaRPr lang="en-US" sz="1200" dirty="0">
                        <a:latin typeface="Calibri" pitchFamily="34" charset="0"/>
                        <a:ea typeface="Calibri"/>
                        <a:cs typeface="Calibri" pitchFamily="34" charset="0"/>
                      </a:endParaRPr>
                    </a:p>
                    <a:p>
                      <a:pPr marL="0" marR="0" algn="ctr">
                        <a:lnSpc>
                          <a:spcPct val="115000"/>
                        </a:lnSpc>
                        <a:spcBef>
                          <a:spcPts val="0"/>
                        </a:spcBef>
                        <a:spcAft>
                          <a:spcPts val="1000"/>
                        </a:spcAft>
                      </a:pPr>
                      <a:r>
                        <a:rPr lang="en-US" sz="1200" dirty="0">
                          <a:solidFill>
                            <a:srgbClr val="000000"/>
                          </a:solidFill>
                          <a:latin typeface="Calibri" pitchFamily="34" charset="0"/>
                          <a:ea typeface="Times New Roman"/>
                          <a:cs typeface="Calibri" pitchFamily="34" charset="0"/>
                        </a:rPr>
                        <a:t>(-0.70)</a:t>
                      </a:r>
                      <a:endParaRPr lang="en-US" sz="12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0.024</a:t>
                      </a:r>
                      <a:endParaRPr lang="en-US" sz="1200" dirty="0">
                        <a:latin typeface="Calibri" pitchFamily="34" charset="0"/>
                        <a:ea typeface="Calibri"/>
                        <a:cs typeface="Calibri" pitchFamily="34" charset="0"/>
                      </a:endParaRPr>
                    </a:p>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(0.31)</a:t>
                      </a:r>
                      <a:endParaRPr lang="en-US" sz="12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0.218</a:t>
                      </a:r>
                      <a:endParaRPr lang="en-US" sz="1200">
                        <a:latin typeface="Calibri" pitchFamily="34" charset="0"/>
                        <a:ea typeface="Calibri"/>
                        <a:cs typeface="Calibri" pitchFamily="34" charset="0"/>
                      </a:endParaRPr>
                    </a:p>
                    <a:p>
                      <a:pPr marL="0" marR="0" algn="ctr">
                        <a:lnSpc>
                          <a:spcPct val="115000"/>
                        </a:lnSpc>
                        <a:spcBef>
                          <a:spcPts val="0"/>
                        </a:spcBef>
                        <a:spcAft>
                          <a:spcPts val="1000"/>
                        </a:spcAft>
                      </a:pPr>
                      <a:r>
                        <a:rPr lang="en-US" sz="1200">
                          <a:solidFill>
                            <a:srgbClr val="000000"/>
                          </a:solidFill>
                          <a:latin typeface="Calibri" pitchFamily="34" charset="0"/>
                          <a:ea typeface="Times New Roman"/>
                          <a:cs typeface="Calibri" pitchFamily="34" charset="0"/>
                        </a:rPr>
                        <a:t>(1.70) *</a:t>
                      </a:r>
                      <a:endParaRPr lang="en-US" sz="1200">
                        <a:latin typeface="Calibri" pitchFamily="34" charset="0"/>
                        <a:ea typeface="Calibri"/>
                        <a:cs typeface="Calibri" pitchFamily="34" charset="0"/>
                      </a:endParaRPr>
                    </a:p>
                  </a:txBody>
                  <a:tcPr marL="68582" marR="68582" marT="0" marB="0" anchor="ctr"/>
                </a:tc>
                <a:tc>
                  <a:txBody>
                    <a:bodyPr/>
                    <a:lstStyle/>
                    <a:p>
                      <a:pPr algn="ctr"/>
                      <a:r>
                        <a:rPr lang="en-US" sz="1200" kern="1200" dirty="0" smtClean="0">
                          <a:solidFill>
                            <a:schemeClr val="dk1"/>
                          </a:solidFill>
                          <a:latin typeface="Calibri" pitchFamily="34" charset="0"/>
                          <a:ea typeface="+mn-ea"/>
                          <a:cs typeface="Calibri" pitchFamily="34" charset="0"/>
                        </a:rPr>
                        <a:t>0.050</a:t>
                      </a:r>
                    </a:p>
                    <a:p>
                      <a:pPr algn="ctr"/>
                      <a:r>
                        <a:rPr lang="en-US" sz="1200" kern="1200" dirty="0" smtClean="0">
                          <a:solidFill>
                            <a:schemeClr val="dk1"/>
                          </a:solidFill>
                          <a:latin typeface="Calibri" pitchFamily="34" charset="0"/>
                          <a:ea typeface="+mn-ea"/>
                          <a:cs typeface="Calibri" pitchFamily="34" charset="0"/>
                        </a:rPr>
                        <a:t>(10.02) **</a:t>
                      </a:r>
                      <a:endParaRPr lang="en-US" sz="12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algn="ctr"/>
                      <a:r>
                        <a:rPr lang="en-US" sz="1200" kern="1200" dirty="0" smtClean="0">
                          <a:solidFill>
                            <a:schemeClr val="dk1"/>
                          </a:solidFill>
                          <a:latin typeface="Calibri" pitchFamily="34" charset="0"/>
                          <a:ea typeface="+mn-ea"/>
                          <a:cs typeface="Calibri" pitchFamily="34" charset="0"/>
                        </a:rPr>
                        <a:t>-0.031</a:t>
                      </a:r>
                    </a:p>
                    <a:p>
                      <a:pPr algn="ctr"/>
                      <a:r>
                        <a:rPr lang="en-US" sz="1200" kern="1200" dirty="0" smtClean="0">
                          <a:solidFill>
                            <a:schemeClr val="dk1"/>
                          </a:solidFill>
                          <a:latin typeface="Calibri" pitchFamily="34" charset="0"/>
                          <a:ea typeface="+mn-ea"/>
                          <a:cs typeface="Calibri" pitchFamily="34" charset="0"/>
                        </a:rPr>
                        <a:t>(-5.62) **</a:t>
                      </a:r>
                      <a:endParaRPr lang="en-US" sz="1200" dirty="0">
                        <a:latin typeface="Calibri" pitchFamily="34" charset="0"/>
                        <a:ea typeface="Calibri"/>
                        <a:cs typeface="Calibri" pitchFamily="34" charset="0"/>
                      </a:endParaRPr>
                    </a:p>
                  </a:txBody>
                  <a:tcPr marL="68582" marR="68582" marT="0" marB="0" anchor="ctr"/>
                </a:tc>
                <a:tc>
                  <a:txBody>
                    <a:bodyPr/>
                    <a:lstStyle/>
                    <a:p>
                      <a:pPr algn="ctr"/>
                      <a:r>
                        <a:rPr lang="en-US" sz="1200" kern="1200" dirty="0" smtClean="0">
                          <a:solidFill>
                            <a:schemeClr val="dk1"/>
                          </a:solidFill>
                          <a:latin typeface="Calibri" pitchFamily="34" charset="0"/>
                          <a:ea typeface="+mn-ea"/>
                          <a:cs typeface="Calibri" pitchFamily="34" charset="0"/>
                        </a:rPr>
                        <a:t>-0.519</a:t>
                      </a:r>
                    </a:p>
                    <a:p>
                      <a:pPr algn="ctr"/>
                      <a:r>
                        <a:rPr lang="en-US" sz="1200" kern="1200" dirty="0" smtClean="0">
                          <a:solidFill>
                            <a:schemeClr val="dk1"/>
                          </a:solidFill>
                          <a:latin typeface="Calibri" pitchFamily="34" charset="0"/>
                          <a:ea typeface="+mn-ea"/>
                          <a:cs typeface="Calibri" pitchFamily="34" charset="0"/>
                        </a:rPr>
                        <a:t>(-11.76) **</a:t>
                      </a:r>
                      <a:endParaRPr lang="en-US" sz="1200" dirty="0">
                        <a:latin typeface="Calibri" pitchFamily="34" charset="0"/>
                        <a:ea typeface="Calibri"/>
                        <a:cs typeface="Calibri" pitchFamily="34" charset="0"/>
                      </a:endParaRPr>
                    </a:p>
                  </a:txBody>
                  <a:tcPr marL="68582" marR="68582" marT="0" marB="0" anchor="ctr"/>
                </a:tc>
              </a:tr>
              <a:tr h="420582">
                <a:tc>
                  <a:txBody>
                    <a:bodyPr/>
                    <a:lstStyle/>
                    <a:p>
                      <a:pPr marL="0" marR="0" algn="l">
                        <a:lnSpc>
                          <a:spcPct val="115000"/>
                        </a:lnSpc>
                        <a:spcBef>
                          <a:spcPts val="0"/>
                        </a:spcBef>
                        <a:spcAft>
                          <a:spcPts val="0"/>
                        </a:spcAft>
                      </a:pPr>
                      <a:r>
                        <a:rPr lang="en-US" sz="1200" b="1" dirty="0" smtClean="0">
                          <a:solidFill>
                            <a:srgbClr val="000000"/>
                          </a:solidFill>
                          <a:latin typeface="Calibri" pitchFamily="34" charset="0"/>
                          <a:ea typeface="Calibri"/>
                          <a:cs typeface="Calibri" pitchFamily="34" charset="0"/>
                        </a:rPr>
                        <a:t>NB Price</a:t>
                      </a:r>
                      <a:r>
                        <a:rPr lang="en-US" sz="1200" b="1" baseline="0" dirty="0" smtClean="0">
                          <a:solidFill>
                            <a:srgbClr val="000000"/>
                          </a:solidFill>
                          <a:latin typeface="Calibri" pitchFamily="34" charset="0"/>
                          <a:ea typeface="Calibri"/>
                          <a:cs typeface="Calibri" pitchFamily="34" charset="0"/>
                        </a:rPr>
                        <a:t> H</a:t>
                      </a:r>
                      <a:endParaRPr lang="en-US" sz="1200" b="1"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-6.951</a:t>
                      </a:r>
                      <a:endParaRPr lang="en-US" sz="1200">
                        <a:latin typeface="Calibri" pitchFamily="34" charset="0"/>
                        <a:ea typeface="Calibri"/>
                        <a:cs typeface="Calibri" pitchFamily="34" charset="0"/>
                      </a:endParaRPr>
                    </a:p>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(-10.26) **</a:t>
                      </a:r>
                      <a:endParaRPr lang="en-US" sz="120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-0.569</a:t>
                      </a:r>
                      <a:endParaRPr lang="en-US" sz="1200" dirty="0">
                        <a:latin typeface="Calibri" pitchFamily="34" charset="0"/>
                        <a:ea typeface="Calibri"/>
                        <a:cs typeface="Calibri" pitchFamily="34" charset="0"/>
                      </a:endParaRPr>
                    </a:p>
                    <a:p>
                      <a:pPr marL="0" marR="0" algn="ctr">
                        <a:lnSpc>
                          <a:spcPct val="115000"/>
                        </a:lnSpc>
                        <a:spcBef>
                          <a:spcPts val="0"/>
                        </a:spcBef>
                        <a:spcAft>
                          <a:spcPts val="1000"/>
                        </a:spcAft>
                      </a:pPr>
                      <a:r>
                        <a:rPr lang="en-US" sz="1200" dirty="0">
                          <a:solidFill>
                            <a:srgbClr val="000000"/>
                          </a:solidFill>
                          <a:latin typeface="Calibri" pitchFamily="34" charset="0"/>
                          <a:ea typeface="Times New Roman"/>
                          <a:cs typeface="Calibri" pitchFamily="34" charset="0"/>
                        </a:rPr>
                        <a:t>(-0.95)</a:t>
                      </a:r>
                      <a:endParaRPr lang="en-US" sz="12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dirty="0">
                          <a:solidFill>
                            <a:srgbClr val="FF0000"/>
                          </a:solidFill>
                          <a:latin typeface="Calibri" pitchFamily="34" charset="0"/>
                          <a:ea typeface="Times New Roman"/>
                          <a:cs typeface="Calibri" pitchFamily="34" charset="0"/>
                        </a:rPr>
                        <a:t>-13.825</a:t>
                      </a:r>
                      <a:endParaRPr lang="en-US" sz="1200" dirty="0">
                        <a:solidFill>
                          <a:srgbClr val="FF0000"/>
                        </a:solidFill>
                        <a:latin typeface="Calibri" pitchFamily="34" charset="0"/>
                        <a:ea typeface="Calibri"/>
                        <a:cs typeface="Calibri" pitchFamily="34" charset="0"/>
                      </a:endParaRPr>
                    </a:p>
                    <a:p>
                      <a:pPr marL="0" marR="0" algn="ctr">
                        <a:lnSpc>
                          <a:spcPct val="115000"/>
                        </a:lnSpc>
                        <a:spcBef>
                          <a:spcPts val="0"/>
                        </a:spcBef>
                        <a:spcAft>
                          <a:spcPts val="0"/>
                        </a:spcAft>
                      </a:pPr>
                      <a:r>
                        <a:rPr lang="en-US" sz="1200" dirty="0">
                          <a:solidFill>
                            <a:srgbClr val="FF0000"/>
                          </a:solidFill>
                          <a:latin typeface="Calibri" pitchFamily="34" charset="0"/>
                          <a:ea typeface="Times New Roman"/>
                          <a:cs typeface="Calibri" pitchFamily="34" charset="0"/>
                        </a:rPr>
                        <a:t>(-9.16) **</a:t>
                      </a:r>
                      <a:endParaRPr lang="en-US" sz="1200" dirty="0">
                        <a:solidFill>
                          <a:srgbClr val="FF0000"/>
                        </a:solidFill>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21.344</a:t>
                      </a:r>
                      <a:endParaRPr lang="en-US" sz="1200">
                        <a:latin typeface="Calibri" pitchFamily="34" charset="0"/>
                        <a:ea typeface="Calibri"/>
                        <a:cs typeface="Calibri" pitchFamily="34" charset="0"/>
                      </a:endParaRPr>
                    </a:p>
                    <a:p>
                      <a:pPr marL="0" marR="0" algn="ctr">
                        <a:lnSpc>
                          <a:spcPct val="115000"/>
                        </a:lnSpc>
                        <a:spcBef>
                          <a:spcPts val="0"/>
                        </a:spcBef>
                        <a:spcAft>
                          <a:spcPts val="1000"/>
                        </a:spcAft>
                      </a:pPr>
                      <a:r>
                        <a:rPr lang="en-US" sz="1200">
                          <a:solidFill>
                            <a:srgbClr val="000000"/>
                          </a:solidFill>
                          <a:latin typeface="Calibri" pitchFamily="34" charset="0"/>
                          <a:ea typeface="Times New Roman"/>
                          <a:cs typeface="Calibri" pitchFamily="34" charset="0"/>
                        </a:rPr>
                        <a:t>(8.88) **</a:t>
                      </a:r>
                      <a:endParaRPr lang="en-US" sz="1200">
                        <a:latin typeface="Calibri" pitchFamily="34" charset="0"/>
                        <a:ea typeface="Calibri"/>
                        <a:cs typeface="Calibri" pitchFamily="34" charset="0"/>
                      </a:endParaRPr>
                    </a:p>
                  </a:txBody>
                  <a:tcPr marL="68582" marR="68582" marT="0" marB="0" anchor="ctr"/>
                </a:tc>
                <a:tc>
                  <a:txBody>
                    <a:bodyPr/>
                    <a:lstStyle/>
                    <a:p>
                      <a:pPr algn="ctr"/>
                      <a:r>
                        <a:rPr lang="en-US" sz="1200" kern="1200" dirty="0" smtClean="0">
                          <a:solidFill>
                            <a:schemeClr val="dk1"/>
                          </a:solidFill>
                          <a:latin typeface="Calibri" pitchFamily="34" charset="0"/>
                          <a:ea typeface="+mn-ea"/>
                          <a:cs typeface="Calibri" pitchFamily="34" charset="0"/>
                        </a:rPr>
                        <a:t>0.993</a:t>
                      </a:r>
                    </a:p>
                    <a:p>
                      <a:pPr algn="ctr"/>
                      <a:r>
                        <a:rPr lang="en-US" sz="1200" kern="1200" dirty="0" smtClean="0">
                          <a:solidFill>
                            <a:schemeClr val="dk1"/>
                          </a:solidFill>
                          <a:latin typeface="Calibri" pitchFamily="34" charset="0"/>
                          <a:ea typeface="+mn-ea"/>
                          <a:cs typeface="Calibri" pitchFamily="34" charset="0"/>
                        </a:rPr>
                        <a:t>(763.63) **</a:t>
                      </a:r>
                      <a:endParaRPr lang="en-US" sz="1200" dirty="0">
                        <a:latin typeface="Calibri" pitchFamily="34" charset="0"/>
                        <a:ea typeface="Calibri"/>
                        <a:cs typeface="Calibri" pitchFamily="34" charset="0"/>
                      </a:endParaRPr>
                    </a:p>
                  </a:txBody>
                  <a:tcPr marL="68582" marR="68582" marT="0" marB="0" anchor="ctr"/>
                </a:tc>
                <a:tc>
                  <a:txBody>
                    <a:bodyPr/>
                    <a:lstStyle/>
                    <a:p>
                      <a:pPr algn="ctr"/>
                      <a:r>
                        <a:rPr lang="en-US" sz="1200" kern="1200" dirty="0" smtClean="0">
                          <a:solidFill>
                            <a:schemeClr val="dk1"/>
                          </a:solidFill>
                          <a:latin typeface="Calibri" pitchFamily="34" charset="0"/>
                          <a:ea typeface="+mn-ea"/>
                          <a:cs typeface="Calibri" pitchFamily="34" charset="0"/>
                        </a:rPr>
                        <a:t>-2.283</a:t>
                      </a:r>
                    </a:p>
                    <a:p>
                      <a:pPr algn="ctr"/>
                      <a:r>
                        <a:rPr lang="en-US" sz="1200" kern="1200" dirty="0" smtClean="0">
                          <a:solidFill>
                            <a:schemeClr val="dk1"/>
                          </a:solidFill>
                          <a:latin typeface="Calibri" pitchFamily="34" charset="0"/>
                          <a:ea typeface="+mn-ea"/>
                          <a:cs typeface="Calibri" pitchFamily="34" charset="0"/>
                        </a:rPr>
                        <a:t>(-11.17) **</a:t>
                      </a:r>
                      <a:endParaRPr lang="en-US" sz="12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algn="ctr"/>
                      <a:r>
                        <a:rPr lang="en-US" sz="1200" kern="1200" dirty="0" smtClean="0">
                          <a:solidFill>
                            <a:schemeClr val="dk1"/>
                          </a:solidFill>
                          <a:latin typeface="Calibri" pitchFamily="34" charset="0"/>
                          <a:ea typeface="+mn-ea"/>
                          <a:cs typeface="Calibri" pitchFamily="34" charset="0"/>
                        </a:rPr>
                        <a:t>1.479</a:t>
                      </a:r>
                    </a:p>
                    <a:p>
                      <a:pPr algn="ctr"/>
                      <a:r>
                        <a:rPr lang="en-US" sz="1200" kern="1200" dirty="0" smtClean="0">
                          <a:solidFill>
                            <a:schemeClr val="dk1"/>
                          </a:solidFill>
                          <a:latin typeface="Calibri" pitchFamily="34" charset="0"/>
                          <a:ea typeface="+mn-ea"/>
                          <a:cs typeface="Calibri" pitchFamily="34" charset="0"/>
                        </a:rPr>
                        <a:t>(17.84) **</a:t>
                      </a:r>
                      <a:endParaRPr lang="en-US" sz="1200" dirty="0">
                        <a:latin typeface="Calibri" pitchFamily="34" charset="0"/>
                        <a:ea typeface="Calibri"/>
                        <a:cs typeface="Calibri" pitchFamily="34" charset="0"/>
                      </a:endParaRPr>
                    </a:p>
                  </a:txBody>
                  <a:tcPr marL="68582" marR="68582" marT="0" marB="0" anchor="ctr"/>
                </a:tc>
              </a:tr>
              <a:tr h="420582">
                <a:tc>
                  <a:txBody>
                    <a:bodyPr/>
                    <a:lstStyle/>
                    <a:p>
                      <a:pPr marL="0" marR="0" algn="l">
                        <a:lnSpc>
                          <a:spcPct val="115000"/>
                        </a:lnSpc>
                        <a:spcBef>
                          <a:spcPts val="0"/>
                        </a:spcBef>
                        <a:spcAft>
                          <a:spcPts val="0"/>
                        </a:spcAft>
                      </a:pPr>
                      <a:r>
                        <a:rPr lang="en-US" sz="1200" b="1" dirty="0" smtClean="0">
                          <a:solidFill>
                            <a:srgbClr val="000000"/>
                          </a:solidFill>
                          <a:latin typeface="Calibri" pitchFamily="34" charset="0"/>
                          <a:ea typeface="Calibri"/>
                          <a:cs typeface="Calibri" pitchFamily="34" charset="0"/>
                        </a:rPr>
                        <a:t>PL Price</a:t>
                      </a:r>
                      <a:r>
                        <a:rPr lang="en-US" sz="1200" b="1" baseline="0" dirty="0" smtClean="0">
                          <a:solidFill>
                            <a:srgbClr val="000000"/>
                          </a:solidFill>
                          <a:latin typeface="Calibri" pitchFamily="34" charset="0"/>
                          <a:ea typeface="Calibri"/>
                          <a:cs typeface="Calibri" pitchFamily="34" charset="0"/>
                        </a:rPr>
                        <a:t> H</a:t>
                      </a:r>
                      <a:endParaRPr lang="en-US" sz="1200" b="1"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0.036</a:t>
                      </a:r>
                      <a:endParaRPr lang="en-US" sz="1200">
                        <a:latin typeface="Calibri" pitchFamily="34" charset="0"/>
                        <a:ea typeface="Calibri"/>
                        <a:cs typeface="Calibri" pitchFamily="34" charset="0"/>
                      </a:endParaRPr>
                    </a:p>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(1.001)</a:t>
                      </a:r>
                      <a:endParaRPr lang="en-US" sz="120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dirty="0">
                          <a:solidFill>
                            <a:srgbClr val="FF0000"/>
                          </a:solidFill>
                          <a:latin typeface="Calibri" pitchFamily="34" charset="0"/>
                          <a:ea typeface="Times New Roman"/>
                          <a:cs typeface="Calibri" pitchFamily="34" charset="0"/>
                        </a:rPr>
                        <a:t>-0.948</a:t>
                      </a:r>
                      <a:endParaRPr lang="en-US" sz="1200" dirty="0">
                        <a:solidFill>
                          <a:srgbClr val="FF0000"/>
                        </a:solidFill>
                        <a:latin typeface="Calibri" pitchFamily="34" charset="0"/>
                        <a:ea typeface="Calibri"/>
                        <a:cs typeface="Calibri" pitchFamily="34" charset="0"/>
                      </a:endParaRPr>
                    </a:p>
                    <a:p>
                      <a:pPr marL="0" marR="0" algn="ctr">
                        <a:lnSpc>
                          <a:spcPct val="115000"/>
                        </a:lnSpc>
                        <a:spcBef>
                          <a:spcPts val="0"/>
                        </a:spcBef>
                        <a:spcAft>
                          <a:spcPts val="1000"/>
                        </a:spcAft>
                      </a:pPr>
                      <a:r>
                        <a:rPr lang="en-US" sz="1200" dirty="0">
                          <a:solidFill>
                            <a:srgbClr val="FF0000"/>
                          </a:solidFill>
                          <a:latin typeface="Calibri" pitchFamily="34" charset="0"/>
                          <a:ea typeface="Times New Roman"/>
                          <a:cs typeface="Calibri" pitchFamily="34" charset="0"/>
                        </a:rPr>
                        <a:t>(-21.39) **</a:t>
                      </a:r>
                      <a:endParaRPr lang="en-US" sz="1200" dirty="0">
                        <a:solidFill>
                          <a:srgbClr val="FF0000"/>
                        </a:solidFill>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-0.375</a:t>
                      </a:r>
                      <a:endParaRPr lang="en-US" sz="1200" dirty="0">
                        <a:latin typeface="Calibri" pitchFamily="34" charset="0"/>
                        <a:ea typeface="Calibri"/>
                        <a:cs typeface="Calibri" pitchFamily="34" charset="0"/>
                      </a:endParaRPr>
                    </a:p>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(-4.51) **</a:t>
                      </a:r>
                      <a:endParaRPr lang="en-US" sz="12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1.287</a:t>
                      </a:r>
                      <a:endParaRPr lang="en-US" sz="1200">
                        <a:latin typeface="Calibri" pitchFamily="34" charset="0"/>
                        <a:ea typeface="Calibri"/>
                        <a:cs typeface="Calibri" pitchFamily="34" charset="0"/>
                      </a:endParaRPr>
                    </a:p>
                    <a:p>
                      <a:pPr marL="0" marR="0" algn="ctr">
                        <a:lnSpc>
                          <a:spcPct val="115000"/>
                        </a:lnSpc>
                        <a:spcBef>
                          <a:spcPts val="0"/>
                        </a:spcBef>
                        <a:spcAft>
                          <a:spcPts val="1000"/>
                        </a:spcAft>
                      </a:pPr>
                      <a:r>
                        <a:rPr lang="en-US" sz="1200">
                          <a:solidFill>
                            <a:srgbClr val="000000"/>
                          </a:solidFill>
                          <a:latin typeface="Calibri" pitchFamily="34" charset="0"/>
                          <a:ea typeface="Times New Roman"/>
                          <a:cs typeface="Calibri" pitchFamily="34" charset="0"/>
                        </a:rPr>
                        <a:t>(10.27) **</a:t>
                      </a:r>
                      <a:endParaRPr lang="en-US" sz="1200">
                        <a:latin typeface="Calibri" pitchFamily="34" charset="0"/>
                        <a:ea typeface="Calibri"/>
                        <a:cs typeface="Calibri" pitchFamily="34" charset="0"/>
                      </a:endParaRPr>
                    </a:p>
                  </a:txBody>
                  <a:tcPr marL="68582" marR="68582" marT="0" marB="0" anchor="ctr"/>
                </a:tc>
                <a:tc>
                  <a:txBody>
                    <a:bodyPr/>
                    <a:lstStyle/>
                    <a:p>
                      <a:pPr algn="ctr"/>
                      <a:r>
                        <a:rPr lang="en-US" sz="1200" kern="1200" dirty="0" smtClean="0">
                          <a:solidFill>
                            <a:schemeClr val="dk1"/>
                          </a:solidFill>
                          <a:latin typeface="Calibri" pitchFamily="34" charset="0"/>
                          <a:ea typeface="+mn-ea"/>
                          <a:cs typeface="Calibri" pitchFamily="34" charset="0"/>
                        </a:rPr>
                        <a:t>0.005</a:t>
                      </a:r>
                    </a:p>
                    <a:p>
                      <a:pPr algn="ctr"/>
                      <a:r>
                        <a:rPr lang="en-US" sz="1200" kern="1200" dirty="0" smtClean="0">
                          <a:solidFill>
                            <a:schemeClr val="dk1"/>
                          </a:solidFill>
                          <a:latin typeface="Calibri" pitchFamily="34" charset="0"/>
                          <a:ea typeface="+mn-ea"/>
                          <a:cs typeface="Calibri" pitchFamily="34" charset="0"/>
                        </a:rPr>
                        <a:t>(3.11) **</a:t>
                      </a:r>
                      <a:endParaRPr lang="en-US" sz="1200" dirty="0">
                        <a:latin typeface="Calibri" pitchFamily="34" charset="0"/>
                        <a:ea typeface="Calibri"/>
                        <a:cs typeface="Calibri" pitchFamily="34" charset="0"/>
                      </a:endParaRPr>
                    </a:p>
                  </a:txBody>
                  <a:tcPr marL="68582" marR="68582" marT="0" marB="0" anchor="ctr"/>
                </a:tc>
                <a:tc>
                  <a:txBody>
                    <a:bodyPr/>
                    <a:lstStyle/>
                    <a:p>
                      <a:pPr algn="ctr"/>
                      <a:r>
                        <a:rPr lang="en-US" sz="1200" kern="1200" dirty="0" smtClean="0">
                          <a:solidFill>
                            <a:schemeClr val="dk1"/>
                          </a:solidFill>
                          <a:latin typeface="Calibri" pitchFamily="34" charset="0"/>
                          <a:ea typeface="+mn-ea"/>
                          <a:cs typeface="Calibri" pitchFamily="34" charset="0"/>
                        </a:rPr>
                        <a:t>-0.099</a:t>
                      </a:r>
                    </a:p>
                    <a:p>
                      <a:pPr algn="ctr"/>
                      <a:r>
                        <a:rPr lang="en-US" sz="1200" kern="1200" dirty="0" smtClean="0">
                          <a:solidFill>
                            <a:schemeClr val="dk1"/>
                          </a:solidFill>
                          <a:latin typeface="Calibri" pitchFamily="34" charset="0"/>
                          <a:ea typeface="+mn-ea"/>
                          <a:cs typeface="Calibri" pitchFamily="34" charset="0"/>
                        </a:rPr>
                        <a:t>(-6.09) **</a:t>
                      </a:r>
                      <a:endParaRPr lang="en-US" sz="1200" dirty="0">
                        <a:latin typeface="Calibri" pitchFamily="34" charset="0"/>
                        <a:ea typeface="Calibri"/>
                        <a:cs typeface="Calibri" pitchFamily="34" charset="0"/>
                      </a:endParaRPr>
                    </a:p>
                  </a:txBody>
                  <a:tcPr marL="68582" marR="68582" marT="0" marB="0" anchor="ctr"/>
                </a:tc>
                <a:tc>
                  <a:txBody>
                    <a:bodyPr/>
                    <a:lstStyle/>
                    <a:p>
                      <a:pPr algn="ctr"/>
                      <a:r>
                        <a:rPr lang="en-US" sz="1200" kern="1200" dirty="0" smtClean="0">
                          <a:solidFill>
                            <a:schemeClr val="dk1"/>
                          </a:solidFill>
                          <a:latin typeface="Calibri" pitchFamily="34" charset="0"/>
                          <a:ea typeface="+mn-ea"/>
                          <a:cs typeface="Calibri" pitchFamily="34" charset="0"/>
                        </a:rPr>
                        <a:t>0.016</a:t>
                      </a:r>
                    </a:p>
                    <a:p>
                      <a:pPr algn="ctr"/>
                      <a:r>
                        <a:rPr lang="en-US" sz="1200" kern="1200" dirty="0" smtClean="0">
                          <a:solidFill>
                            <a:schemeClr val="dk1"/>
                          </a:solidFill>
                          <a:latin typeface="Calibri" pitchFamily="34" charset="0"/>
                          <a:ea typeface="+mn-ea"/>
                          <a:cs typeface="Calibri" pitchFamily="34" charset="0"/>
                        </a:rPr>
                        <a:t>(9.67) **</a:t>
                      </a:r>
                      <a:endParaRPr lang="en-US" sz="1200" dirty="0" smtClean="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r>
              <a:tr h="420582">
                <a:tc>
                  <a:txBody>
                    <a:bodyPr/>
                    <a:lstStyle/>
                    <a:p>
                      <a:pPr marL="0" marR="0" algn="l">
                        <a:lnSpc>
                          <a:spcPct val="115000"/>
                        </a:lnSpc>
                        <a:spcBef>
                          <a:spcPts val="0"/>
                        </a:spcBef>
                        <a:spcAft>
                          <a:spcPts val="0"/>
                        </a:spcAft>
                      </a:pPr>
                      <a:r>
                        <a:rPr lang="en-US" sz="1200" b="1" dirty="0" smtClean="0">
                          <a:solidFill>
                            <a:srgbClr val="000000"/>
                          </a:solidFill>
                          <a:latin typeface="Calibri" pitchFamily="34" charset="0"/>
                          <a:ea typeface="Calibri"/>
                          <a:cs typeface="Calibri" pitchFamily="34" charset="0"/>
                        </a:rPr>
                        <a:t>Expenditure</a:t>
                      </a:r>
                      <a:endParaRPr lang="en-US" sz="1200" b="1"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-0.026</a:t>
                      </a:r>
                      <a:endParaRPr lang="en-US" sz="1200">
                        <a:latin typeface="Calibri" pitchFamily="34" charset="0"/>
                        <a:ea typeface="Calibri"/>
                        <a:cs typeface="Calibri" pitchFamily="34" charset="0"/>
                      </a:endParaRPr>
                    </a:p>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(-5.03) **</a:t>
                      </a:r>
                      <a:endParaRPr lang="en-US" sz="120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0.023</a:t>
                      </a:r>
                      <a:endParaRPr lang="en-US" sz="1200">
                        <a:latin typeface="Calibri" pitchFamily="34" charset="0"/>
                        <a:ea typeface="Calibri"/>
                        <a:cs typeface="Calibri" pitchFamily="34" charset="0"/>
                      </a:endParaRPr>
                    </a:p>
                    <a:p>
                      <a:pPr marL="0" marR="0" algn="ctr">
                        <a:lnSpc>
                          <a:spcPct val="115000"/>
                        </a:lnSpc>
                        <a:spcBef>
                          <a:spcPts val="0"/>
                        </a:spcBef>
                        <a:spcAft>
                          <a:spcPts val="1000"/>
                        </a:spcAft>
                      </a:pPr>
                      <a:r>
                        <a:rPr lang="en-US" sz="1200">
                          <a:solidFill>
                            <a:srgbClr val="000000"/>
                          </a:solidFill>
                          <a:latin typeface="Calibri" pitchFamily="34" charset="0"/>
                          <a:ea typeface="Times New Roman"/>
                          <a:cs typeface="Calibri" pitchFamily="34" charset="0"/>
                        </a:rPr>
                        <a:t>(4.03) **</a:t>
                      </a:r>
                      <a:endParaRPr lang="en-US" sz="120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0.016</a:t>
                      </a:r>
                      <a:endParaRPr lang="en-US" sz="1200" dirty="0">
                        <a:latin typeface="Calibri" pitchFamily="34" charset="0"/>
                        <a:ea typeface="Calibri"/>
                        <a:cs typeface="Calibri" pitchFamily="34" charset="0"/>
                      </a:endParaRPr>
                    </a:p>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(1.54)</a:t>
                      </a:r>
                      <a:endParaRPr lang="en-US" sz="12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-0.013</a:t>
                      </a:r>
                      <a:endParaRPr lang="en-US" sz="1200">
                        <a:latin typeface="Calibri" pitchFamily="34" charset="0"/>
                        <a:ea typeface="Calibri"/>
                        <a:cs typeface="Calibri" pitchFamily="34" charset="0"/>
                      </a:endParaRPr>
                    </a:p>
                    <a:p>
                      <a:pPr marL="0" marR="0" algn="ctr">
                        <a:lnSpc>
                          <a:spcPct val="115000"/>
                        </a:lnSpc>
                        <a:spcBef>
                          <a:spcPts val="0"/>
                        </a:spcBef>
                        <a:spcAft>
                          <a:spcPts val="1000"/>
                        </a:spcAft>
                      </a:pPr>
                      <a:r>
                        <a:rPr lang="en-US" sz="1200">
                          <a:solidFill>
                            <a:srgbClr val="000000"/>
                          </a:solidFill>
                          <a:latin typeface="Calibri" pitchFamily="34" charset="0"/>
                          <a:ea typeface="Times New Roman"/>
                          <a:cs typeface="Calibri" pitchFamily="34" charset="0"/>
                        </a:rPr>
                        <a:t>(-0.75)</a:t>
                      </a:r>
                      <a:endParaRPr lang="en-US" sz="120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endParaRPr lang="en-US" sz="120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r>
              <a:tr h="420582">
                <a:tc>
                  <a:txBody>
                    <a:bodyPr/>
                    <a:lstStyle/>
                    <a:p>
                      <a:pPr marL="0" marR="0" algn="l">
                        <a:lnSpc>
                          <a:spcPct val="115000"/>
                        </a:lnSpc>
                        <a:spcBef>
                          <a:spcPts val="0"/>
                        </a:spcBef>
                        <a:spcAft>
                          <a:spcPts val="0"/>
                        </a:spcAft>
                      </a:pPr>
                      <a:r>
                        <a:rPr lang="en-US" sz="1200" b="1" dirty="0" smtClean="0">
                          <a:solidFill>
                            <a:srgbClr val="000000"/>
                          </a:solidFill>
                          <a:latin typeface="Calibri" pitchFamily="34" charset="0"/>
                          <a:ea typeface="Calibri"/>
                          <a:cs typeface="Calibri" pitchFamily="34" charset="0"/>
                        </a:rPr>
                        <a:t>D PL R Prom</a:t>
                      </a:r>
                      <a:endParaRPr lang="en-US" sz="1200" b="1"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r>
                        <a:rPr lang="en-US" sz="1200" dirty="0">
                          <a:solidFill>
                            <a:srgbClr val="FF0000"/>
                          </a:solidFill>
                          <a:latin typeface="Calibri" pitchFamily="34" charset="0"/>
                          <a:ea typeface="Times New Roman"/>
                          <a:cs typeface="Calibri" pitchFamily="34" charset="0"/>
                        </a:rPr>
                        <a:t>0.013</a:t>
                      </a:r>
                      <a:endParaRPr lang="en-US" sz="1200" dirty="0">
                        <a:solidFill>
                          <a:srgbClr val="FF0000"/>
                        </a:solidFill>
                        <a:latin typeface="Calibri" pitchFamily="34" charset="0"/>
                        <a:ea typeface="Calibri"/>
                        <a:cs typeface="Calibri" pitchFamily="34" charset="0"/>
                      </a:endParaRPr>
                    </a:p>
                    <a:p>
                      <a:pPr marL="0" marR="0" algn="ctr">
                        <a:lnSpc>
                          <a:spcPct val="115000"/>
                        </a:lnSpc>
                        <a:spcBef>
                          <a:spcPts val="0"/>
                        </a:spcBef>
                        <a:spcAft>
                          <a:spcPts val="0"/>
                        </a:spcAft>
                      </a:pPr>
                      <a:r>
                        <a:rPr lang="en-US" sz="1200" dirty="0">
                          <a:solidFill>
                            <a:srgbClr val="FF0000"/>
                          </a:solidFill>
                          <a:latin typeface="Calibri" pitchFamily="34" charset="0"/>
                          <a:ea typeface="Times New Roman"/>
                          <a:cs typeface="Calibri" pitchFamily="34" charset="0"/>
                        </a:rPr>
                        <a:t>(2.87) **</a:t>
                      </a:r>
                      <a:endParaRPr lang="en-US" sz="1200" dirty="0">
                        <a:solidFill>
                          <a:srgbClr val="FF0000"/>
                        </a:solidFill>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0.021</a:t>
                      </a:r>
                      <a:endParaRPr lang="en-US" sz="1200">
                        <a:latin typeface="Calibri" pitchFamily="34" charset="0"/>
                        <a:ea typeface="Calibri"/>
                        <a:cs typeface="Calibri" pitchFamily="34" charset="0"/>
                      </a:endParaRPr>
                    </a:p>
                    <a:p>
                      <a:pPr marL="0" marR="0" algn="ctr">
                        <a:lnSpc>
                          <a:spcPct val="115000"/>
                        </a:lnSpc>
                        <a:spcBef>
                          <a:spcPts val="0"/>
                        </a:spcBef>
                        <a:spcAft>
                          <a:spcPts val="1000"/>
                        </a:spcAft>
                      </a:pPr>
                      <a:r>
                        <a:rPr lang="en-US" sz="1200">
                          <a:solidFill>
                            <a:srgbClr val="000000"/>
                          </a:solidFill>
                          <a:latin typeface="Calibri" pitchFamily="34" charset="0"/>
                          <a:ea typeface="Times New Roman"/>
                          <a:cs typeface="Calibri" pitchFamily="34" charset="0"/>
                        </a:rPr>
                        <a:t>(4.38) **</a:t>
                      </a:r>
                      <a:endParaRPr lang="en-US" sz="120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0.017</a:t>
                      </a:r>
                      <a:endParaRPr lang="en-US" sz="1200" dirty="0">
                        <a:latin typeface="Calibri" pitchFamily="34" charset="0"/>
                        <a:ea typeface="Calibri"/>
                        <a:cs typeface="Calibri" pitchFamily="34" charset="0"/>
                      </a:endParaRPr>
                    </a:p>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(1.74) *</a:t>
                      </a:r>
                      <a:endParaRPr lang="en-US" sz="12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-0.051</a:t>
                      </a:r>
                      <a:endParaRPr lang="en-US" sz="1200">
                        <a:latin typeface="Calibri" pitchFamily="34" charset="0"/>
                        <a:ea typeface="Calibri"/>
                        <a:cs typeface="Calibri" pitchFamily="34" charset="0"/>
                      </a:endParaRPr>
                    </a:p>
                    <a:p>
                      <a:pPr marL="0" marR="0" algn="ctr">
                        <a:lnSpc>
                          <a:spcPct val="115000"/>
                        </a:lnSpc>
                        <a:spcBef>
                          <a:spcPts val="0"/>
                        </a:spcBef>
                        <a:spcAft>
                          <a:spcPts val="1000"/>
                        </a:spcAft>
                      </a:pPr>
                      <a:r>
                        <a:rPr lang="en-US" sz="1200">
                          <a:solidFill>
                            <a:srgbClr val="000000"/>
                          </a:solidFill>
                          <a:latin typeface="Calibri" pitchFamily="34" charset="0"/>
                          <a:ea typeface="Times New Roman"/>
                          <a:cs typeface="Calibri" pitchFamily="34" charset="0"/>
                        </a:rPr>
                        <a:t>(-3.57) **</a:t>
                      </a:r>
                      <a:endParaRPr lang="en-US" sz="120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endParaRPr lang="en-US" sz="12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r>
              <a:tr h="420582">
                <a:tc>
                  <a:txBody>
                    <a:bodyPr/>
                    <a:lstStyle/>
                    <a:p>
                      <a:pPr marL="0" marR="0" algn="l">
                        <a:lnSpc>
                          <a:spcPct val="115000"/>
                        </a:lnSpc>
                        <a:spcBef>
                          <a:spcPts val="0"/>
                        </a:spcBef>
                        <a:spcAft>
                          <a:spcPts val="0"/>
                        </a:spcAft>
                      </a:pPr>
                      <a:r>
                        <a:rPr lang="en-US" sz="1200" b="1" dirty="0" smtClean="0">
                          <a:solidFill>
                            <a:srgbClr val="000000"/>
                          </a:solidFill>
                          <a:latin typeface="Calibri" pitchFamily="34" charset="0"/>
                          <a:ea typeface="Calibri"/>
                          <a:cs typeface="Calibri" pitchFamily="34" charset="0"/>
                        </a:rPr>
                        <a:t>DNB R Prom</a:t>
                      </a:r>
                      <a:endParaRPr lang="en-US" sz="1200" b="1"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0.267</a:t>
                      </a:r>
                      <a:endParaRPr lang="en-US" sz="1200">
                        <a:latin typeface="Calibri" pitchFamily="34" charset="0"/>
                        <a:ea typeface="Calibri"/>
                        <a:cs typeface="Calibri" pitchFamily="34" charset="0"/>
                      </a:endParaRPr>
                    </a:p>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(4.27) **</a:t>
                      </a:r>
                      <a:endParaRPr lang="en-US" sz="120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0.105</a:t>
                      </a:r>
                      <a:endParaRPr lang="en-US" sz="1200">
                        <a:latin typeface="Calibri" pitchFamily="34" charset="0"/>
                        <a:ea typeface="Calibri"/>
                        <a:cs typeface="Calibri" pitchFamily="34" charset="0"/>
                      </a:endParaRPr>
                    </a:p>
                    <a:p>
                      <a:pPr marL="0" marR="0" algn="ctr">
                        <a:lnSpc>
                          <a:spcPct val="115000"/>
                        </a:lnSpc>
                        <a:spcBef>
                          <a:spcPts val="0"/>
                        </a:spcBef>
                        <a:spcAft>
                          <a:spcPts val="1000"/>
                        </a:spcAft>
                      </a:pPr>
                      <a:r>
                        <a:rPr lang="en-US" sz="1200">
                          <a:solidFill>
                            <a:srgbClr val="000000"/>
                          </a:solidFill>
                          <a:latin typeface="Calibri" pitchFamily="34" charset="0"/>
                          <a:ea typeface="Times New Roman"/>
                          <a:cs typeface="Calibri" pitchFamily="34" charset="0"/>
                        </a:rPr>
                        <a:t>(2.40) *</a:t>
                      </a:r>
                      <a:endParaRPr lang="en-US" sz="120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0.639</a:t>
                      </a:r>
                      <a:endParaRPr lang="en-US" sz="1200" dirty="0">
                        <a:latin typeface="Calibri" pitchFamily="34" charset="0"/>
                        <a:ea typeface="Calibri"/>
                        <a:cs typeface="Calibri" pitchFamily="34" charset="0"/>
                      </a:endParaRPr>
                    </a:p>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(4.23) **</a:t>
                      </a:r>
                      <a:endParaRPr lang="en-US" sz="12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dirty="0">
                          <a:solidFill>
                            <a:srgbClr val="FF0000"/>
                          </a:solidFill>
                          <a:latin typeface="Calibri" pitchFamily="34" charset="0"/>
                          <a:ea typeface="Times New Roman"/>
                          <a:cs typeface="Calibri" pitchFamily="34" charset="0"/>
                        </a:rPr>
                        <a:t>-1.010</a:t>
                      </a:r>
                      <a:endParaRPr lang="en-US" sz="1200" dirty="0">
                        <a:solidFill>
                          <a:srgbClr val="FF0000"/>
                        </a:solidFill>
                        <a:latin typeface="Calibri" pitchFamily="34" charset="0"/>
                        <a:ea typeface="Calibri"/>
                        <a:cs typeface="Calibri" pitchFamily="34" charset="0"/>
                      </a:endParaRPr>
                    </a:p>
                    <a:p>
                      <a:pPr marL="0" marR="0" algn="ctr">
                        <a:lnSpc>
                          <a:spcPct val="115000"/>
                        </a:lnSpc>
                        <a:spcBef>
                          <a:spcPts val="0"/>
                        </a:spcBef>
                        <a:spcAft>
                          <a:spcPts val="1000"/>
                        </a:spcAft>
                      </a:pPr>
                      <a:r>
                        <a:rPr lang="en-US" sz="1200" dirty="0">
                          <a:solidFill>
                            <a:srgbClr val="FF0000"/>
                          </a:solidFill>
                          <a:latin typeface="Calibri" pitchFamily="34" charset="0"/>
                          <a:ea typeface="Times New Roman"/>
                          <a:cs typeface="Calibri" pitchFamily="34" charset="0"/>
                        </a:rPr>
                        <a:t>(-4.33) **</a:t>
                      </a:r>
                      <a:endParaRPr lang="en-US" sz="1200" dirty="0">
                        <a:solidFill>
                          <a:srgbClr val="FF0000"/>
                        </a:solidFill>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endParaRPr lang="en-US" sz="12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r>
              <a:tr h="420582">
                <a:tc>
                  <a:txBody>
                    <a:bodyPr/>
                    <a:lstStyle/>
                    <a:p>
                      <a:pPr marL="0" marR="0" algn="l">
                        <a:lnSpc>
                          <a:spcPct val="115000"/>
                        </a:lnSpc>
                        <a:spcBef>
                          <a:spcPts val="0"/>
                        </a:spcBef>
                        <a:spcAft>
                          <a:spcPts val="0"/>
                        </a:spcAft>
                      </a:pPr>
                      <a:r>
                        <a:rPr lang="en-US" sz="1200" b="1" dirty="0" smtClean="0">
                          <a:solidFill>
                            <a:srgbClr val="000000"/>
                          </a:solidFill>
                          <a:latin typeface="Calibri" pitchFamily="34" charset="0"/>
                          <a:ea typeface="Calibri"/>
                          <a:cs typeface="Calibri" pitchFamily="34" charset="0"/>
                        </a:rPr>
                        <a:t>D PL H Prom</a:t>
                      </a:r>
                      <a:endParaRPr lang="en-US" sz="1200" b="1"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0.002</a:t>
                      </a:r>
                      <a:endParaRPr lang="en-US" sz="1200">
                        <a:latin typeface="Calibri" pitchFamily="34" charset="0"/>
                        <a:ea typeface="Calibri"/>
                        <a:cs typeface="Calibri" pitchFamily="34" charset="0"/>
                      </a:endParaRPr>
                    </a:p>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(0.28)</a:t>
                      </a:r>
                      <a:endParaRPr lang="en-US" sz="120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dirty="0">
                          <a:solidFill>
                            <a:srgbClr val="FF0000"/>
                          </a:solidFill>
                          <a:latin typeface="Calibri" pitchFamily="34" charset="0"/>
                          <a:ea typeface="Times New Roman"/>
                          <a:cs typeface="Calibri" pitchFamily="34" charset="0"/>
                        </a:rPr>
                        <a:t>-0.103</a:t>
                      </a:r>
                      <a:endParaRPr lang="en-US" sz="1200" dirty="0">
                        <a:solidFill>
                          <a:srgbClr val="FF0000"/>
                        </a:solidFill>
                        <a:latin typeface="Calibri" pitchFamily="34" charset="0"/>
                        <a:ea typeface="Calibri"/>
                        <a:cs typeface="Calibri" pitchFamily="34" charset="0"/>
                      </a:endParaRPr>
                    </a:p>
                    <a:p>
                      <a:pPr marL="0" marR="0" algn="ctr">
                        <a:lnSpc>
                          <a:spcPct val="115000"/>
                        </a:lnSpc>
                        <a:spcBef>
                          <a:spcPts val="0"/>
                        </a:spcBef>
                        <a:spcAft>
                          <a:spcPts val="1000"/>
                        </a:spcAft>
                      </a:pPr>
                      <a:r>
                        <a:rPr lang="en-US" sz="1200" dirty="0">
                          <a:solidFill>
                            <a:srgbClr val="FF0000"/>
                          </a:solidFill>
                          <a:latin typeface="Calibri" pitchFamily="34" charset="0"/>
                          <a:ea typeface="Times New Roman"/>
                          <a:cs typeface="Calibri" pitchFamily="34" charset="0"/>
                        </a:rPr>
                        <a:t>(-8.54) **</a:t>
                      </a:r>
                      <a:endParaRPr lang="en-US" sz="1200" dirty="0">
                        <a:solidFill>
                          <a:srgbClr val="FF0000"/>
                        </a:solidFill>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-0.150</a:t>
                      </a:r>
                      <a:endParaRPr lang="en-US" sz="1200" dirty="0">
                        <a:latin typeface="Calibri" pitchFamily="34" charset="0"/>
                        <a:ea typeface="Calibri"/>
                        <a:cs typeface="Calibri" pitchFamily="34" charset="0"/>
                      </a:endParaRPr>
                    </a:p>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(-7.12) **</a:t>
                      </a:r>
                      <a:endParaRPr lang="en-US" sz="12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dirty="0">
                          <a:solidFill>
                            <a:srgbClr val="000000"/>
                          </a:solidFill>
                          <a:latin typeface="Calibri" pitchFamily="34" charset="0"/>
                          <a:ea typeface="Times New Roman"/>
                          <a:cs typeface="Calibri" pitchFamily="34" charset="0"/>
                        </a:rPr>
                        <a:t>0.250</a:t>
                      </a:r>
                      <a:endParaRPr lang="en-US" sz="1200" dirty="0">
                        <a:latin typeface="Calibri" pitchFamily="34" charset="0"/>
                        <a:ea typeface="Calibri"/>
                        <a:cs typeface="Calibri" pitchFamily="34" charset="0"/>
                      </a:endParaRPr>
                    </a:p>
                    <a:p>
                      <a:pPr marL="0" marR="0" algn="ctr">
                        <a:lnSpc>
                          <a:spcPct val="115000"/>
                        </a:lnSpc>
                        <a:spcBef>
                          <a:spcPts val="0"/>
                        </a:spcBef>
                        <a:spcAft>
                          <a:spcPts val="1000"/>
                        </a:spcAft>
                      </a:pPr>
                      <a:r>
                        <a:rPr lang="en-US" sz="1200" dirty="0">
                          <a:solidFill>
                            <a:srgbClr val="000000"/>
                          </a:solidFill>
                          <a:latin typeface="Calibri" pitchFamily="34" charset="0"/>
                          <a:ea typeface="Times New Roman"/>
                          <a:cs typeface="Calibri" pitchFamily="34" charset="0"/>
                        </a:rPr>
                        <a:t>(7.84) **</a:t>
                      </a:r>
                      <a:endParaRPr lang="en-US" sz="12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endParaRPr lang="en-US" sz="12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r>
              <a:tr h="420582">
                <a:tc>
                  <a:txBody>
                    <a:bodyPr/>
                    <a:lstStyle/>
                    <a:p>
                      <a:pPr marL="0" marR="0" algn="l">
                        <a:lnSpc>
                          <a:spcPct val="115000"/>
                        </a:lnSpc>
                        <a:spcBef>
                          <a:spcPts val="0"/>
                        </a:spcBef>
                        <a:spcAft>
                          <a:spcPts val="0"/>
                        </a:spcAft>
                      </a:pPr>
                      <a:r>
                        <a:rPr lang="en-US" sz="1200" b="1" dirty="0" smtClean="0">
                          <a:solidFill>
                            <a:srgbClr val="000000"/>
                          </a:solidFill>
                          <a:latin typeface="Calibri" pitchFamily="34" charset="0"/>
                          <a:ea typeface="Calibri"/>
                          <a:cs typeface="Calibri" pitchFamily="34" charset="0"/>
                        </a:rPr>
                        <a:t>D NB H Prom</a:t>
                      </a:r>
                      <a:endParaRPr lang="en-US" sz="1200" b="1"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-0.312</a:t>
                      </a:r>
                      <a:endParaRPr lang="en-US" sz="1200">
                        <a:latin typeface="Calibri" pitchFamily="34" charset="0"/>
                        <a:ea typeface="Calibri"/>
                        <a:cs typeface="Calibri" pitchFamily="34" charset="0"/>
                      </a:endParaRPr>
                    </a:p>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(-4.46) **</a:t>
                      </a:r>
                      <a:endParaRPr lang="en-US" sz="120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-0.013</a:t>
                      </a:r>
                      <a:endParaRPr lang="en-US" sz="1200">
                        <a:latin typeface="Calibri" pitchFamily="34" charset="0"/>
                        <a:ea typeface="Calibri"/>
                        <a:cs typeface="Calibri" pitchFamily="34" charset="0"/>
                      </a:endParaRPr>
                    </a:p>
                    <a:p>
                      <a:pPr marL="0" marR="0" algn="ctr">
                        <a:lnSpc>
                          <a:spcPct val="115000"/>
                        </a:lnSpc>
                        <a:spcBef>
                          <a:spcPts val="0"/>
                        </a:spcBef>
                        <a:spcAft>
                          <a:spcPts val="1000"/>
                        </a:spcAft>
                      </a:pPr>
                      <a:r>
                        <a:rPr lang="en-US" sz="1200">
                          <a:solidFill>
                            <a:srgbClr val="000000"/>
                          </a:solidFill>
                          <a:latin typeface="Calibri" pitchFamily="34" charset="0"/>
                          <a:ea typeface="Times New Roman"/>
                          <a:cs typeface="Calibri" pitchFamily="34" charset="0"/>
                        </a:rPr>
                        <a:t>(-0.24)</a:t>
                      </a:r>
                      <a:endParaRPr lang="en-US" sz="120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dirty="0">
                          <a:solidFill>
                            <a:srgbClr val="FF0000"/>
                          </a:solidFill>
                          <a:latin typeface="Calibri" pitchFamily="34" charset="0"/>
                          <a:ea typeface="Times New Roman"/>
                          <a:cs typeface="Calibri" pitchFamily="34" charset="0"/>
                        </a:rPr>
                        <a:t>-0.533</a:t>
                      </a:r>
                      <a:endParaRPr lang="en-US" sz="1200" dirty="0">
                        <a:solidFill>
                          <a:srgbClr val="FF0000"/>
                        </a:solidFill>
                        <a:latin typeface="Calibri" pitchFamily="34" charset="0"/>
                        <a:ea typeface="Calibri"/>
                        <a:cs typeface="Calibri" pitchFamily="34" charset="0"/>
                      </a:endParaRPr>
                    </a:p>
                    <a:p>
                      <a:pPr marL="0" marR="0" algn="ctr">
                        <a:lnSpc>
                          <a:spcPct val="115000"/>
                        </a:lnSpc>
                        <a:spcBef>
                          <a:spcPts val="0"/>
                        </a:spcBef>
                        <a:spcAft>
                          <a:spcPts val="0"/>
                        </a:spcAft>
                      </a:pPr>
                      <a:r>
                        <a:rPr lang="en-US" sz="1200" dirty="0">
                          <a:solidFill>
                            <a:srgbClr val="FF0000"/>
                          </a:solidFill>
                          <a:latin typeface="Calibri" pitchFamily="34" charset="0"/>
                          <a:ea typeface="Times New Roman"/>
                          <a:cs typeface="Calibri" pitchFamily="34" charset="0"/>
                        </a:rPr>
                        <a:t>(-3.20) **</a:t>
                      </a:r>
                      <a:endParaRPr lang="en-US" sz="1200" dirty="0">
                        <a:solidFill>
                          <a:srgbClr val="FF0000"/>
                        </a:solidFill>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200">
                          <a:solidFill>
                            <a:srgbClr val="000000"/>
                          </a:solidFill>
                          <a:latin typeface="Calibri" pitchFamily="34" charset="0"/>
                          <a:ea typeface="Times New Roman"/>
                          <a:cs typeface="Calibri" pitchFamily="34" charset="0"/>
                        </a:rPr>
                        <a:t>0.858</a:t>
                      </a:r>
                      <a:endParaRPr lang="en-US" sz="1200">
                        <a:latin typeface="Calibri" pitchFamily="34" charset="0"/>
                        <a:ea typeface="Calibri"/>
                        <a:cs typeface="Calibri" pitchFamily="34" charset="0"/>
                      </a:endParaRPr>
                    </a:p>
                    <a:p>
                      <a:pPr marL="0" marR="0" algn="ctr">
                        <a:lnSpc>
                          <a:spcPct val="115000"/>
                        </a:lnSpc>
                        <a:spcBef>
                          <a:spcPts val="0"/>
                        </a:spcBef>
                        <a:spcAft>
                          <a:spcPts val="1000"/>
                        </a:spcAft>
                      </a:pPr>
                      <a:r>
                        <a:rPr lang="en-US" sz="1200">
                          <a:solidFill>
                            <a:srgbClr val="000000"/>
                          </a:solidFill>
                          <a:latin typeface="Calibri" pitchFamily="34" charset="0"/>
                          <a:ea typeface="Times New Roman"/>
                          <a:cs typeface="Calibri" pitchFamily="34" charset="0"/>
                        </a:rPr>
                        <a:t>(3.33) **</a:t>
                      </a:r>
                      <a:endParaRPr lang="en-US" sz="120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r>
              <a:tr h="365724">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200" b="1" kern="1200" dirty="0" smtClean="0">
                          <a:solidFill>
                            <a:srgbClr val="000000"/>
                          </a:solidFill>
                          <a:latin typeface="Calibri" pitchFamily="34" charset="0"/>
                          <a:ea typeface="Calibri"/>
                          <a:cs typeface="Calibri" pitchFamily="34" charset="0"/>
                        </a:rPr>
                        <a:t>PL Share</a:t>
                      </a: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algn="ctr"/>
                      <a:r>
                        <a:rPr lang="en-US" sz="1200" kern="1200" dirty="0" smtClean="0">
                          <a:solidFill>
                            <a:schemeClr val="dk1"/>
                          </a:solidFill>
                          <a:latin typeface="Calibri" pitchFamily="34" charset="0"/>
                          <a:ea typeface="+mn-ea"/>
                          <a:cs typeface="Calibri" pitchFamily="34" charset="0"/>
                        </a:rPr>
                        <a:t>0.001</a:t>
                      </a:r>
                    </a:p>
                    <a:p>
                      <a:pPr algn="ctr"/>
                      <a:r>
                        <a:rPr lang="en-US" sz="1200" kern="1200" dirty="0" smtClean="0">
                          <a:solidFill>
                            <a:schemeClr val="dk1"/>
                          </a:solidFill>
                          <a:latin typeface="Calibri" pitchFamily="34" charset="0"/>
                          <a:ea typeface="+mn-ea"/>
                          <a:cs typeface="Calibri" pitchFamily="34" charset="0"/>
                        </a:rPr>
                        <a:t>(1.72) *</a:t>
                      </a:r>
                      <a:endParaRPr lang="en-US" sz="1200" b="1" dirty="0">
                        <a:solidFill>
                          <a:srgbClr val="FF0000"/>
                        </a:solidFill>
                        <a:latin typeface="Calibri" pitchFamily="34" charset="0"/>
                        <a:ea typeface="Calibri"/>
                        <a:cs typeface="Calibri" pitchFamily="34" charset="0"/>
                      </a:endParaRPr>
                    </a:p>
                  </a:txBody>
                  <a:tcPr marL="68582" marR="68582" marT="0" marB="0" anchor="ctr"/>
                </a:tc>
                <a:tc>
                  <a:txBody>
                    <a:bodyPr/>
                    <a:lstStyle/>
                    <a:p>
                      <a:pPr algn="ctr"/>
                      <a:r>
                        <a:rPr lang="en-US" sz="1200" kern="1200" dirty="0" smtClean="0">
                          <a:solidFill>
                            <a:schemeClr val="dk1"/>
                          </a:solidFill>
                          <a:latin typeface="Calibri" pitchFamily="34" charset="0"/>
                          <a:ea typeface="+mn-ea"/>
                          <a:cs typeface="Calibri" pitchFamily="34" charset="0"/>
                        </a:rPr>
                        <a:t>-0.469</a:t>
                      </a:r>
                    </a:p>
                    <a:p>
                      <a:pPr algn="ctr"/>
                      <a:r>
                        <a:rPr lang="en-US" sz="1200" kern="1200" dirty="0" smtClean="0">
                          <a:solidFill>
                            <a:schemeClr val="dk1"/>
                          </a:solidFill>
                          <a:latin typeface="Calibri" pitchFamily="34" charset="0"/>
                          <a:ea typeface="+mn-ea"/>
                          <a:cs typeface="Calibri" pitchFamily="34" charset="0"/>
                        </a:rPr>
                        <a:t>(-8.61) **</a:t>
                      </a:r>
                      <a:endParaRPr lang="en-US" sz="1200" dirty="0">
                        <a:latin typeface="Calibri" pitchFamily="34" charset="0"/>
                        <a:ea typeface="Calibri"/>
                        <a:cs typeface="Calibri" pitchFamily="34" charset="0"/>
                      </a:endParaRPr>
                    </a:p>
                  </a:txBody>
                  <a:tcPr marL="68582" marR="68582" marT="0" marB="0" anchor="ctr"/>
                </a:tc>
                <a:tc>
                  <a:txBody>
                    <a:bodyPr/>
                    <a:lstStyle/>
                    <a:p>
                      <a:pPr algn="ctr"/>
                      <a:r>
                        <a:rPr lang="en-US" sz="1200" kern="1200" dirty="0" smtClean="0">
                          <a:solidFill>
                            <a:schemeClr val="dk1"/>
                          </a:solidFill>
                          <a:latin typeface="Calibri" pitchFamily="34" charset="0"/>
                          <a:ea typeface="+mn-ea"/>
                          <a:cs typeface="Calibri" pitchFamily="34" charset="0"/>
                        </a:rPr>
                        <a:t>0.043</a:t>
                      </a:r>
                    </a:p>
                    <a:p>
                      <a:pPr algn="ctr"/>
                      <a:r>
                        <a:rPr lang="en-US" sz="1200" kern="1200" dirty="0" smtClean="0">
                          <a:solidFill>
                            <a:schemeClr val="dk1"/>
                          </a:solidFill>
                          <a:latin typeface="Calibri" pitchFamily="34" charset="0"/>
                          <a:ea typeface="+mn-ea"/>
                          <a:cs typeface="Calibri" pitchFamily="34" charset="0"/>
                        </a:rPr>
                        <a:t>(35.29) **</a:t>
                      </a:r>
                      <a:endParaRPr lang="en-US" sz="1200" b="1" dirty="0">
                        <a:solidFill>
                          <a:srgbClr val="FF0000"/>
                        </a:solidFill>
                        <a:latin typeface="Calibri" pitchFamily="34" charset="0"/>
                        <a:ea typeface="Calibri"/>
                        <a:cs typeface="Calibri" pitchFamily="34" charset="0"/>
                      </a:endParaRPr>
                    </a:p>
                  </a:txBody>
                  <a:tcPr marL="68582" marR="68582" marT="0" marB="0" anchor="ctr"/>
                </a:tc>
                <a:tc>
                  <a:txBody>
                    <a:bodyPr/>
                    <a:lstStyle/>
                    <a:p>
                      <a:pPr algn="ctr"/>
                      <a:r>
                        <a:rPr lang="en-US" sz="1200" kern="1200" dirty="0" smtClean="0">
                          <a:solidFill>
                            <a:schemeClr val="dk1"/>
                          </a:solidFill>
                          <a:latin typeface="Calibri" pitchFamily="34" charset="0"/>
                          <a:ea typeface="+mn-ea"/>
                          <a:cs typeface="Calibri" pitchFamily="34" charset="0"/>
                        </a:rPr>
                        <a:t>-2.142</a:t>
                      </a:r>
                    </a:p>
                    <a:p>
                      <a:pPr algn="ctr"/>
                      <a:r>
                        <a:rPr lang="en-US" sz="1200" kern="1200" dirty="0" smtClean="0">
                          <a:solidFill>
                            <a:schemeClr val="dk1"/>
                          </a:solidFill>
                          <a:latin typeface="Calibri" pitchFamily="34" charset="0"/>
                          <a:ea typeface="+mn-ea"/>
                          <a:cs typeface="Calibri" pitchFamily="34" charset="0"/>
                        </a:rPr>
                        <a:t>(-37.21) **</a:t>
                      </a:r>
                      <a:endParaRPr lang="en-US" sz="1200" b="1" dirty="0">
                        <a:solidFill>
                          <a:srgbClr val="FF0000"/>
                        </a:solidFill>
                        <a:latin typeface="Calibri" pitchFamily="34" charset="0"/>
                        <a:ea typeface="Calibri"/>
                        <a:cs typeface="Calibri" pitchFamily="34" charset="0"/>
                      </a:endParaRPr>
                    </a:p>
                  </a:txBody>
                  <a:tcPr marL="68582" marR="68582" marT="0" marB="0" anchor="ctr"/>
                </a:tc>
              </a:tr>
              <a:tr h="365724">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200" b="1" kern="1200" dirty="0" err="1" smtClean="0">
                          <a:solidFill>
                            <a:srgbClr val="000000"/>
                          </a:solidFill>
                          <a:latin typeface="Calibri" pitchFamily="34" charset="0"/>
                          <a:ea typeface="Calibri"/>
                          <a:cs typeface="Calibri" pitchFamily="34" charset="0"/>
                        </a:rPr>
                        <a:t>Herfindahl</a:t>
                      </a:r>
                      <a:r>
                        <a:rPr lang="en-US" sz="1200" b="1" kern="1200" dirty="0" smtClean="0">
                          <a:solidFill>
                            <a:srgbClr val="000000"/>
                          </a:solidFill>
                          <a:latin typeface="Calibri" pitchFamily="34" charset="0"/>
                          <a:ea typeface="Calibri"/>
                          <a:cs typeface="Calibri" pitchFamily="34" charset="0"/>
                        </a:rPr>
                        <a:t> Index</a:t>
                      </a: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algn="ctr"/>
                      <a:r>
                        <a:rPr lang="en-US" sz="1200" kern="1200" dirty="0" smtClean="0">
                          <a:solidFill>
                            <a:schemeClr val="dk1"/>
                          </a:solidFill>
                          <a:latin typeface="Calibri" pitchFamily="34" charset="0"/>
                          <a:ea typeface="+mn-ea"/>
                          <a:cs typeface="Calibri" pitchFamily="34" charset="0"/>
                        </a:rPr>
                        <a:t>-0.005</a:t>
                      </a:r>
                    </a:p>
                    <a:p>
                      <a:pPr algn="ctr"/>
                      <a:r>
                        <a:rPr lang="en-US" sz="1200" kern="1200" dirty="0" smtClean="0">
                          <a:solidFill>
                            <a:schemeClr val="dk1"/>
                          </a:solidFill>
                          <a:latin typeface="Calibri" pitchFamily="34" charset="0"/>
                          <a:ea typeface="+mn-ea"/>
                          <a:cs typeface="Calibri" pitchFamily="34" charset="0"/>
                        </a:rPr>
                        <a:t>(-19.74) **</a:t>
                      </a:r>
                      <a:endParaRPr lang="en-US" sz="1200" b="1" dirty="0">
                        <a:solidFill>
                          <a:srgbClr val="FF0000"/>
                        </a:solidFill>
                        <a:latin typeface="Calibri" pitchFamily="34" charset="0"/>
                        <a:ea typeface="Calibri"/>
                        <a:cs typeface="Calibri" pitchFamily="34" charset="0"/>
                      </a:endParaRPr>
                    </a:p>
                  </a:txBody>
                  <a:tcPr marL="68582" marR="68582" marT="0" marB="0" anchor="ctr"/>
                </a:tc>
                <a:tc>
                  <a:txBody>
                    <a:bodyPr/>
                    <a:lstStyle/>
                    <a:p>
                      <a:pPr algn="ctr"/>
                      <a:r>
                        <a:rPr lang="en-US" sz="1200" kern="1200" dirty="0" smtClean="0">
                          <a:solidFill>
                            <a:schemeClr val="dk1"/>
                          </a:solidFill>
                          <a:latin typeface="Calibri" pitchFamily="34" charset="0"/>
                          <a:ea typeface="+mn-ea"/>
                          <a:cs typeface="Calibri" pitchFamily="34" charset="0"/>
                        </a:rPr>
                        <a:t>0.119</a:t>
                      </a:r>
                    </a:p>
                    <a:p>
                      <a:pPr algn="ctr"/>
                      <a:r>
                        <a:rPr lang="en-US" sz="1200" kern="1200" dirty="0" smtClean="0">
                          <a:solidFill>
                            <a:schemeClr val="dk1"/>
                          </a:solidFill>
                          <a:latin typeface="Calibri" pitchFamily="34" charset="0"/>
                          <a:ea typeface="+mn-ea"/>
                          <a:cs typeface="Calibri" pitchFamily="34" charset="0"/>
                        </a:rPr>
                        <a:t>(7.14) **</a:t>
                      </a:r>
                      <a:endParaRPr lang="en-US" sz="1200" b="1" dirty="0">
                        <a:solidFill>
                          <a:srgbClr val="FF0000"/>
                        </a:solidFill>
                        <a:latin typeface="Calibri" pitchFamily="34" charset="0"/>
                        <a:ea typeface="Calibri"/>
                        <a:cs typeface="Calibri" pitchFamily="34" charset="0"/>
                      </a:endParaRPr>
                    </a:p>
                  </a:txBody>
                  <a:tcPr marL="68582" marR="68582" marT="0" marB="0" anchor="ctr"/>
                </a:tc>
                <a:tc>
                  <a:txBody>
                    <a:bodyPr/>
                    <a:lstStyle/>
                    <a:p>
                      <a:pPr algn="ctr"/>
                      <a:r>
                        <a:rPr lang="en-US" sz="1200" kern="1200" dirty="0" smtClean="0">
                          <a:solidFill>
                            <a:schemeClr val="dk1"/>
                          </a:solidFill>
                          <a:latin typeface="Calibri" pitchFamily="34" charset="0"/>
                          <a:ea typeface="+mn-ea"/>
                          <a:cs typeface="Calibri" pitchFamily="34" charset="0"/>
                        </a:rPr>
                        <a:t>-0.035)</a:t>
                      </a:r>
                    </a:p>
                    <a:p>
                      <a:pPr algn="ctr"/>
                      <a:r>
                        <a:rPr lang="en-US" sz="1200" kern="1200" dirty="0" smtClean="0">
                          <a:solidFill>
                            <a:schemeClr val="dk1"/>
                          </a:solidFill>
                          <a:latin typeface="Calibri" pitchFamily="34" charset="0"/>
                          <a:ea typeface="+mn-ea"/>
                          <a:cs typeface="Calibri" pitchFamily="34" charset="0"/>
                        </a:rPr>
                        <a:t>(-23.66) **</a:t>
                      </a:r>
                      <a:endParaRPr lang="en-US" sz="1200" b="1" dirty="0">
                        <a:solidFill>
                          <a:srgbClr val="FF0000"/>
                        </a:solidFill>
                        <a:latin typeface="Calibri" pitchFamily="34" charset="0"/>
                        <a:ea typeface="Calibri"/>
                        <a:cs typeface="Calibri" pitchFamily="34" charset="0"/>
                      </a:endParaRPr>
                    </a:p>
                  </a:txBody>
                  <a:tcPr marL="68582" marR="68582" marT="0" marB="0" anchor="ctr"/>
                </a:tc>
                <a:tc>
                  <a:txBody>
                    <a:bodyPr/>
                    <a:lstStyle/>
                    <a:p>
                      <a:pPr algn="ctr"/>
                      <a:r>
                        <a:rPr lang="en-US" sz="1200" kern="1200" dirty="0" smtClean="0">
                          <a:solidFill>
                            <a:schemeClr val="dk1"/>
                          </a:solidFill>
                          <a:latin typeface="Calibri" pitchFamily="34" charset="0"/>
                          <a:ea typeface="+mn-ea"/>
                          <a:cs typeface="Calibri" pitchFamily="34" charset="0"/>
                        </a:rPr>
                        <a:t>1.352</a:t>
                      </a:r>
                    </a:p>
                    <a:p>
                      <a:pPr algn="ctr"/>
                      <a:r>
                        <a:rPr lang="en-US" sz="1200" kern="1200" dirty="0" smtClean="0">
                          <a:solidFill>
                            <a:schemeClr val="dk1"/>
                          </a:solidFill>
                          <a:latin typeface="Calibri" pitchFamily="34" charset="0"/>
                          <a:ea typeface="+mn-ea"/>
                          <a:cs typeface="Calibri" pitchFamily="34" charset="0"/>
                        </a:rPr>
                        <a:t>(20.72) **</a:t>
                      </a:r>
                      <a:endParaRPr lang="en-US" sz="1200" b="1" dirty="0">
                        <a:solidFill>
                          <a:srgbClr val="FF0000"/>
                        </a:solidFill>
                        <a:latin typeface="Calibri" pitchFamily="34" charset="0"/>
                        <a:ea typeface="Calibri"/>
                        <a:cs typeface="Calibri" pitchFamily="34" charset="0"/>
                      </a:endParaRPr>
                    </a:p>
                  </a:txBody>
                  <a:tcPr marL="68582" marR="68582" marT="0" marB="0" anchor="ctr"/>
                </a:tc>
              </a:tr>
              <a:tr h="365724">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200" b="1" kern="1200" dirty="0" smtClean="0">
                          <a:solidFill>
                            <a:srgbClr val="000000"/>
                          </a:solidFill>
                          <a:latin typeface="Calibri" pitchFamily="34" charset="0"/>
                          <a:ea typeface="Calibri"/>
                          <a:cs typeface="Calibri" pitchFamily="34" charset="0"/>
                        </a:rPr>
                        <a:t>Retailer Cost </a:t>
                      </a: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endParaRPr lang="en-US" sz="1200" dirty="0">
                        <a:solidFill>
                          <a:srgbClr val="000000"/>
                        </a:solidFill>
                        <a:latin typeface="Calibri" pitchFamily="34" charset="0"/>
                        <a:ea typeface="Calibri"/>
                        <a:cs typeface="Calibri" pitchFamily="34" charset="0"/>
                      </a:endParaRPr>
                    </a:p>
                  </a:txBody>
                  <a:tcPr marL="68581" marR="68581" marT="0" marB="0" anchor="ctr"/>
                </a:tc>
                <a:tc>
                  <a:txBody>
                    <a:bodyPr/>
                    <a:lstStyle/>
                    <a:p>
                      <a:pPr algn="ctr"/>
                      <a:r>
                        <a:rPr lang="en-US" sz="1200" kern="1200" dirty="0" smtClean="0">
                          <a:solidFill>
                            <a:schemeClr val="dk1"/>
                          </a:solidFill>
                          <a:latin typeface="Calibri" pitchFamily="34" charset="0"/>
                          <a:ea typeface="+mn-ea"/>
                          <a:cs typeface="Calibri" pitchFamily="34" charset="0"/>
                        </a:rPr>
                        <a:t>0.000</a:t>
                      </a:r>
                    </a:p>
                    <a:p>
                      <a:pPr algn="ctr"/>
                      <a:r>
                        <a:rPr lang="en-US" sz="1200" kern="1200" dirty="0" smtClean="0">
                          <a:solidFill>
                            <a:schemeClr val="dk1"/>
                          </a:solidFill>
                          <a:latin typeface="Calibri" pitchFamily="34" charset="0"/>
                          <a:ea typeface="+mn-ea"/>
                          <a:cs typeface="Calibri" pitchFamily="34" charset="0"/>
                        </a:rPr>
                        <a:t>(-1.21)</a:t>
                      </a:r>
                      <a:endParaRPr lang="en-US" sz="1200" b="1" dirty="0">
                        <a:solidFill>
                          <a:srgbClr val="FF0000"/>
                        </a:solidFill>
                        <a:latin typeface="Calibri" pitchFamily="34" charset="0"/>
                        <a:ea typeface="Calibri"/>
                        <a:cs typeface="Calibri" pitchFamily="34" charset="0"/>
                      </a:endParaRPr>
                    </a:p>
                  </a:txBody>
                  <a:tcPr marL="68582" marR="68582" marT="0" marB="0" anchor="ctr"/>
                </a:tc>
                <a:tc>
                  <a:txBody>
                    <a:bodyPr/>
                    <a:lstStyle/>
                    <a:p>
                      <a:pPr algn="ctr"/>
                      <a:r>
                        <a:rPr lang="en-US" sz="1200" kern="1200" dirty="0" smtClean="0">
                          <a:solidFill>
                            <a:schemeClr val="dk1"/>
                          </a:solidFill>
                          <a:latin typeface="Calibri" pitchFamily="34" charset="0"/>
                          <a:ea typeface="+mn-ea"/>
                          <a:cs typeface="Calibri" pitchFamily="34" charset="0"/>
                        </a:rPr>
                        <a:t>1.767</a:t>
                      </a:r>
                    </a:p>
                    <a:p>
                      <a:pPr algn="ctr"/>
                      <a:r>
                        <a:rPr lang="en-US" sz="1200" kern="1200" dirty="0" smtClean="0">
                          <a:solidFill>
                            <a:schemeClr val="dk1"/>
                          </a:solidFill>
                          <a:latin typeface="Calibri" pitchFamily="34" charset="0"/>
                          <a:ea typeface="+mn-ea"/>
                          <a:cs typeface="Calibri" pitchFamily="34" charset="0"/>
                        </a:rPr>
                        <a:t>(29.78) **</a:t>
                      </a:r>
                      <a:endParaRPr lang="en-US" sz="1200" b="1" dirty="0">
                        <a:solidFill>
                          <a:srgbClr val="FF0000"/>
                        </a:solidFill>
                        <a:latin typeface="Calibri" pitchFamily="34" charset="0"/>
                        <a:ea typeface="Calibri"/>
                        <a:cs typeface="Calibri" pitchFamily="34" charset="0"/>
                      </a:endParaRPr>
                    </a:p>
                  </a:txBody>
                  <a:tcPr marL="68582" marR="68582" marT="0" marB="0" anchor="ctr"/>
                </a:tc>
                <a:tc>
                  <a:txBody>
                    <a:bodyPr/>
                    <a:lstStyle/>
                    <a:p>
                      <a:pPr algn="ctr"/>
                      <a:r>
                        <a:rPr lang="en-US" sz="1200" kern="1200" dirty="0" smtClean="0">
                          <a:solidFill>
                            <a:schemeClr val="dk1"/>
                          </a:solidFill>
                          <a:latin typeface="Calibri" pitchFamily="34" charset="0"/>
                          <a:ea typeface="+mn-ea"/>
                          <a:cs typeface="Calibri" pitchFamily="34" charset="0"/>
                        </a:rPr>
                        <a:t>0.002</a:t>
                      </a:r>
                    </a:p>
                    <a:p>
                      <a:pPr algn="ctr"/>
                      <a:r>
                        <a:rPr lang="en-US" sz="1200" kern="1200" dirty="0" smtClean="0">
                          <a:solidFill>
                            <a:schemeClr val="dk1"/>
                          </a:solidFill>
                          <a:latin typeface="Calibri" pitchFamily="34" charset="0"/>
                          <a:ea typeface="+mn-ea"/>
                          <a:cs typeface="Calibri" pitchFamily="34" charset="0"/>
                        </a:rPr>
                        <a:t>(5.75) **</a:t>
                      </a:r>
                      <a:endParaRPr lang="en-US" sz="1200" dirty="0">
                        <a:latin typeface="Calibri" pitchFamily="34" charset="0"/>
                        <a:ea typeface="Calibri"/>
                        <a:cs typeface="Calibri" pitchFamily="34" charset="0"/>
                      </a:endParaRPr>
                    </a:p>
                  </a:txBody>
                  <a:tcPr marL="68582" marR="68582" marT="0" marB="0" anchor="ctr"/>
                </a:tc>
                <a:tc>
                  <a:txBody>
                    <a:bodyPr/>
                    <a:lstStyle/>
                    <a:p>
                      <a:pPr algn="ctr"/>
                      <a:r>
                        <a:rPr lang="en-US" sz="1200" kern="1200" dirty="0" smtClean="0">
                          <a:solidFill>
                            <a:schemeClr val="dk1"/>
                          </a:solidFill>
                          <a:latin typeface="Calibri" pitchFamily="34" charset="0"/>
                          <a:ea typeface="+mn-ea"/>
                          <a:cs typeface="Calibri" pitchFamily="34" charset="0"/>
                        </a:rPr>
                        <a:t>0.027</a:t>
                      </a:r>
                    </a:p>
                    <a:p>
                      <a:pPr algn="ctr"/>
                      <a:r>
                        <a:rPr lang="en-US" sz="1200" kern="1200" dirty="0" smtClean="0">
                          <a:solidFill>
                            <a:schemeClr val="dk1"/>
                          </a:solidFill>
                          <a:latin typeface="Calibri" pitchFamily="34" charset="0"/>
                          <a:ea typeface="+mn-ea"/>
                          <a:cs typeface="Calibri" pitchFamily="34" charset="0"/>
                        </a:rPr>
                        <a:t>(7.71) **</a:t>
                      </a:r>
                      <a:endParaRPr lang="en-US" sz="1200" dirty="0">
                        <a:latin typeface="Calibri" pitchFamily="34" charset="0"/>
                        <a:ea typeface="Calibri"/>
                        <a:cs typeface="Calibri" pitchFamily="34" charset="0"/>
                      </a:endParaRPr>
                    </a:p>
                  </a:txBody>
                  <a:tcPr marL="68582" marR="68582" marT="0" marB="0" anchor="ct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469900" y="-4763"/>
            <a:ext cx="75057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Verdana" pitchFamily="34" charset="0"/>
              </a:defRPr>
            </a:lvl1pPr>
            <a:lvl2pPr marL="742950" indent="-285750">
              <a:defRPr sz="2800">
                <a:solidFill>
                  <a:schemeClr val="tx1"/>
                </a:solidFill>
                <a:latin typeface="Verdana" pitchFamily="34" charset="0"/>
              </a:defRPr>
            </a:lvl2pPr>
            <a:lvl3pPr marL="1143000" indent="-228600">
              <a:defRPr sz="2800">
                <a:solidFill>
                  <a:schemeClr val="tx1"/>
                </a:solidFill>
                <a:latin typeface="Verdana" pitchFamily="34" charset="0"/>
              </a:defRPr>
            </a:lvl3pPr>
            <a:lvl4pPr marL="1600200" indent="-228600">
              <a:defRPr sz="2800">
                <a:solidFill>
                  <a:schemeClr val="tx1"/>
                </a:solidFill>
                <a:latin typeface="Verdana" pitchFamily="34" charset="0"/>
              </a:defRPr>
            </a:lvl4pPr>
            <a:lvl5pPr marL="2057400" indent="-228600">
              <a:defRPr sz="2800">
                <a:solidFill>
                  <a:schemeClr val="tx1"/>
                </a:solidFill>
                <a:latin typeface="Verdana" pitchFamily="34" charset="0"/>
              </a:defRPr>
            </a:lvl5pPr>
            <a:lvl6pPr marL="25146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718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290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8862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pPr eaLnBrk="1" hangingPunct="1">
              <a:spcBef>
                <a:spcPct val="0"/>
              </a:spcBef>
              <a:spcAft>
                <a:spcPct val="0"/>
              </a:spcAft>
              <a:buNone/>
            </a:pPr>
            <a:r>
              <a:rPr lang="en-US" sz="3600" dirty="0" smtClean="0">
                <a:solidFill>
                  <a:schemeClr val="tx2"/>
                </a:solidFill>
                <a:latin typeface="Calibri" pitchFamily="34" charset="0"/>
                <a:cs typeface="Calibri" pitchFamily="34" charset="0"/>
              </a:rPr>
              <a:t>Results – Shifters </a:t>
            </a:r>
            <a:endParaRPr lang="en-US" sz="3600" dirty="0">
              <a:solidFill>
                <a:schemeClr val="tx2"/>
              </a:solidFill>
              <a:latin typeface="Calibri" pitchFamily="34" charset="0"/>
              <a:cs typeface="Calibri" pitchFamily="34" charset="0"/>
            </a:endParaRPr>
          </a:p>
        </p:txBody>
      </p:sp>
      <p:grpSp>
        <p:nvGrpSpPr>
          <p:cNvPr id="6" name="Group 5"/>
          <p:cNvGrpSpPr>
            <a:grpSpLocks/>
          </p:cNvGrpSpPr>
          <p:nvPr/>
        </p:nvGrpSpPr>
        <p:grpSpPr bwMode="auto">
          <a:xfrm>
            <a:off x="590550" y="838200"/>
            <a:ext cx="3600450" cy="34925"/>
            <a:chOff x="1371600" y="1194949"/>
            <a:chExt cx="3600000" cy="35050"/>
          </a:xfrm>
        </p:grpSpPr>
        <p:sp>
          <p:nvSpPr>
            <p:cNvPr id="7" name="矩形 6"/>
            <p:cNvSpPr/>
            <p:nvPr/>
          </p:nvSpPr>
          <p:spPr>
            <a:xfrm>
              <a:off x="1371600" y="1201322"/>
              <a:ext cx="3600000" cy="17526"/>
            </a:xfrm>
            <a:prstGeom prst="rect">
              <a:avLst/>
            </a:prstGeom>
            <a:solidFill>
              <a:srgbClr val="CC3300"/>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矩形 9"/>
            <p:cNvSpPr/>
            <p:nvPr/>
          </p:nvSpPr>
          <p:spPr>
            <a:xfrm>
              <a:off x="1371600" y="1194949"/>
              <a:ext cx="3600000" cy="11153"/>
            </a:xfrm>
            <a:prstGeom prst="rect">
              <a:avLst/>
            </a:prstGeom>
            <a:solidFill>
              <a:schemeClr val="bg1">
                <a:lumMod val="8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矩形 10"/>
            <p:cNvSpPr/>
            <p:nvPr/>
          </p:nvSpPr>
          <p:spPr>
            <a:xfrm>
              <a:off x="1371600" y="1218847"/>
              <a:ext cx="3600000" cy="11152"/>
            </a:xfrm>
            <a:prstGeom prst="rect">
              <a:avLst/>
            </a:prstGeom>
            <a:solidFill>
              <a:schemeClr val="bg1">
                <a:lumMod val="7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grpSp>
      <p:graphicFrame>
        <p:nvGraphicFramePr>
          <p:cNvPr id="10" name="Content Placeholder 4"/>
          <p:cNvGraphicFramePr>
            <a:graphicFrameLocks noGrp="1"/>
          </p:cNvGraphicFramePr>
          <p:nvPr>
            <p:ph idx="1"/>
            <p:extLst>
              <p:ext uri="{D42A27DB-BD31-4B8C-83A1-F6EECF244321}">
                <p14:modId xmlns:p14="http://schemas.microsoft.com/office/powerpoint/2010/main" val="250801759"/>
              </p:ext>
            </p:extLst>
          </p:nvPr>
        </p:nvGraphicFramePr>
        <p:xfrm>
          <a:off x="482599" y="757424"/>
          <a:ext cx="8432802" cy="5719580"/>
        </p:xfrm>
        <a:graphic>
          <a:graphicData uri="http://schemas.openxmlformats.org/drawingml/2006/table">
            <a:tbl>
              <a:tblPr firstRow="1" bandRow="1">
                <a:tableStyleId>{5C22544A-7EE6-4342-B048-85BDC9FD1C3A}</a:tableStyleId>
              </a:tblPr>
              <a:tblGrid>
                <a:gridCol w="1479930"/>
                <a:gridCol w="1738218"/>
                <a:gridCol w="1738218"/>
                <a:gridCol w="1738218"/>
                <a:gridCol w="1738218"/>
              </a:tblGrid>
              <a:tr h="394146">
                <a:tc>
                  <a:txBody>
                    <a:bodyPr/>
                    <a:lstStyle/>
                    <a:p>
                      <a:endParaRPr lang="en-US" sz="1800" dirty="0">
                        <a:solidFill>
                          <a:srgbClr val="000000"/>
                        </a:solidFill>
                        <a:latin typeface="Calibri" pitchFamily="34" charset="0"/>
                        <a:cs typeface="Calibri" pitchFamily="34" charset="0"/>
                      </a:endParaRPr>
                    </a:p>
                  </a:txBody>
                  <a:tcPr marL="91441" marR="91441" marT="45722" marB="45722"/>
                </a:tc>
                <a:tc gridSpan="4">
                  <a:txBody>
                    <a:bodyPr/>
                    <a:lstStyle/>
                    <a:p>
                      <a:pPr marL="0" marR="0" algn="ctr">
                        <a:lnSpc>
                          <a:spcPct val="115000"/>
                        </a:lnSpc>
                        <a:spcBef>
                          <a:spcPts val="0"/>
                        </a:spcBef>
                        <a:spcAft>
                          <a:spcPts val="0"/>
                        </a:spcAft>
                      </a:pPr>
                      <a:r>
                        <a:rPr lang="en-US" sz="1800" dirty="0">
                          <a:solidFill>
                            <a:srgbClr val="000000"/>
                          </a:solidFill>
                          <a:latin typeface="Calibri" pitchFamily="34" charset="0"/>
                          <a:ea typeface="Calibri"/>
                          <a:cs typeface="Calibri" pitchFamily="34" charset="0"/>
                        </a:rPr>
                        <a:t>Demand </a:t>
                      </a:r>
                      <a:r>
                        <a:rPr lang="en-US" sz="1800" dirty="0" smtClean="0">
                          <a:solidFill>
                            <a:srgbClr val="000000"/>
                          </a:solidFill>
                          <a:latin typeface="Calibri" pitchFamily="34" charset="0"/>
                          <a:ea typeface="Calibri"/>
                          <a:cs typeface="Calibri" pitchFamily="34" charset="0"/>
                        </a:rPr>
                        <a:t>Equations</a:t>
                      </a:r>
                      <a:endParaRPr lang="en-US" sz="1800" dirty="0">
                        <a:solidFill>
                          <a:srgbClr val="000000"/>
                        </a:solidFill>
                        <a:latin typeface="Calibri" pitchFamily="34" charset="0"/>
                        <a:ea typeface="Calibri"/>
                        <a:cs typeface="Calibri" pitchFamily="34" charset="0"/>
                      </a:endParaRPr>
                    </a:p>
                  </a:txBody>
                  <a:tcPr marL="68581" marR="68581" marT="0" marB="0" anchor="ctr"/>
                </a:tc>
                <a:tc hMerge="1">
                  <a:txBody>
                    <a:bodyPr/>
                    <a:lstStyle/>
                    <a:p>
                      <a:pPr marL="0" marR="0" algn="ctr">
                        <a:lnSpc>
                          <a:spcPct val="115000"/>
                        </a:lnSpc>
                        <a:spcBef>
                          <a:spcPts val="0"/>
                        </a:spcBef>
                        <a:spcAft>
                          <a:spcPts val="0"/>
                        </a:spcAft>
                      </a:pPr>
                      <a:endParaRPr lang="en-US" sz="1100" dirty="0">
                        <a:latin typeface="Calibri"/>
                        <a:ea typeface="Calibri"/>
                        <a:cs typeface="Times New Roman"/>
                      </a:endParaRPr>
                    </a:p>
                  </a:txBody>
                  <a:tcPr marL="68580" marR="68580" marT="0" marB="0"/>
                </a:tc>
                <a:tc hMerge="1">
                  <a:txBody>
                    <a:bodyPr/>
                    <a:lstStyle/>
                    <a:p>
                      <a:pPr marL="0" marR="0" algn="ctr">
                        <a:lnSpc>
                          <a:spcPct val="115000"/>
                        </a:lnSpc>
                        <a:spcBef>
                          <a:spcPts val="0"/>
                        </a:spcBef>
                        <a:spcAft>
                          <a:spcPts val="0"/>
                        </a:spcAft>
                      </a:pPr>
                      <a:endParaRPr lang="en-US" sz="1800" dirty="0">
                        <a:latin typeface="+mj-lt"/>
                        <a:ea typeface="Calibri"/>
                        <a:cs typeface="Times New Roman"/>
                      </a:endParaRPr>
                    </a:p>
                  </a:txBody>
                  <a:tcPr marL="68580" marR="68580" marT="0" marB="0"/>
                </a:tc>
                <a:tc hMerge="1">
                  <a:txBody>
                    <a:bodyPr/>
                    <a:lstStyle/>
                    <a:p>
                      <a:pPr marL="0" marR="0" algn="ctr">
                        <a:lnSpc>
                          <a:spcPct val="115000"/>
                        </a:lnSpc>
                        <a:spcBef>
                          <a:spcPts val="0"/>
                        </a:spcBef>
                        <a:spcAft>
                          <a:spcPts val="0"/>
                        </a:spcAft>
                      </a:pPr>
                      <a:endParaRPr lang="en-US" sz="1100" dirty="0">
                        <a:latin typeface="Calibri"/>
                        <a:ea typeface="Calibri"/>
                        <a:cs typeface="Times New Roman"/>
                      </a:endParaRPr>
                    </a:p>
                  </a:txBody>
                  <a:tcPr marL="68580" marR="68580" marT="0" marB="0"/>
                </a:tc>
              </a:tr>
              <a:tr h="339948">
                <a:tc>
                  <a:txBody>
                    <a:bodyPr/>
                    <a:lstStyle/>
                    <a:p>
                      <a:pPr marL="0" marR="0" algn="l">
                        <a:lnSpc>
                          <a:spcPct val="115000"/>
                        </a:lnSpc>
                        <a:spcBef>
                          <a:spcPts val="0"/>
                        </a:spcBef>
                        <a:spcAft>
                          <a:spcPts val="0"/>
                        </a:spcAft>
                      </a:pPr>
                      <a:endParaRPr lang="en-US" sz="1800" dirty="0">
                        <a:solidFill>
                          <a:srgbClr val="000000"/>
                        </a:solidFill>
                        <a:latin typeface="Calibri" pitchFamily="34" charset="0"/>
                        <a:ea typeface="Calibri"/>
                        <a:cs typeface="Calibri" pitchFamily="34" charset="0"/>
                      </a:endParaRPr>
                    </a:p>
                  </a:txBody>
                  <a:tcPr marL="68581" marR="68581" marT="0" marB="0"/>
                </a:tc>
                <a:tc>
                  <a:txBody>
                    <a:bodyPr/>
                    <a:lstStyle/>
                    <a:p>
                      <a:pPr marL="0" marR="0" algn="ctr">
                        <a:lnSpc>
                          <a:spcPct val="115000"/>
                        </a:lnSpc>
                        <a:spcBef>
                          <a:spcPts val="0"/>
                        </a:spcBef>
                        <a:spcAft>
                          <a:spcPts val="0"/>
                        </a:spcAft>
                      </a:pPr>
                      <a:r>
                        <a:rPr lang="en-US" sz="1800" b="1" dirty="0" smtClean="0">
                          <a:solidFill>
                            <a:srgbClr val="000000"/>
                          </a:solidFill>
                          <a:latin typeface="Calibri" pitchFamily="34" charset="0"/>
                          <a:ea typeface="Calibri"/>
                          <a:cs typeface="Calibri" pitchFamily="34" charset="0"/>
                        </a:rPr>
                        <a:t>PL R</a:t>
                      </a:r>
                      <a:endParaRPr lang="en-US" sz="1800" b="1"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r>
                        <a:rPr lang="en-US" sz="1800" b="1" dirty="0" smtClean="0">
                          <a:solidFill>
                            <a:srgbClr val="000000"/>
                          </a:solidFill>
                          <a:latin typeface="Calibri" pitchFamily="34" charset="0"/>
                          <a:ea typeface="Calibri"/>
                          <a:cs typeface="Calibri" pitchFamily="34" charset="0"/>
                        </a:rPr>
                        <a:t>PL H</a:t>
                      </a:r>
                      <a:endParaRPr lang="en-US" sz="1800" b="1"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r>
                        <a:rPr lang="en-US" sz="1800" b="1" dirty="0" smtClean="0">
                          <a:solidFill>
                            <a:srgbClr val="000000"/>
                          </a:solidFill>
                          <a:latin typeface="Calibri" pitchFamily="34" charset="0"/>
                          <a:ea typeface="Calibri"/>
                          <a:cs typeface="Calibri" pitchFamily="34" charset="0"/>
                        </a:rPr>
                        <a:t>NB</a:t>
                      </a:r>
                      <a:r>
                        <a:rPr lang="en-US" sz="1800" b="1" baseline="0" dirty="0" smtClean="0">
                          <a:solidFill>
                            <a:srgbClr val="000000"/>
                          </a:solidFill>
                          <a:latin typeface="Calibri" pitchFamily="34" charset="0"/>
                          <a:ea typeface="Calibri"/>
                          <a:cs typeface="Calibri" pitchFamily="34" charset="0"/>
                        </a:rPr>
                        <a:t> H</a:t>
                      </a:r>
                      <a:endParaRPr lang="en-US" sz="1800" b="1" dirty="0">
                        <a:solidFill>
                          <a:srgbClr val="000000"/>
                        </a:solidFill>
                        <a:latin typeface="Calibri" pitchFamily="34" charset="0"/>
                        <a:ea typeface="Calibri"/>
                        <a:cs typeface="Calibri" pitchFamily="34" charset="0"/>
                      </a:endParaRPr>
                    </a:p>
                  </a:txBody>
                  <a:tcPr marL="68581" marR="68581" marT="0" marB="0" anchor="ctr"/>
                </a:tc>
                <a:tc>
                  <a:txBody>
                    <a:bodyPr/>
                    <a:lstStyle/>
                    <a:p>
                      <a:pPr marL="0" marR="0" algn="ctr">
                        <a:lnSpc>
                          <a:spcPct val="115000"/>
                        </a:lnSpc>
                        <a:spcBef>
                          <a:spcPts val="0"/>
                        </a:spcBef>
                        <a:spcAft>
                          <a:spcPts val="0"/>
                        </a:spcAft>
                      </a:pPr>
                      <a:r>
                        <a:rPr lang="en-US" sz="1800" b="1" dirty="0" smtClean="0">
                          <a:solidFill>
                            <a:srgbClr val="000000"/>
                          </a:solidFill>
                          <a:latin typeface="Calibri" pitchFamily="34" charset="0"/>
                          <a:ea typeface="Calibri"/>
                          <a:cs typeface="Calibri" pitchFamily="34" charset="0"/>
                        </a:rPr>
                        <a:t>NB R</a:t>
                      </a:r>
                      <a:endParaRPr lang="en-US" sz="1800" b="1" dirty="0">
                        <a:solidFill>
                          <a:srgbClr val="000000"/>
                        </a:solidFill>
                        <a:latin typeface="Calibri" pitchFamily="34" charset="0"/>
                        <a:ea typeface="Calibri"/>
                        <a:cs typeface="Calibri" pitchFamily="34" charset="0"/>
                      </a:endParaRPr>
                    </a:p>
                  </a:txBody>
                  <a:tcPr marL="68581" marR="68581" marT="0" marB="0" anchor="ctr"/>
                </a:tc>
              </a:tr>
              <a:tr h="453226">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b="1" kern="1200" dirty="0" smtClean="0">
                          <a:solidFill>
                            <a:srgbClr val="000000"/>
                          </a:solidFill>
                          <a:latin typeface="Calibri" pitchFamily="34" charset="0"/>
                          <a:ea typeface="Calibri"/>
                          <a:cs typeface="Calibri" pitchFamily="34" charset="0"/>
                        </a:rPr>
                        <a:t>Population</a:t>
                      </a:r>
                    </a:p>
                  </a:txBody>
                  <a:tcPr marL="68581" marR="68581"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0.000 (-</a:t>
                      </a:r>
                      <a:r>
                        <a:rPr lang="en-US" sz="1800" dirty="0">
                          <a:solidFill>
                            <a:srgbClr val="000000"/>
                          </a:solidFill>
                          <a:latin typeface="Calibri" pitchFamily="34" charset="0"/>
                          <a:ea typeface="Times New Roman"/>
                          <a:cs typeface="Calibri" pitchFamily="34" charset="0"/>
                        </a:rPr>
                        <a:t>0.001)</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0.000 (</a:t>
                      </a:r>
                      <a:r>
                        <a:rPr lang="en-US" sz="1800" dirty="0">
                          <a:solidFill>
                            <a:srgbClr val="000000"/>
                          </a:solidFill>
                          <a:latin typeface="Calibri" pitchFamily="34" charset="0"/>
                          <a:ea typeface="Times New Roman"/>
                          <a:cs typeface="Calibri" pitchFamily="34" charset="0"/>
                        </a:rPr>
                        <a:t>7.12)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0.000 (</a:t>
                      </a:r>
                      <a:r>
                        <a:rPr lang="en-US" sz="1800" dirty="0">
                          <a:solidFill>
                            <a:srgbClr val="000000"/>
                          </a:solidFill>
                          <a:latin typeface="Calibri" pitchFamily="34" charset="0"/>
                          <a:ea typeface="Times New Roman"/>
                          <a:cs typeface="Calibri" pitchFamily="34" charset="0"/>
                        </a:rPr>
                        <a:t>2.59)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0.000 (-</a:t>
                      </a:r>
                      <a:r>
                        <a:rPr lang="en-US" sz="1800" dirty="0">
                          <a:solidFill>
                            <a:srgbClr val="000000"/>
                          </a:solidFill>
                          <a:latin typeface="Calibri" pitchFamily="34" charset="0"/>
                          <a:ea typeface="Times New Roman"/>
                          <a:cs typeface="Calibri" pitchFamily="34" charset="0"/>
                        </a:rPr>
                        <a:t>3.93) **</a:t>
                      </a:r>
                      <a:endParaRPr lang="en-US" sz="1800" dirty="0">
                        <a:latin typeface="Calibri" pitchFamily="34" charset="0"/>
                        <a:ea typeface="Calibri"/>
                        <a:cs typeface="Calibri" pitchFamily="34" charset="0"/>
                      </a:endParaRPr>
                    </a:p>
                  </a:txBody>
                  <a:tcPr marL="68582" marR="68582" marT="0" marB="0" anchor="ctr"/>
                </a:tc>
              </a:tr>
              <a:tr h="453226">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b="1" kern="1200" dirty="0" smtClean="0">
                          <a:solidFill>
                            <a:srgbClr val="000000"/>
                          </a:solidFill>
                          <a:latin typeface="Calibri" pitchFamily="34" charset="0"/>
                          <a:ea typeface="Calibri"/>
                          <a:cs typeface="Calibri" pitchFamily="34" charset="0"/>
                        </a:rPr>
                        <a:t>Immigrant</a:t>
                      </a:r>
                    </a:p>
                  </a:txBody>
                  <a:tcPr marL="68581" marR="68581"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0.000 (-</a:t>
                      </a:r>
                      <a:r>
                        <a:rPr lang="en-US" sz="1800" dirty="0">
                          <a:solidFill>
                            <a:srgbClr val="000000"/>
                          </a:solidFill>
                          <a:latin typeface="Calibri" pitchFamily="34" charset="0"/>
                          <a:ea typeface="Times New Roman"/>
                          <a:cs typeface="Calibri" pitchFamily="34" charset="0"/>
                        </a:rPr>
                        <a:t>1.06)</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0.000 (-</a:t>
                      </a:r>
                      <a:r>
                        <a:rPr lang="en-US" sz="1800" dirty="0">
                          <a:solidFill>
                            <a:srgbClr val="000000"/>
                          </a:solidFill>
                          <a:latin typeface="Calibri" pitchFamily="34" charset="0"/>
                          <a:ea typeface="Times New Roman"/>
                          <a:cs typeface="Calibri" pitchFamily="34" charset="0"/>
                        </a:rPr>
                        <a:t>4.86)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0.000 (-</a:t>
                      </a:r>
                      <a:r>
                        <a:rPr lang="en-US" sz="1800" dirty="0">
                          <a:solidFill>
                            <a:srgbClr val="000000"/>
                          </a:solidFill>
                          <a:latin typeface="Calibri" pitchFamily="34" charset="0"/>
                          <a:ea typeface="Times New Roman"/>
                          <a:cs typeface="Calibri" pitchFamily="34" charset="0"/>
                        </a:rPr>
                        <a:t>0.76)</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0.000 (</a:t>
                      </a:r>
                      <a:r>
                        <a:rPr lang="en-US" sz="1800" dirty="0">
                          <a:solidFill>
                            <a:srgbClr val="000000"/>
                          </a:solidFill>
                          <a:latin typeface="Calibri" pitchFamily="34" charset="0"/>
                          <a:ea typeface="Times New Roman"/>
                          <a:cs typeface="Calibri" pitchFamily="34" charset="0"/>
                        </a:rPr>
                        <a:t>2.32) *</a:t>
                      </a:r>
                      <a:endParaRPr lang="en-US" sz="1800" dirty="0">
                        <a:latin typeface="Calibri" pitchFamily="34" charset="0"/>
                        <a:ea typeface="Calibri"/>
                        <a:cs typeface="Calibri" pitchFamily="34" charset="0"/>
                      </a:endParaRPr>
                    </a:p>
                  </a:txBody>
                  <a:tcPr marL="68582" marR="68582" marT="0" marB="0" anchor="ctr"/>
                </a:tc>
              </a:tr>
              <a:tr h="453226">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b="1" kern="1200" dirty="0" smtClean="0">
                          <a:solidFill>
                            <a:srgbClr val="000000"/>
                          </a:solidFill>
                          <a:latin typeface="Calibri" pitchFamily="34" charset="0"/>
                          <a:ea typeface="Calibri"/>
                          <a:cs typeface="Calibri" pitchFamily="34" charset="0"/>
                        </a:rPr>
                        <a:t>Income</a:t>
                      </a:r>
                    </a:p>
                  </a:txBody>
                  <a:tcPr marL="68581" marR="68581"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0.000 (-</a:t>
                      </a:r>
                      <a:r>
                        <a:rPr lang="en-US" sz="1800" dirty="0">
                          <a:solidFill>
                            <a:srgbClr val="000000"/>
                          </a:solidFill>
                          <a:latin typeface="Calibri" pitchFamily="34" charset="0"/>
                          <a:ea typeface="Times New Roman"/>
                          <a:cs typeface="Calibri" pitchFamily="34" charset="0"/>
                        </a:rPr>
                        <a:t>3.86)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0.000 (-</a:t>
                      </a:r>
                      <a:r>
                        <a:rPr lang="en-US" sz="1800" dirty="0">
                          <a:solidFill>
                            <a:srgbClr val="000000"/>
                          </a:solidFill>
                          <a:latin typeface="Calibri" pitchFamily="34" charset="0"/>
                          <a:ea typeface="Times New Roman"/>
                          <a:cs typeface="Calibri" pitchFamily="34" charset="0"/>
                        </a:rPr>
                        <a:t>6.24)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0.000 (-</a:t>
                      </a:r>
                      <a:r>
                        <a:rPr lang="en-US" sz="1800" dirty="0">
                          <a:solidFill>
                            <a:srgbClr val="000000"/>
                          </a:solidFill>
                          <a:latin typeface="Calibri" pitchFamily="34" charset="0"/>
                          <a:ea typeface="Times New Roman"/>
                          <a:cs typeface="Calibri" pitchFamily="34" charset="0"/>
                        </a:rPr>
                        <a:t>5.36)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0.000 (</a:t>
                      </a:r>
                      <a:r>
                        <a:rPr lang="en-US" sz="1800" dirty="0">
                          <a:solidFill>
                            <a:srgbClr val="000000"/>
                          </a:solidFill>
                          <a:latin typeface="Calibri" pitchFamily="34" charset="0"/>
                          <a:ea typeface="Times New Roman"/>
                          <a:cs typeface="Calibri" pitchFamily="34" charset="0"/>
                        </a:rPr>
                        <a:t>6.32) **</a:t>
                      </a:r>
                      <a:endParaRPr lang="en-US" sz="1800" dirty="0">
                        <a:latin typeface="Calibri" pitchFamily="34" charset="0"/>
                        <a:ea typeface="Calibri"/>
                        <a:cs typeface="Calibri" pitchFamily="34" charset="0"/>
                      </a:endParaRPr>
                    </a:p>
                  </a:txBody>
                  <a:tcPr marL="68582" marR="68582" marT="0" marB="0" anchor="ctr"/>
                </a:tc>
              </a:tr>
              <a:tr h="453226">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b="1" kern="1200" dirty="0" smtClean="0">
                          <a:solidFill>
                            <a:srgbClr val="000000"/>
                          </a:solidFill>
                          <a:latin typeface="Calibri" pitchFamily="34" charset="0"/>
                          <a:ea typeface="Calibri"/>
                          <a:cs typeface="Calibri" pitchFamily="34" charset="0"/>
                        </a:rPr>
                        <a:t>Calgary</a:t>
                      </a:r>
                    </a:p>
                  </a:txBody>
                  <a:tcPr marL="68581" marR="68581"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0.936 (</a:t>
                      </a:r>
                      <a:r>
                        <a:rPr lang="en-US" sz="1800" dirty="0">
                          <a:solidFill>
                            <a:srgbClr val="000000"/>
                          </a:solidFill>
                          <a:latin typeface="Calibri" pitchFamily="34" charset="0"/>
                          <a:ea typeface="Times New Roman"/>
                          <a:cs typeface="Calibri" pitchFamily="34" charset="0"/>
                        </a:rPr>
                        <a:t>1.72)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2.420 (</a:t>
                      </a:r>
                      <a:r>
                        <a:rPr lang="en-US" sz="1800" dirty="0">
                          <a:solidFill>
                            <a:srgbClr val="000000"/>
                          </a:solidFill>
                          <a:latin typeface="Calibri" pitchFamily="34" charset="0"/>
                          <a:ea typeface="Times New Roman"/>
                          <a:cs typeface="Calibri" pitchFamily="34" charset="0"/>
                        </a:rPr>
                        <a:t>3.75)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a:solidFill>
                            <a:srgbClr val="000000"/>
                          </a:solidFill>
                          <a:latin typeface="Calibri" pitchFamily="34" charset="0"/>
                          <a:ea typeface="Times New Roman"/>
                          <a:cs typeface="Calibri" pitchFamily="34" charset="0"/>
                        </a:rPr>
                        <a:t>-</a:t>
                      </a:r>
                      <a:r>
                        <a:rPr lang="en-US" sz="1800" dirty="0" smtClean="0">
                          <a:solidFill>
                            <a:srgbClr val="000000"/>
                          </a:solidFill>
                          <a:latin typeface="Calibri" pitchFamily="34" charset="0"/>
                          <a:ea typeface="Times New Roman"/>
                          <a:cs typeface="Calibri" pitchFamily="34" charset="0"/>
                        </a:rPr>
                        <a:t>0.024 (-</a:t>
                      </a:r>
                      <a:r>
                        <a:rPr lang="en-US" sz="1800" dirty="0">
                          <a:solidFill>
                            <a:srgbClr val="000000"/>
                          </a:solidFill>
                          <a:latin typeface="Calibri" pitchFamily="34" charset="0"/>
                          <a:ea typeface="Times New Roman"/>
                          <a:cs typeface="Calibri" pitchFamily="34" charset="0"/>
                        </a:rPr>
                        <a:t>0.02)</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a:solidFill>
                            <a:srgbClr val="000000"/>
                          </a:solidFill>
                          <a:latin typeface="Calibri" pitchFamily="34" charset="0"/>
                          <a:ea typeface="Times New Roman"/>
                          <a:cs typeface="Calibri" pitchFamily="34" charset="0"/>
                        </a:rPr>
                        <a:t>-</a:t>
                      </a:r>
                      <a:r>
                        <a:rPr lang="en-US" sz="1800" dirty="0" smtClean="0">
                          <a:solidFill>
                            <a:srgbClr val="000000"/>
                          </a:solidFill>
                          <a:latin typeface="Calibri" pitchFamily="34" charset="0"/>
                          <a:ea typeface="Times New Roman"/>
                          <a:cs typeface="Calibri" pitchFamily="34" charset="0"/>
                        </a:rPr>
                        <a:t>3.333 (-</a:t>
                      </a:r>
                      <a:r>
                        <a:rPr lang="en-US" sz="1800" dirty="0">
                          <a:solidFill>
                            <a:srgbClr val="000000"/>
                          </a:solidFill>
                          <a:latin typeface="Calibri" pitchFamily="34" charset="0"/>
                          <a:ea typeface="Times New Roman"/>
                          <a:cs typeface="Calibri" pitchFamily="34" charset="0"/>
                        </a:rPr>
                        <a:t>1.66) *</a:t>
                      </a:r>
                      <a:endParaRPr lang="en-US" sz="1800" dirty="0">
                        <a:latin typeface="Calibri" pitchFamily="34" charset="0"/>
                        <a:ea typeface="Calibri"/>
                        <a:cs typeface="Calibri" pitchFamily="34" charset="0"/>
                      </a:endParaRPr>
                    </a:p>
                  </a:txBody>
                  <a:tcPr marL="68582" marR="68582" marT="0" marB="0" anchor="ctr"/>
                </a:tc>
              </a:tr>
              <a:tr h="453226">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b="1" kern="1200" dirty="0" smtClean="0">
                          <a:solidFill>
                            <a:srgbClr val="000000"/>
                          </a:solidFill>
                          <a:latin typeface="Calibri" pitchFamily="34" charset="0"/>
                          <a:ea typeface="Calibri"/>
                          <a:cs typeface="Calibri" pitchFamily="34" charset="0"/>
                        </a:rPr>
                        <a:t>Edmonton</a:t>
                      </a:r>
                    </a:p>
                  </a:txBody>
                  <a:tcPr marL="68581" marR="68581"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0.650 (</a:t>
                      </a:r>
                      <a:r>
                        <a:rPr lang="en-US" sz="1800" dirty="0">
                          <a:solidFill>
                            <a:srgbClr val="000000"/>
                          </a:solidFill>
                          <a:latin typeface="Calibri" pitchFamily="34" charset="0"/>
                          <a:ea typeface="Times New Roman"/>
                          <a:cs typeface="Calibri" pitchFamily="34" charset="0"/>
                        </a:rPr>
                        <a:t>1.85)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1.277 (</a:t>
                      </a:r>
                      <a:r>
                        <a:rPr lang="en-US" sz="1800" dirty="0">
                          <a:solidFill>
                            <a:srgbClr val="000000"/>
                          </a:solidFill>
                          <a:latin typeface="Calibri" pitchFamily="34" charset="0"/>
                          <a:ea typeface="Times New Roman"/>
                          <a:cs typeface="Calibri" pitchFamily="34" charset="0"/>
                        </a:rPr>
                        <a:t>3.07)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a:solidFill>
                            <a:srgbClr val="000000"/>
                          </a:solidFill>
                          <a:latin typeface="Calibri" pitchFamily="34" charset="0"/>
                          <a:ea typeface="Times New Roman"/>
                          <a:cs typeface="Calibri" pitchFamily="34" charset="0"/>
                        </a:rPr>
                        <a:t>-</a:t>
                      </a:r>
                      <a:r>
                        <a:rPr lang="en-US" sz="1800" dirty="0" smtClean="0">
                          <a:solidFill>
                            <a:srgbClr val="000000"/>
                          </a:solidFill>
                          <a:latin typeface="Calibri" pitchFamily="34" charset="0"/>
                          <a:ea typeface="Times New Roman"/>
                          <a:cs typeface="Calibri" pitchFamily="34" charset="0"/>
                        </a:rPr>
                        <a:t>0.439 (-</a:t>
                      </a:r>
                      <a:r>
                        <a:rPr lang="en-US" sz="1800" dirty="0">
                          <a:solidFill>
                            <a:srgbClr val="000000"/>
                          </a:solidFill>
                          <a:latin typeface="Calibri" pitchFamily="34" charset="0"/>
                          <a:ea typeface="Times New Roman"/>
                          <a:cs typeface="Calibri" pitchFamily="34" charset="0"/>
                        </a:rPr>
                        <a:t>0.55)</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a:solidFill>
                            <a:srgbClr val="000000"/>
                          </a:solidFill>
                          <a:latin typeface="Calibri" pitchFamily="34" charset="0"/>
                          <a:ea typeface="Times New Roman"/>
                          <a:cs typeface="Calibri" pitchFamily="34" charset="0"/>
                        </a:rPr>
                        <a:t>-</a:t>
                      </a:r>
                      <a:r>
                        <a:rPr lang="en-US" sz="1800" dirty="0" smtClean="0">
                          <a:solidFill>
                            <a:srgbClr val="000000"/>
                          </a:solidFill>
                          <a:latin typeface="Calibri" pitchFamily="34" charset="0"/>
                          <a:ea typeface="Times New Roman"/>
                          <a:cs typeface="Calibri" pitchFamily="34" charset="0"/>
                        </a:rPr>
                        <a:t>1.488 (-</a:t>
                      </a:r>
                      <a:r>
                        <a:rPr lang="en-US" sz="1800" dirty="0">
                          <a:solidFill>
                            <a:srgbClr val="000000"/>
                          </a:solidFill>
                          <a:latin typeface="Calibri" pitchFamily="34" charset="0"/>
                          <a:ea typeface="Times New Roman"/>
                          <a:cs typeface="Calibri" pitchFamily="34" charset="0"/>
                        </a:rPr>
                        <a:t>1.15)</a:t>
                      </a:r>
                      <a:endParaRPr lang="en-US" sz="1800" dirty="0">
                        <a:latin typeface="Calibri" pitchFamily="34" charset="0"/>
                        <a:ea typeface="Calibri"/>
                        <a:cs typeface="Calibri" pitchFamily="34" charset="0"/>
                      </a:endParaRPr>
                    </a:p>
                  </a:txBody>
                  <a:tcPr marL="68582" marR="68582" marT="0" marB="0" anchor="ctr"/>
                </a:tc>
              </a:tr>
              <a:tr h="453226">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b="1" kern="1200" dirty="0" smtClean="0">
                          <a:solidFill>
                            <a:srgbClr val="000000"/>
                          </a:solidFill>
                          <a:latin typeface="Calibri" pitchFamily="34" charset="0"/>
                          <a:ea typeface="Calibri"/>
                          <a:cs typeface="Calibri" pitchFamily="34" charset="0"/>
                        </a:rPr>
                        <a:t>Vancouver</a:t>
                      </a:r>
                    </a:p>
                  </a:txBody>
                  <a:tcPr marL="68581" marR="68581"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2.844 (</a:t>
                      </a:r>
                      <a:r>
                        <a:rPr lang="en-US" sz="1800" dirty="0">
                          <a:solidFill>
                            <a:srgbClr val="000000"/>
                          </a:solidFill>
                          <a:latin typeface="Calibri" pitchFamily="34" charset="0"/>
                          <a:ea typeface="Times New Roman"/>
                          <a:cs typeface="Calibri" pitchFamily="34" charset="0"/>
                        </a:rPr>
                        <a:t>1.34)</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10.749 (</a:t>
                      </a:r>
                      <a:r>
                        <a:rPr lang="en-US" sz="1800" dirty="0">
                          <a:solidFill>
                            <a:srgbClr val="000000"/>
                          </a:solidFill>
                          <a:latin typeface="Calibri" pitchFamily="34" charset="0"/>
                          <a:ea typeface="Times New Roman"/>
                          <a:cs typeface="Calibri" pitchFamily="34" charset="0"/>
                        </a:rPr>
                        <a:t>4.24)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1.419 (</a:t>
                      </a:r>
                      <a:r>
                        <a:rPr lang="en-US" sz="1800" dirty="0">
                          <a:solidFill>
                            <a:srgbClr val="000000"/>
                          </a:solidFill>
                          <a:latin typeface="Calibri" pitchFamily="34" charset="0"/>
                          <a:ea typeface="Times New Roman"/>
                          <a:cs typeface="Calibri" pitchFamily="34" charset="0"/>
                        </a:rPr>
                        <a:t>0.29)</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a:solidFill>
                            <a:srgbClr val="000000"/>
                          </a:solidFill>
                          <a:latin typeface="Calibri" pitchFamily="34" charset="0"/>
                          <a:ea typeface="Times New Roman"/>
                          <a:cs typeface="Calibri" pitchFamily="34" charset="0"/>
                        </a:rPr>
                        <a:t>-</a:t>
                      </a:r>
                      <a:r>
                        <a:rPr lang="en-US" sz="1800" dirty="0" smtClean="0">
                          <a:solidFill>
                            <a:srgbClr val="000000"/>
                          </a:solidFill>
                          <a:latin typeface="Calibri" pitchFamily="34" charset="0"/>
                          <a:ea typeface="Times New Roman"/>
                          <a:cs typeface="Calibri" pitchFamily="34" charset="0"/>
                        </a:rPr>
                        <a:t>15.012 (-</a:t>
                      </a:r>
                      <a:r>
                        <a:rPr lang="en-US" sz="1800" dirty="0">
                          <a:solidFill>
                            <a:srgbClr val="000000"/>
                          </a:solidFill>
                          <a:latin typeface="Calibri" pitchFamily="34" charset="0"/>
                          <a:ea typeface="Times New Roman"/>
                          <a:cs typeface="Calibri" pitchFamily="34" charset="0"/>
                        </a:rPr>
                        <a:t>1.91) *</a:t>
                      </a:r>
                      <a:endParaRPr lang="en-US" sz="1800" dirty="0">
                        <a:latin typeface="Calibri" pitchFamily="34" charset="0"/>
                        <a:ea typeface="Calibri"/>
                        <a:cs typeface="Calibri" pitchFamily="34" charset="0"/>
                      </a:endParaRPr>
                    </a:p>
                  </a:txBody>
                  <a:tcPr marL="68582" marR="68582" marT="0" marB="0" anchor="ctr"/>
                </a:tc>
              </a:tr>
              <a:tr h="453226">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b="1" kern="1200" dirty="0" smtClean="0">
                          <a:solidFill>
                            <a:srgbClr val="000000"/>
                          </a:solidFill>
                          <a:latin typeface="Calibri" pitchFamily="34" charset="0"/>
                          <a:ea typeface="Calibri"/>
                          <a:cs typeface="Calibri" pitchFamily="34" charset="0"/>
                        </a:rPr>
                        <a:t>Abbotsford</a:t>
                      </a:r>
                    </a:p>
                  </a:txBody>
                  <a:tcPr marL="68581" marR="68581"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0.121 (</a:t>
                      </a:r>
                      <a:r>
                        <a:rPr lang="en-US" sz="1800" dirty="0">
                          <a:solidFill>
                            <a:srgbClr val="000000"/>
                          </a:solidFill>
                          <a:latin typeface="Calibri" pitchFamily="34" charset="0"/>
                          <a:ea typeface="Times New Roman"/>
                          <a:cs typeface="Calibri" pitchFamily="34" charset="0"/>
                        </a:rPr>
                        <a:t>1.57)</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0.317 (</a:t>
                      </a:r>
                      <a:r>
                        <a:rPr lang="en-US" sz="1800" dirty="0">
                          <a:solidFill>
                            <a:srgbClr val="000000"/>
                          </a:solidFill>
                          <a:latin typeface="Calibri" pitchFamily="34" charset="0"/>
                          <a:ea typeface="Times New Roman"/>
                          <a:cs typeface="Calibri" pitchFamily="34" charset="0"/>
                        </a:rPr>
                        <a:t>3.46)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a:solidFill>
                            <a:srgbClr val="000000"/>
                          </a:solidFill>
                          <a:latin typeface="Calibri" pitchFamily="34" charset="0"/>
                          <a:ea typeface="Times New Roman"/>
                          <a:cs typeface="Calibri" pitchFamily="34" charset="0"/>
                        </a:rPr>
                        <a:t>-</a:t>
                      </a:r>
                      <a:r>
                        <a:rPr lang="en-US" sz="1800" dirty="0" smtClean="0">
                          <a:solidFill>
                            <a:srgbClr val="000000"/>
                          </a:solidFill>
                          <a:latin typeface="Calibri" pitchFamily="34" charset="0"/>
                          <a:ea typeface="Times New Roman"/>
                          <a:cs typeface="Calibri" pitchFamily="34" charset="0"/>
                        </a:rPr>
                        <a:t>0.081 (-</a:t>
                      </a:r>
                      <a:r>
                        <a:rPr lang="en-US" sz="1800" dirty="0">
                          <a:solidFill>
                            <a:srgbClr val="000000"/>
                          </a:solidFill>
                          <a:latin typeface="Calibri" pitchFamily="34" charset="0"/>
                          <a:ea typeface="Times New Roman"/>
                          <a:cs typeface="Calibri" pitchFamily="34" charset="0"/>
                        </a:rPr>
                        <a:t>0.46)</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a:solidFill>
                            <a:srgbClr val="000000"/>
                          </a:solidFill>
                          <a:latin typeface="Calibri" pitchFamily="34" charset="0"/>
                          <a:ea typeface="Times New Roman"/>
                          <a:cs typeface="Calibri" pitchFamily="34" charset="0"/>
                        </a:rPr>
                        <a:t>-</a:t>
                      </a:r>
                      <a:r>
                        <a:rPr lang="en-US" sz="1800" dirty="0" smtClean="0">
                          <a:solidFill>
                            <a:srgbClr val="000000"/>
                          </a:solidFill>
                          <a:latin typeface="Calibri" pitchFamily="34" charset="0"/>
                          <a:ea typeface="Times New Roman"/>
                          <a:cs typeface="Calibri" pitchFamily="34" charset="0"/>
                        </a:rPr>
                        <a:t>0.358 (-</a:t>
                      </a:r>
                      <a:r>
                        <a:rPr lang="en-US" sz="1800" dirty="0">
                          <a:solidFill>
                            <a:srgbClr val="000000"/>
                          </a:solidFill>
                          <a:latin typeface="Calibri" pitchFamily="34" charset="0"/>
                          <a:ea typeface="Times New Roman"/>
                          <a:cs typeface="Calibri" pitchFamily="34" charset="0"/>
                        </a:rPr>
                        <a:t>1.26)</a:t>
                      </a:r>
                      <a:endParaRPr lang="en-US" sz="1800" dirty="0">
                        <a:latin typeface="Calibri" pitchFamily="34" charset="0"/>
                        <a:ea typeface="Calibri"/>
                        <a:cs typeface="Calibri" pitchFamily="34" charset="0"/>
                      </a:endParaRPr>
                    </a:p>
                  </a:txBody>
                  <a:tcPr marL="68582" marR="68582" marT="0" marB="0" anchor="ctr"/>
                </a:tc>
              </a:tr>
              <a:tr h="453226">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b="1" kern="1200" dirty="0" smtClean="0">
                          <a:solidFill>
                            <a:srgbClr val="000000"/>
                          </a:solidFill>
                          <a:latin typeface="Calibri" pitchFamily="34" charset="0"/>
                          <a:ea typeface="Calibri"/>
                          <a:cs typeface="Calibri" pitchFamily="34" charset="0"/>
                        </a:rPr>
                        <a:t>Victoria</a:t>
                      </a:r>
                    </a:p>
                  </a:txBody>
                  <a:tcPr marL="68581" marR="68581"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0.241 (</a:t>
                      </a:r>
                      <a:r>
                        <a:rPr lang="en-US" sz="1800" dirty="0">
                          <a:solidFill>
                            <a:srgbClr val="000000"/>
                          </a:solidFill>
                          <a:latin typeface="Calibri" pitchFamily="34" charset="0"/>
                          <a:ea typeface="Times New Roman"/>
                          <a:cs typeface="Calibri" pitchFamily="34" charset="0"/>
                        </a:rPr>
                        <a:t>2.07)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0.470 (</a:t>
                      </a:r>
                      <a:r>
                        <a:rPr lang="en-US" sz="1800" dirty="0">
                          <a:solidFill>
                            <a:srgbClr val="000000"/>
                          </a:solidFill>
                          <a:latin typeface="Calibri" pitchFamily="34" charset="0"/>
                          <a:ea typeface="Times New Roman"/>
                          <a:cs typeface="Calibri" pitchFamily="34" charset="0"/>
                        </a:rPr>
                        <a:t>3.40)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a:solidFill>
                            <a:srgbClr val="000000"/>
                          </a:solidFill>
                          <a:latin typeface="Calibri" pitchFamily="34" charset="0"/>
                          <a:ea typeface="Times New Roman"/>
                          <a:cs typeface="Calibri" pitchFamily="34" charset="0"/>
                        </a:rPr>
                        <a:t>-</a:t>
                      </a:r>
                      <a:r>
                        <a:rPr lang="en-US" sz="1800" dirty="0" smtClean="0">
                          <a:solidFill>
                            <a:srgbClr val="000000"/>
                          </a:solidFill>
                          <a:latin typeface="Calibri" pitchFamily="34" charset="0"/>
                          <a:ea typeface="Times New Roman"/>
                          <a:cs typeface="Calibri" pitchFamily="34" charset="0"/>
                        </a:rPr>
                        <a:t>0.090 (-</a:t>
                      </a:r>
                      <a:r>
                        <a:rPr lang="en-US" sz="1800" dirty="0">
                          <a:solidFill>
                            <a:srgbClr val="000000"/>
                          </a:solidFill>
                          <a:latin typeface="Calibri" pitchFamily="34" charset="0"/>
                          <a:ea typeface="Times New Roman"/>
                          <a:cs typeface="Calibri" pitchFamily="34" charset="0"/>
                        </a:rPr>
                        <a:t>0.34)</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a:solidFill>
                            <a:srgbClr val="000000"/>
                          </a:solidFill>
                          <a:latin typeface="Calibri" pitchFamily="34" charset="0"/>
                          <a:ea typeface="Times New Roman"/>
                          <a:cs typeface="Calibri" pitchFamily="34" charset="0"/>
                        </a:rPr>
                        <a:t>-</a:t>
                      </a:r>
                      <a:r>
                        <a:rPr lang="en-US" sz="1800" dirty="0" smtClean="0">
                          <a:solidFill>
                            <a:srgbClr val="000000"/>
                          </a:solidFill>
                          <a:latin typeface="Calibri" pitchFamily="34" charset="0"/>
                          <a:ea typeface="Times New Roman"/>
                          <a:cs typeface="Calibri" pitchFamily="34" charset="0"/>
                        </a:rPr>
                        <a:t>0.621 (-</a:t>
                      </a:r>
                      <a:r>
                        <a:rPr lang="en-US" sz="1800" dirty="0">
                          <a:solidFill>
                            <a:srgbClr val="000000"/>
                          </a:solidFill>
                          <a:latin typeface="Calibri" pitchFamily="34" charset="0"/>
                          <a:ea typeface="Times New Roman"/>
                          <a:cs typeface="Calibri" pitchFamily="34" charset="0"/>
                        </a:rPr>
                        <a:t>1.45)</a:t>
                      </a:r>
                      <a:endParaRPr lang="en-US" sz="1800" dirty="0">
                        <a:latin typeface="Calibri" pitchFamily="34" charset="0"/>
                        <a:ea typeface="Calibri"/>
                        <a:cs typeface="Calibri" pitchFamily="34" charset="0"/>
                      </a:endParaRPr>
                    </a:p>
                  </a:txBody>
                  <a:tcPr marL="68582" marR="68582" marT="0" marB="0" anchor="ctr"/>
                </a:tc>
              </a:tr>
              <a:tr h="453226">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b="1" kern="1200" dirty="0" smtClean="0">
                          <a:solidFill>
                            <a:srgbClr val="000000"/>
                          </a:solidFill>
                          <a:latin typeface="Calibri" pitchFamily="34" charset="0"/>
                          <a:ea typeface="Calibri"/>
                          <a:cs typeface="Calibri" pitchFamily="34" charset="0"/>
                        </a:rPr>
                        <a:t>Saskatoon</a:t>
                      </a:r>
                    </a:p>
                  </a:txBody>
                  <a:tcPr marL="68581" marR="68581"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0.044 (</a:t>
                      </a:r>
                      <a:r>
                        <a:rPr lang="en-US" sz="1800" dirty="0">
                          <a:solidFill>
                            <a:srgbClr val="000000"/>
                          </a:solidFill>
                          <a:latin typeface="Calibri" pitchFamily="34" charset="0"/>
                          <a:ea typeface="Times New Roman"/>
                          <a:cs typeface="Calibri" pitchFamily="34" charset="0"/>
                        </a:rPr>
                        <a:t>4.03)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a:solidFill>
                            <a:srgbClr val="000000"/>
                          </a:solidFill>
                          <a:latin typeface="Calibri" pitchFamily="34" charset="0"/>
                          <a:ea typeface="Times New Roman"/>
                          <a:cs typeface="Calibri" pitchFamily="34" charset="0"/>
                        </a:rPr>
                        <a:t>-</a:t>
                      </a:r>
                      <a:r>
                        <a:rPr lang="en-US" sz="1800" dirty="0" smtClean="0">
                          <a:solidFill>
                            <a:srgbClr val="000000"/>
                          </a:solidFill>
                          <a:latin typeface="Calibri" pitchFamily="34" charset="0"/>
                          <a:ea typeface="Times New Roman"/>
                          <a:cs typeface="Calibri" pitchFamily="34" charset="0"/>
                        </a:rPr>
                        <a:t>0.133 (-</a:t>
                      </a:r>
                      <a:r>
                        <a:rPr lang="en-US" sz="1800" dirty="0">
                          <a:solidFill>
                            <a:srgbClr val="000000"/>
                          </a:solidFill>
                          <a:latin typeface="Calibri" pitchFamily="34" charset="0"/>
                          <a:ea typeface="Times New Roman"/>
                          <a:cs typeface="Calibri" pitchFamily="34" charset="0"/>
                        </a:rPr>
                        <a:t>9.75)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a:solidFill>
                            <a:srgbClr val="000000"/>
                          </a:solidFill>
                          <a:latin typeface="Calibri" pitchFamily="34" charset="0"/>
                          <a:ea typeface="Times New Roman"/>
                          <a:cs typeface="Calibri" pitchFamily="34" charset="0"/>
                        </a:rPr>
                        <a:t>-</a:t>
                      </a:r>
                      <a:r>
                        <a:rPr lang="en-US" sz="1800" dirty="0" smtClean="0">
                          <a:solidFill>
                            <a:srgbClr val="000000"/>
                          </a:solidFill>
                          <a:latin typeface="Calibri" pitchFamily="34" charset="0"/>
                          <a:ea typeface="Times New Roman"/>
                          <a:cs typeface="Calibri" pitchFamily="34" charset="0"/>
                        </a:rPr>
                        <a:t>0.173 (-</a:t>
                      </a:r>
                      <a:r>
                        <a:rPr lang="en-US" sz="1800" dirty="0">
                          <a:solidFill>
                            <a:srgbClr val="000000"/>
                          </a:solidFill>
                          <a:latin typeface="Calibri" pitchFamily="34" charset="0"/>
                          <a:ea typeface="Times New Roman"/>
                          <a:cs typeface="Calibri" pitchFamily="34" charset="0"/>
                        </a:rPr>
                        <a:t>6.93)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0.261 (</a:t>
                      </a:r>
                      <a:r>
                        <a:rPr lang="en-US" sz="1800" dirty="0">
                          <a:solidFill>
                            <a:srgbClr val="000000"/>
                          </a:solidFill>
                          <a:latin typeface="Calibri" pitchFamily="34" charset="0"/>
                          <a:ea typeface="Times New Roman"/>
                          <a:cs typeface="Calibri" pitchFamily="34" charset="0"/>
                        </a:rPr>
                        <a:t>6.76) **</a:t>
                      </a:r>
                      <a:endParaRPr lang="en-US" sz="1800" dirty="0">
                        <a:latin typeface="Calibri" pitchFamily="34" charset="0"/>
                        <a:ea typeface="Calibri"/>
                        <a:cs typeface="Calibri" pitchFamily="34" charset="0"/>
                      </a:endParaRPr>
                    </a:p>
                  </a:txBody>
                  <a:tcPr marL="68582" marR="68582" marT="0" marB="0" anchor="ctr"/>
                </a:tc>
              </a:tr>
              <a:tr h="453226">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b="1" kern="1200" dirty="0" smtClean="0">
                          <a:solidFill>
                            <a:srgbClr val="000000"/>
                          </a:solidFill>
                          <a:latin typeface="Calibri" pitchFamily="34" charset="0"/>
                          <a:ea typeface="Calibri"/>
                          <a:cs typeface="Calibri" pitchFamily="34" charset="0"/>
                        </a:rPr>
                        <a:t>Winnipeg</a:t>
                      </a:r>
                    </a:p>
                  </a:txBody>
                  <a:tcPr marL="68581" marR="68581"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0.417 (</a:t>
                      </a:r>
                      <a:r>
                        <a:rPr lang="en-US" sz="1800" dirty="0">
                          <a:solidFill>
                            <a:srgbClr val="000000"/>
                          </a:solidFill>
                          <a:latin typeface="Calibri" pitchFamily="34" charset="0"/>
                          <a:ea typeface="Times New Roman"/>
                          <a:cs typeface="Calibri" pitchFamily="34" charset="0"/>
                        </a:rPr>
                        <a:t>1.93)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0.726 (</a:t>
                      </a:r>
                      <a:r>
                        <a:rPr lang="en-US" sz="1800" dirty="0">
                          <a:solidFill>
                            <a:srgbClr val="000000"/>
                          </a:solidFill>
                          <a:latin typeface="Calibri" pitchFamily="34" charset="0"/>
                          <a:ea typeface="Times New Roman"/>
                          <a:cs typeface="Calibri" pitchFamily="34" charset="0"/>
                        </a:rPr>
                        <a:t>2.86)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a:solidFill>
                            <a:srgbClr val="000000"/>
                          </a:solidFill>
                          <a:latin typeface="Calibri" pitchFamily="34" charset="0"/>
                          <a:ea typeface="Times New Roman"/>
                          <a:cs typeface="Calibri" pitchFamily="34" charset="0"/>
                        </a:rPr>
                        <a:t>-</a:t>
                      </a:r>
                      <a:r>
                        <a:rPr lang="en-US" sz="1800" dirty="0" smtClean="0">
                          <a:solidFill>
                            <a:srgbClr val="000000"/>
                          </a:solidFill>
                          <a:latin typeface="Calibri" pitchFamily="34" charset="0"/>
                          <a:ea typeface="Times New Roman"/>
                          <a:cs typeface="Calibri" pitchFamily="34" charset="0"/>
                        </a:rPr>
                        <a:t>0.371 (-</a:t>
                      </a:r>
                      <a:r>
                        <a:rPr lang="en-US" sz="1800" dirty="0">
                          <a:solidFill>
                            <a:srgbClr val="000000"/>
                          </a:solidFill>
                          <a:latin typeface="Calibri" pitchFamily="34" charset="0"/>
                          <a:ea typeface="Times New Roman"/>
                          <a:cs typeface="Calibri" pitchFamily="34" charset="0"/>
                        </a:rPr>
                        <a:t>0.77)</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a:solidFill>
                            <a:srgbClr val="000000"/>
                          </a:solidFill>
                          <a:latin typeface="Calibri" pitchFamily="34" charset="0"/>
                          <a:ea typeface="Times New Roman"/>
                          <a:cs typeface="Calibri" pitchFamily="34" charset="0"/>
                        </a:rPr>
                        <a:t>-</a:t>
                      </a:r>
                      <a:r>
                        <a:rPr lang="en-US" sz="1800" dirty="0" smtClean="0">
                          <a:solidFill>
                            <a:srgbClr val="000000"/>
                          </a:solidFill>
                          <a:latin typeface="Calibri" pitchFamily="34" charset="0"/>
                          <a:ea typeface="Times New Roman"/>
                          <a:cs typeface="Calibri" pitchFamily="34" charset="0"/>
                        </a:rPr>
                        <a:t>0.771 (-</a:t>
                      </a:r>
                      <a:r>
                        <a:rPr lang="en-US" sz="1800" dirty="0">
                          <a:solidFill>
                            <a:srgbClr val="000000"/>
                          </a:solidFill>
                          <a:latin typeface="Calibri" pitchFamily="34" charset="0"/>
                          <a:ea typeface="Times New Roman"/>
                          <a:cs typeface="Calibri" pitchFamily="34" charset="0"/>
                        </a:rPr>
                        <a:t>0.98)</a:t>
                      </a:r>
                      <a:endParaRPr lang="en-US" sz="1800" dirty="0">
                        <a:latin typeface="Calibri" pitchFamily="34" charset="0"/>
                        <a:ea typeface="Calibri"/>
                        <a:cs typeface="Calibri" pitchFamily="34" charset="0"/>
                      </a:endParaRPr>
                    </a:p>
                  </a:txBody>
                  <a:tcPr marL="68582" marR="68582" marT="0" marB="0" anchor="ctr"/>
                </a:tc>
              </a:tr>
              <a:tr h="453226">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b="1" kern="1200" dirty="0" smtClean="0">
                          <a:solidFill>
                            <a:srgbClr val="000000"/>
                          </a:solidFill>
                          <a:latin typeface="Calibri" pitchFamily="34" charset="0"/>
                          <a:ea typeface="Calibri"/>
                          <a:cs typeface="Calibri" pitchFamily="34" charset="0"/>
                        </a:rPr>
                        <a:t>Thunder Bay</a:t>
                      </a:r>
                    </a:p>
                  </a:txBody>
                  <a:tcPr marL="68581" marR="68581"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0.031 (</a:t>
                      </a:r>
                      <a:r>
                        <a:rPr lang="en-US" sz="1800" dirty="0">
                          <a:solidFill>
                            <a:srgbClr val="000000"/>
                          </a:solidFill>
                          <a:latin typeface="Calibri" pitchFamily="34" charset="0"/>
                          <a:ea typeface="Times New Roman"/>
                          <a:cs typeface="Calibri" pitchFamily="34" charset="0"/>
                        </a:rPr>
                        <a:t>3.03)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a:solidFill>
                            <a:srgbClr val="000000"/>
                          </a:solidFill>
                          <a:latin typeface="Calibri" pitchFamily="34" charset="0"/>
                          <a:ea typeface="Times New Roman"/>
                          <a:cs typeface="Calibri" pitchFamily="34" charset="0"/>
                        </a:rPr>
                        <a:t>-</a:t>
                      </a:r>
                      <a:r>
                        <a:rPr lang="en-US" sz="1800" dirty="0" smtClean="0">
                          <a:solidFill>
                            <a:srgbClr val="000000"/>
                          </a:solidFill>
                          <a:latin typeface="Calibri" pitchFamily="34" charset="0"/>
                          <a:ea typeface="Times New Roman"/>
                          <a:cs typeface="Calibri" pitchFamily="34" charset="0"/>
                        </a:rPr>
                        <a:t>0.034 (-</a:t>
                      </a:r>
                      <a:r>
                        <a:rPr lang="en-US" sz="1800" dirty="0">
                          <a:solidFill>
                            <a:srgbClr val="000000"/>
                          </a:solidFill>
                          <a:latin typeface="Calibri" pitchFamily="34" charset="0"/>
                          <a:ea typeface="Times New Roman"/>
                          <a:cs typeface="Calibri" pitchFamily="34" charset="0"/>
                        </a:rPr>
                        <a:t>2.79)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a:solidFill>
                            <a:srgbClr val="000000"/>
                          </a:solidFill>
                          <a:latin typeface="Calibri" pitchFamily="34" charset="0"/>
                          <a:ea typeface="Times New Roman"/>
                          <a:cs typeface="Calibri" pitchFamily="34" charset="0"/>
                        </a:rPr>
                        <a:t>-</a:t>
                      </a:r>
                      <a:r>
                        <a:rPr lang="en-US" sz="1800" dirty="0" smtClean="0">
                          <a:solidFill>
                            <a:srgbClr val="000000"/>
                          </a:solidFill>
                          <a:latin typeface="Calibri" pitchFamily="34" charset="0"/>
                          <a:ea typeface="Times New Roman"/>
                          <a:cs typeface="Calibri" pitchFamily="34" charset="0"/>
                        </a:rPr>
                        <a:t>0.121 (-</a:t>
                      </a:r>
                      <a:r>
                        <a:rPr lang="en-US" sz="1800" dirty="0">
                          <a:solidFill>
                            <a:srgbClr val="000000"/>
                          </a:solidFill>
                          <a:latin typeface="Calibri" pitchFamily="34" charset="0"/>
                          <a:ea typeface="Times New Roman"/>
                          <a:cs typeface="Calibri" pitchFamily="34" charset="0"/>
                        </a:rPr>
                        <a:t>5.32) **</a:t>
                      </a:r>
                      <a:endParaRPr lang="en-US" sz="1800" dirty="0">
                        <a:latin typeface="Calibri" pitchFamily="34" charset="0"/>
                        <a:ea typeface="Calibri"/>
                        <a:cs typeface="Calibri" pitchFamily="34" charset="0"/>
                      </a:endParaRPr>
                    </a:p>
                  </a:txBody>
                  <a:tcPr marL="68582" marR="68582" marT="0" marB="0" anchor="ctr"/>
                </a:tc>
                <a:tc>
                  <a:txBody>
                    <a:bodyPr/>
                    <a:lstStyle/>
                    <a:p>
                      <a:pPr marL="0" marR="0" algn="ctr">
                        <a:lnSpc>
                          <a:spcPct val="115000"/>
                        </a:lnSpc>
                        <a:spcBef>
                          <a:spcPts val="0"/>
                        </a:spcBef>
                        <a:spcAft>
                          <a:spcPts val="0"/>
                        </a:spcAft>
                      </a:pPr>
                      <a:r>
                        <a:rPr lang="en-US" sz="1800" dirty="0" smtClean="0">
                          <a:solidFill>
                            <a:srgbClr val="000000"/>
                          </a:solidFill>
                          <a:latin typeface="Calibri" pitchFamily="34" charset="0"/>
                          <a:ea typeface="Times New Roman"/>
                          <a:cs typeface="Calibri" pitchFamily="34" charset="0"/>
                        </a:rPr>
                        <a:t>0.125 (</a:t>
                      </a:r>
                      <a:r>
                        <a:rPr lang="en-US" sz="1800" dirty="0">
                          <a:solidFill>
                            <a:srgbClr val="000000"/>
                          </a:solidFill>
                          <a:latin typeface="Calibri" pitchFamily="34" charset="0"/>
                          <a:ea typeface="Times New Roman"/>
                          <a:cs typeface="Calibri" pitchFamily="34" charset="0"/>
                        </a:rPr>
                        <a:t>3.35) **</a:t>
                      </a:r>
                      <a:endParaRPr lang="en-US" sz="1800" dirty="0">
                        <a:latin typeface="Calibri" pitchFamily="34" charset="0"/>
                        <a:ea typeface="Calibri"/>
                        <a:cs typeface="Calibri" pitchFamily="34" charset="0"/>
                      </a:endParaRPr>
                    </a:p>
                  </a:txBody>
                  <a:tcPr marL="68582" marR="68582" marT="0" marB="0" anchor="ctr"/>
                </a:tc>
              </a:tr>
            </a:tbl>
          </a:graphicData>
        </a:graphic>
      </p:graphicFrame>
    </p:spTree>
    <p:extLst>
      <p:ext uri="{BB962C8B-B14F-4D97-AF65-F5344CB8AC3E}">
        <p14:creationId xmlns:p14="http://schemas.microsoft.com/office/powerpoint/2010/main" val="36596522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469900" y="-4763"/>
            <a:ext cx="75057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Verdana" pitchFamily="34" charset="0"/>
              </a:defRPr>
            </a:lvl1pPr>
            <a:lvl2pPr marL="742950" indent="-285750">
              <a:defRPr sz="2800">
                <a:solidFill>
                  <a:schemeClr val="tx1"/>
                </a:solidFill>
                <a:latin typeface="Verdana" pitchFamily="34" charset="0"/>
              </a:defRPr>
            </a:lvl2pPr>
            <a:lvl3pPr marL="1143000" indent="-228600">
              <a:defRPr sz="2800">
                <a:solidFill>
                  <a:schemeClr val="tx1"/>
                </a:solidFill>
                <a:latin typeface="Verdana" pitchFamily="34" charset="0"/>
              </a:defRPr>
            </a:lvl3pPr>
            <a:lvl4pPr marL="1600200" indent="-228600">
              <a:defRPr sz="2800">
                <a:solidFill>
                  <a:schemeClr val="tx1"/>
                </a:solidFill>
                <a:latin typeface="Verdana" pitchFamily="34" charset="0"/>
              </a:defRPr>
            </a:lvl4pPr>
            <a:lvl5pPr marL="2057400" indent="-228600">
              <a:defRPr sz="2800">
                <a:solidFill>
                  <a:schemeClr val="tx1"/>
                </a:solidFill>
                <a:latin typeface="Verdana" pitchFamily="34" charset="0"/>
              </a:defRPr>
            </a:lvl5pPr>
            <a:lvl6pPr marL="25146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718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290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8862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pPr eaLnBrk="1" hangingPunct="1">
              <a:spcBef>
                <a:spcPct val="0"/>
              </a:spcBef>
              <a:spcAft>
                <a:spcPct val="0"/>
              </a:spcAft>
              <a:buNone/>
            </a:pPr>
            <a:r>
              <a:rPr lang="en-US" sz="3600" dirty="0" smtClean="0">
                <a:solidFill>
                  <a:schemeClr val="tx2"/>
                </a:solidFill>
                <a:latin typeface="Calibri" pitchFamily="34" charset="0"/>
                <a:cs typeface="Calibri" pitchFamily="34" charset="0"/>
              </a:rPr>
              <a:t>Demand Elasticities </a:t>
            </a:r>
            <a:endParaRPr lang="en-US" sz="3600" dirty="0">
              <a:solidFill>
                <a:schemeClr val="tx2"/>
              </a:solidFill>
              <a:latin typeface="Calibri" pitchFamily="34" charset="0"/>
              <a:cs typeface="Calibri" pitchFamily="34" charset="0"/>
            </a:endParaRPr>
          </a:p>
        </p:txBody>
      </p:sp>
      <p:graphicFrame>
        <p:nvGraphicFramePr>
          <p:cNvPr id="11" name="Content Placeholder 4"/>
          <p:cNvGraphicFramePr>
            <a:graphicFrameLocks noGrp="1"/>
          </p:cNvGraphicFramePr>
          <p:nvPr>
            <p:ph idx="1"/>
            <p:extLst>
              <p:ext uri="{D42A27DB-BD31-4B8C-83A1-F6EECF244321}">
                <p14:modId xmlns:p14="http://schemas.microsoft.com/office/powerpoint/2010/main" val="3432934991"/>
              </p:ext>
            </p:extLst>
          </p:nvPr>
        </p:nvGraphicFramePr>
        <p:xfrm>
          <a:off x="685800" y="1236660"/>
          <a:ext cx="7467600" cy="4783140"/>
        </p:xfrm>
        <a:graphic>
          <a:graphicData uri="http://schemas.openxmlformats.org/drawingml/2006/table">
            <a:tbl>
              <a:tblPr firstRow="1" bandRow="1">
                <a:tableStyleId>{5C22544A-7EE6-4342-B048-85BDC9FD1C3A}</a:tableStyleId>
              </a:tblPr>
              <a:tblGrid>
                <a:gridCol w="2187690"/>
                <a:gridCol w="1361321"/>
                <a:gridCol w="1361321"/>
                <a:gridCol w="1361321"/>
                <a:gridCol w="1195947"/>
              </a:tblGrid>
              <a:tr h="661664">
                <a:tc>
                  <a:txBody>
                    <a:bodyPr/>
                    <a:lstStyle/>
                    <a:p>
                      <a:endParaRPr lang="en-US" sz="1800" dirty="0">
                        <a:latin typeface="Calibri" pitchFamily="34" charset="0"/>
                        <a:cs typeface="Calibri" pitchFamily="34" charset="0"/>
                      </a:endParaRPr>
                    </a:p>
                  </a:txBody>
                  <a:tcPr marL="91439" marR="91439"/>
                </a:tc>
                <a:tc gridSpan="4">
                  <a:txBody>
                    <a:bodyPr/>
                    <a:lstStyle/>
                    <a:p>
                      <a:pPr marL="0" marR="0" algn="ctr">
                        <a:lnSpc>
                          <a:spcPct val="115000"/>
                        </a:lnSpc>
                        <a:spcBef>
                          <a:spcPts val="0"/>
                        </a:spcBef>
                        <a:spcAft>
                          <a:spcPts val="0"/>
                        </a:spcAft>
                      </a:pPr>
                      <a:r>
                        <a:rPr lang="en-US" sz="1800" dirty="0">
                          <a:solidFill>
                            <a:schemeClr val="tx1"/>
                          </a:solidFill>
                          <a:latin typeface="Calibri" pitchFamily="34" charset="0"/>
                          <a:ea typeface="Calibri"/>
                          <a:cs typeface="Calibri" pitchFamily="34" charset="0"/>
                        </a:rPr>
                        <a:t>Demand </a:t>
                      </a:r>
                      <a:r>
                        <a:rPr lang="en-US" sz="1800" dirty="0" smtClean="0">
                          <a:solidFill>
                            <a:schemeClr val="tx1"/>
                          </a:solidFill>
                          <a:latin typeface="Calibri" pitchFamily="34" charset="0"/>
                          <a:ea typeface="Calibri"/>
                          <a:cs typeface="Calibri" pitchFamily="34" charset="0"/>
                        </a:rPr>
                        <a:t>Equations</a:t>
                      </a:r>
                      <a:endParaRPr lang="en-US" sz="1800" dirty="0">
                        <a:solidFill>
                          <a:schemeClr val="tx1"/>
                        </a:solidFill>
                        <a:latin typeface="Calibri" pitchFamily="34" charset="0"/>
                        <a:ea typeface="Calibri"/>
                        <a:cs typeface="Calibri" pitchFamily="34" charset="0"/>
                      </a:endParaRPr>
                    </a:p>
                  </a:txBody>
                  <a:tcPr marL="68579" marR="68579" marT="0" marB="0" anchor="ctr"/>
                </a:tc>
                <a:tc hMerge="1">
                  <a:txBody>
                    <a:bodyPr/>
                    <a:lstStyle/>
                    <a:p>
                      <a:pPr marL="0" marR="0" algn="ctr">
                        <a:lnSpc>
                          <a:spcPct val="115000"/>
                        </a:lnSpc>
                        <a:spcBef>
                          <a:spcPts val="0"/>
                        </a:spcBef>
                        <a:spcAft>
                          <a:spcPts val="0"/>
                        </a:spcAft>
                      </a:pPr>
                      <a:endParaRPr lang="en-US" sz="1100" dirty="0">
                        <a:latin typeface="Calibri"/>
                        <a:ea typeface="Calibri"/>
                        <a:cs typeface="Times New Roman"/>
                      </a:endParaRPr>
                    </a:p>
                  </a:txBody>
                  <a:tcPr marL="68580" marR="68580" marT="0" marB="0"/>
                </a:tc>
                <a:tc hMerge="1">
                  <a:txBody>
                    <a:bodyPr/>
                    <a:lstStyle/>
                    <a:p>
                      <a:pPr marL="0" marR="0" algn="ctr">
                        <a:lnSpc>
                          <a:spcPct val="115000"/>
                        </a:lnSpc>
                        <a:spcBef>
                          <a:spcPts val="0"/>
                        </a:spcBef>
                        <a:spcAft>
                          <a:spcPts val="0"/>
                        </a:spcAft>
                      </a:pPr>
                      <a:endParaRPr lang="en-US" sz="1800" dirty="0">
                        <a:latin typeface="+mj-lt"/>
                        <a:ea typeface="Calibri"/>
                        <a:cs typeface="Times New Roman"/>
                      </a:endParaRPr>
                    </a:p>
                  </a:txBody>
                  <a:tcPr marL="68580" marR="68580" marT="0" marB="0"/>
                </a:tc>
                <a:tc hMerge="1">
                  <a:txBody>
                    <a:bodyPr/>
                    <a:lstStyle/>
                    <a:p>
                      <a:pPr marL="0" marR="0" algn="ctr">
                        <a:lnSpc>
                          <a:spcPct val="115000"/>
                        </a:lnSpc>
                        <a:spcBef>
                          <a:spcPts val="0"/>
                        </a:spcBef>
                        <a:spcAft>
                          <a:spcPts val="0"/>
                        </a:spcAft>
                      </a:pPr>
                      <a:endParaRPr lang="en-US" sz="1100" dirty="0">
                        <a:latin typeface="Calibri"/>
                        <a:ea typeface="Calibri"/>
                        <a:cs typeface="Times New Roman"/>
                      </a:endParaRPr>
                    </a:p>
                  </a:txBody>
                  <a:tcPr marL="68580" marR="68580" marT="0" marB="0"/>
                </a:tc>
              </a:tr>
              <a:tr h="344637">
                <a:tc>
                  <a:txBody>
                    <a:bodyPr/>
                    <a:lstStyle/>
                    <a:p>
                      <a:pPr marL="0" marR="0" algn="l">
                        <a:lnSpc>
                          <a:spcPct val="115000"/>
                        </a:lnSpc>
                        <a:spcBef>
                          <a:spcPts val="0"/>
                        </a:spcBef>
                        <a:spcAft>
                          <a:spcPts val="0"/>
                        </a:spcAft>
                      </a:pPr>
                      <a:endParaRPr lang="en-US" sz="1800" dirty="0">
                        <a:latin typeface="Calibri" pitchFamily="34" charset="0"/>
                        <a:ea typeface="Calibri"/>
                        <a:cs typeface="Calibri" pitchFamily="34" charset="0"/>
                      </a:endParaRPr>
                    </a:p>
                  </a:txBody>
                  <a:tcPr marL="68579" marR="68579" marT="0" marB="0"/>
                </a:tc>
                <a:tc>
                  <a:txBody>
                    <a:bodyPr/>
                    <a:lstStyle/>
                    <a:p>
                      <a:pPr marL="0" marR="0" algn="ctr">
                        <a:lnSpc>
                          <a:spcPct val="115000"/>
                        </a:lnSpc>
                        <a:spcBef>
                          <a:spcPts val="0"/>
                        </a:spcBef>
                        <a:spcAft>
                          <a:spcPts val="0"/>
                        </a:spcAft>
                      </a:pPr>
                      <a:r>
                        <a:rPr lang="en-US" sz="1800" dirty="0" smtClean="0">
                          <a:latin typeface="Calibri" pitchFamily="34" charset="0"/>
                          <a:ea typeface="Calibri"/>
                          <a:cs typeface="Calibri" pitchFamily="34" charset="0"/>
                        </a:rPr>
                        <a:t>PL R</a:t>
                      </a:r>
                      <a:endParaRPr lang="en-US" sz="1800" dirty="0">
                        <a:latin typeface="Calibri" pitchFamily="34" charset="0"/>
                        <a:ea typeface="Calibri"/>
                        <a:cs typeface="Calibri" pitchFamily="34" charset="0"/>
                      </a:endParaRPr>
                    </a:p>
                  </a:txBody>
                  <a:tcPr marL="68579" marR="68579" marT="0" marB="0" anchor="ctr"/>
                </a:tc>
                <a:tc>
                  <a:txBody>
                    <a:bodyPr/>
                    <a:lstStyle/>
                    <a:p>
                      <a:pPr marL="0" marR="0" algn="ctr">
                        <a:lnSpc>
                          <a:spcPct val="115000"/>
                        </a:lnSpc>
                        <a:spcBef>
                          <a:spcPts val="0"/>
                        </a:spcBef>
                        <a:spcAft>
                          <a:spcPts val="0"/>
                        </a:spcAft>
                      </a:pPr>
                      <a:r>
                        <a:rPr lang="en-US" sz="1800" dirty="0" smtClean="0">
                          <a:latin typeface="Calibri" pitchFamily="34" charset="0"/>
                          <a:ea typeface="Calibri"/>
                          <a:cs typeface="Calibri" pitchFamily="34" charset="0"/>
                        </a:rPr>
                        <a:t>PL H</a:t>
                      </a:r>
                      <a:endParaRPr lang="en-US" sz="1800" dirty="0">
                        <a:latin typeface="Calibri" pitchFamily="34" charset="0"/>
                        <a:ea typeface="Calibri"/>
                        <a:cs typeface="Calibri" pitchFamily="34" charset="0"/>
                      </a:endParaRPr>
                    </a:p>
                  </a:txBody>
                  <a:tcPr marL="68579" marR="68579" marT="0" marB="0" anchor="ctr"/>
                </a:tc>
                <a:tc>
                  <a:txBody>
                    <a:bodyPr/>
                    <a:lstStyle/>
                    <a:p>
                      <a:pPr marL="0" marR="0" algn="ctr">
                        <a:lnSpc>
                          <a:spcPct val="115000"/>
                        </a:lnSpc>
                        <a:spcBef>
                          <a:spcPts val="0"/>
                        </a:spcBef>
                        <a:spcAft>
                          <a:spcPts val="0"/>
                        </a:spcAft>
                      </a:pPr>
                      <a:r>
                        <a:rPr lang="en-US" sz="1800" dirty="0" smtClean="0">
                          <a:latin typeface="Calibri" pitchFamily="34" charset="0"/>
                          <a:ea typeface="Calibri"/>
                          <a:cs typeface="Calibri" pitchFamily="34" charset="0"/>
                        </a:rPr>
                        <a:t>NB</a:t>
                      </a:r>
                      <a:r>
                        <a:rPr lang="en-US" sz="1800" baseline="0" dirty="0" smtClean="0">
                          <a:latin typeface="Calibri" pitchFamily="34" charset="0"/>
                          <a:ea typeface="Calibri"/>
                          <a:cs typeface="Calibri" pitchFamily="34" charset="0"/>
                        </a:rPr>
                        <a:t> R</a:t>
                      </a:r>
                      <a:endParaRPr lang="en-US" sz="1800" dirty="0">
                        <a:latin typeface="Calibri" pitchFamily="34" charset="0"/>
                        <a:ea typeface="Calibri"/>
                        <a:cs typeface="Calibri" pitchFamily="34" charset="0"/>
                      </a:endParaRPr>
                    </a:p>
                  </a:txBody>
                  <a:tcPr marL="68579" marR="68579" marT="0" marB="0" anchor="ctr"/>
                </a:tc>
                <a:tc>
                  <a:txBody>
                    <a:bodyPr/>
                    <a:lstStyle/>
                    <a:p>
                      <a:pPr marL="0" marR="0" algn="ctr">
                        <a:lnSpc>
                          <a:spcPct val="115000"/>
                        </a:lnSpc>
                        <a:spcBef>
                          <a:spcPts val="0"/>
                        </a:spcBef>
                        <a:spcAft>
                          <a:spcPts val="0"/>
                        </a:spcAft>
                      </a:pPr>
                      <a:r>
                        <a:rPr lang="en-US" sz="1800" dirty="0" smtClean="0">
                          <a:latin typeface="Calibri" pitchFamily="34" charset="0"/>
                          <a:ea typeface="Calibri"/>
                          <a:cs typeface="Calibri" pitchFamily="34" charset="0"/>
                        </a:rPr>
                        <a:t>NB H</a:t>
                      </a:r>
                      <a:endParaRPr lang="en-US" sz="1800" dirty="0">
                        <a:latin typeface="Calibri" pitchFamily="34" charset="0"/>
                        <a:ea typeface="Calibri"/>
                        <a:cs typeface="Calibri" pitchFamily="34" charset="0"/>
                      </a:endParaRPr>
                    </a:p>
                  </a:txBody>
                  <a:tcPr marL="68579" marR="68579" marT="0" marB="0" anchor="ctr"/>
                </a:tc>
              </a:tr>
              <a:tr h="435173">
                <a:tc>
                  <a:txBody>
                    <a:bodyPr/>
                    <a:lstStyle/>
                    <a:p>
                      <a:pPr marL="0" marR="0" algn="l">
                        <a:lnSpc>
                          <a:spcPct val="115000"/>
                        </a:lnSpc>
                        <a:spcBef>
                          <a:spcPts val="0"/>
                        </a:spcBef>
                        <a:spcAft>
                          <a:spcPts val="0"/>
                        </a:spcAft>
                      </a:pPr>
                      <a:r>
                        <a:rPr lang="en-US" sz="1800" b="1" dirty="0" smtClean="0">
                          <a:latin typeface="Calibri" pitchFamily="34" charset="0"/>
                          <a:ea typeface="Calibri"/>
                          <a:cs typeface="Calibri" pitchFamily="34" charset="0"/>
                        </a:rPr>
                        <a:t>Price PL </a:t>
                      </a:r>
                      <a:r>
                        <a:rPr lang="en-US" sz="1800" b="1" dirty="0" err="1" smtClean="0">
                          <a:latin typeface="Calibri" pitchFamily="34" charset="0"/>
                          <a:ea typeface="Calibri"/>
                          <a:cs typeface="Calibri" pitchFamily="34" charset="0"/>
                        </a:rPr>
                        <a:t>Reg</a:t>
                      </a:r>
                      <a:endParaRPr lang="en-US" sz="1800" b="1" dirty="0">
                        <a:latin typeface="Calibri" pitchFamily="34" charset="0"/>
                        <a:ea typeface="Calibri"/>
                        <a:cs typeface="Calibri" pitchFamily="34" charset="0"/>
                      </a:endParaRPr>
                    </a:p>
                  </a:txBody>
                  <a:tcPr marL="68579" marR="68579" marT="0" marB="0"/>
                </a:tc>
                <a:tc>
                  <a:txBody>
                    <a:bodyPr/>
                    <a:lstStyle/>
                    <a:p>
                      <a:pPr algn="ctr" fontAlgn="b"/>
                      <a:r>
                        <a:rPr lang="en-US" sz="1800" b="0" i="0" u="none" strike="noStrike" dirty="0">
                          <a:solidFill>
                            <a:srgbClr val="FF0000"/>
                          </a:solidFill>
                          <a:latin typeface="Calibri" pitchFamily="34" charset="0"/>
                          <a:cs typeface="Calibri" pitchFamily="34" charset="0"/>
                        </a:rPr>
                        <a:t>-</a:t>
                      </a:r>
                      <a:r>
                        <a:rPr lang="en-US" sz="1800" b="0" i="0" u="none" strike="noStrike" dirty="0" smtClean="0">
                          <a:solidFill>
                            <a:srgbClr val="FF0000"/>
                          </a:solidFill>
                          <a:latin typeface="Calibri" pitchFamily="34" charset="0"/>
                          <a:cs typeface="Calibri" pitchFamily="34" charset="0"/>
                        </a:rPr>
                        <a:t>3.67</a:t>
                      </a:r>
                      <a:r>
                        <a:rPr lang="en-US" sz="1800" b="0" i="0" u="none" strike="noStrike" kern="1200" dirty="0" smtClean="0">
                          <a:solidFill>
                            <a:srgbClr val="FF0000"/>
                          </a:solidFill>
                          <a:latin typeface="Calibri" pitchFamily="34" charset="0"/>
                          <a:ea typeface="+mn-ea"/>
                          <a:cs typeface="Calibri" pitchFamily="34" charset="0"/>
                        </a:rPr>
                        <a:t>**</a:t>
                      </a:r>
                      <a:endParaRPr lang="en-US" sz="1800" b="0" i="0" u="none" strike="noStrike" dirty="0">
                        <a:solidFill>
                          <a:srgbClr val="FF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-0.12</a:t>
                      </a: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0.44</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0.12</a:t>
                      </a:r>
                      <a:endParaRPr lang="en-US" sz="1800" b="0" i="0" u="none" strike="noStrike" dirty="0">
                        <a:solidFill>
                          <a:srgbClr val="000000"/>
                        </a:solidFill>
                        <a:latin typeface="Calibri" pitchFamily="34" charset="0"/>
                        <a:cs typeface="Calibri" pitchFamily="34" charset="0"/>
                      </a:endParaRPr>
                    </a:p>
                  </a:txBody>
                  <a:tcPr marL="9525" marR="9525" marT="9525" marB="0" anchor="ctr"/>
                </a:tc>
              </a:tr>
              <a:tr h="433107">
                <a:tc>
                  <a:txBody>
                    <a:bodyPr/>
                    <a:lstStyle/>
                    <a:p>
                      <a:pPr marL="0" marR="0" algn="l">
                        <a:lnSpc>
                          <a:spcPct val="115000"/>
                        </a:lnSpc>
                        <a:spcBef>
                          <a:spcPts val="0"/>
                        </a:spcBef>
                        <a:spcAft>
                          <a:spcPts val="0"/>
                        </a:spcAft>
                      </a:pPr>
                      <a:r>
                        <a:rPr lang="en-US" sz="1800" b="1" dirty="0" smtClean="0">
                          <a:latin typeface="Calibri" pitchFamily="34" charset="0"/>
                          <a:ea typeface="Calibri"/>
                          <a:cs typeface="Calibri" pitchFamily="34" charset="0"/>
                        </a:rPr>
                        <a:t>Price PL</a:t>
                      </a:r>
                      <a:r>
                        <a:rPr lang="en-US" sz="1800" b="1" baseline="0" dirty="0" smtClean="0">
                          <a:latin typeface="Calibri" pitchFamily="34" charset="0"/>
                          <a:ea typeface="Calibri"/>
                          <a:cs typeface="Calibri" pitchFamily="34" charset="0"/>
                        </a:rPr>
                        <a:t> H</a:t>
                      </a:r>
                      <a:endParaRPr lang="en-US" sz="1800" b="1" dirty="0">
                        <a:latin typeface="Calibri" pitchFamily="34" charset="0"/>
                        <a:ea typeface="Calibri"/>
                        <a:cs typeface="Calibri" pitchFamily="34" charset="0"/>
                      </a:endParaRPr>
                    </a:p>
                  </a:txBody>
                  <a:tcPr marL="68579" marR="68579" marT="0" marB="0"/>
                </a:tc>
                <a:tc>
                  <a:txBody>
                    <a:bodyPr/>
                    <a:lstStyle/>
                    <a:p>
                      <a:pPr algn="ctr" fontAlgn="b"/>
                      <a:r>
                        <a:rPr lang="en-US" sz="1800" b="0" i="0" u="none" strike="noStrike" dirty="0">
                          <a:solidFill>
                            <a:srgbClr val="000000"/>
                          </a:solidFill>
                          <a:latin typeface="Calibri" pitchFamily="34" charset="0"/>
                          <a:cs typeface="Calibri" pitchFamily="34" charset="0"/>
                        </a:rPr>
                        <a:t>0.37</a:t>
                      </a:r>
                    </a:p>
                  </a:txBody>
                  <a:tcPr marL="9525" marR="9525" marT="9525" marB="0" anchor="ctr"/>
                </a:tc>
                <a:tc>
                  <a:txBody>
                    <a:bodyPr/>
                    <a:lstStyle/>
                    <a:p>
                      <a:pPr algn="ctr" fontAlgn="b"/>
                      <a:r>
                        <a:rPr lang="en-US" sz="1800" b="0" i="0" u="none" strike="noStrike" dirty="0">
                          <a:solidFill>
                            <a:srgbClr val="FF0000"/>
                          </a:solidFill>
                          <a:latin typeface="Calibri" pitchFamily="34" charset="0"/>
                          <a:cs typeface="Calibri" pitchFamily="34" charset="0"/>
                        </a:rPr>
                        <a:t>-</a:t>
                      </a:r>
                      <a:r>
                        <a:rPr lang="en-US" sz="1800" b="0" i="0" u="none" strike="noStrike" dirty="0" smtClean="0">
                          <a:solidFill>
                            <a:srgbClr val="FF0000"/>
                          </a:solidFill>
                          <a:latin typeface="Calibri" pitchFamily="34" charset="0"/>
                          <a:cs typeface="Calibri" pitchFamily="34" charset="0"/>
                        </a:rPr>
                        <a:t>5.22</a:t>
                      </a:r>
                      <a:r>
                        <a:rPr lang="en-US" sz="1800" b="0" i="0" u="none" strike="noStrike" kern="1200" dirty="0" smtClean="0">
                          <a:solidFill>
                            <a:srgbClr val="FF0000"/>
                          </a:solidFill>
                          <a:latin typeface="Calibri" pitchFamily="34" charset="0"/>
                          <a:ea typeface="+mn-ea"/>
                          <a:cs typeface="Calibri" pitchFamily="34" charset="0"/>
                        </a:rPr>
                        <a:t>**</a:t>
                      </a:r>
                      <a:endParaRPr lang="en-US" sz="1800" b="0" i="0" u="none" strike="noStrike" dirty="0">
                        <a:solidFill>
                          <a:srgbClr val="FF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2.60</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a:t>
                      </a:r>
                      <a:r>
                        <a:rPr lang="en-US" sz="1800" b="0" i="0" u="none" strike="noStrike" dirty="0" smtClean="0">
                          <a:solidFill>
                            <a:srgbClr val="000000"/>
                          </a:solidFill>
                          <a:latin typeface="Calibri" pitchFamily="34" charset="0"/>
                          <a:cs typeface="Calibri" pitchFamily="34" charset="0"/>
                        </a:rPr>
                        <a:t>1.83</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r>
              <a:tr h="459273">
                <a:tc>
                  <a:txBody>
                    <a:bodyPr/>
                    <a:lstStyle/>
                    <a:p>
                      <a:pPr marL="0" marR="0" algn="l">
                        <a:lnSpc>
                          <a:spcPct val="115000"/>
                        </a:lnSpc>
                        <a:spcBef>
                          <a:spcPts val="0"/>
                        </a:spcBef>
                        <a:spcAft>
                          <a:spcPts val="0"/>
                        </a:spcAft>
                      </a:pPr>
                      <a:r>
                        <a:rPr lang="en-US" sz="1800" b="1" kern="1200" dirty="0" smtClean="0">
                          <a:solidFill>
                            <a:schemeClr val="dk1"/>
                          </a:solidFill>
                          <a:latin typeface="Calibri" pitchFamily="34" charset="0"/>
                          <a:ea typeface="Calibri"/>
                          <a:cs typeface="Calibri" pitchFamily="34" charset="0"/>
                        </a:rPr>
                        <a:t>Price </a:t>
                      </a:r>
                      <a:r>
                        <a:rPr lang="en-US" sz="1800" b="1" dirty="0" smtClean="0">
                          <a:latin typeface="Calibri" pitchFamily="34" charset="0"/>
                          <a:ea typeface="Calibri"/>
                          <a:cs typeface="Calibri" pitchFamily="34" charset="0"/>
                        </a:rPr>
                        <a:t>NB </a:t>
                      </a:r>
                      <a:r>
                        <a:rPr lang="en-US" sz="1800" b="1" baseline="0" dirty="0" err="1" smtClean="0">
                          <a:latin typeface="Calibri" pitchFamily="34" charset="0"/>
                          <a:ea typeface="Calibri"/>
                          <a:cs typeface="Calibri" pitchFamily="34" charset="0"/>
                        </a:rPr>
                        <a:t>Reg</a:t>
                      </a:r>
                      <a:endParaRPr lang="en-US" sz="1800" b="1" dirty="0">
                        <a:latin typeface="Calibri" pitchFamily="34" charset="0"/>
                        <a:ea typeface="Calibri"/>
                        <a:cs typeface="Calibri" pitchFamily="34" charset="0"/>
                      </a:endParaRPr>
                    </a:p>
                  </a:txBody>
                  <a:tcPr marL="68579" marR="68579" marT="0" marB="0"/>
                </a:tc>
                <a:tc>
                  <a:txBody>
                    <a:bodyPr/>
                    <a:lstStyle/>
                    <a:p>
                      <a:pPr algn="ctr" fontAlgn="b"/>
                      <a:r>
                        <a:rPr lang="en-US" sz="1800" b="0" i="0" u="none" strike="noStrike" dirty="0" smtClean="0">
                          <a:solidFill>
                            <a:srgbClr val="000000"/>
                          </a:solidFill>
                          <a:latin typeface="Calibri" pitchFamily="34" charset="0"/>
                          <a:cs typeface="Calibri" pitchFamily="34" charset="0"/>
                        </a:rPr>
                        <a:t>85.91</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7.09</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FF0000"/>
                          </a:solidFill>
                          <a:latin typeface="Calibri" pitchFamily="34" charset="0"/>
                          <a:cs typeface="Calibri" pitchFamily="34" charset="0"/>
                        </a:rPr>
                        <a:t>-</a:t>
                      </a:r>
                      <a:r>
                        <a:rPr lang="en-US" sz="1800" b="0" i="0" u="none" strike="noStrike" dirty="0" smtClean="0">
                          <a:solidFill>
                            <a:srgbClr val="FF0000"/>
                          </a:solidFill>
                          <a:latin typeface="Calibri" pitchFamily="34" charset="0"/>
                          <a:cs typeface="Calibri" pitchFamily="34" charset="0"/>
                        </a:rPr>
                        <a:t>46.89</a:t>
                      </a:r>
                      <a:r>
                        <a:rPr lang="en-US" sz="1800" b="0" i="0" u="none" strike="noStrike" kern="1200" dirty="0" smtClean="0">
                          <a:solidFill>
                            <a:srgbClr val="FF0000"/>
                          </a:solidFill>
                          <a:latin typeface="Calibri" pitchFamily="34" charset="0"/>
                          <a:ea typeface="+mn-ea"/>
                          <a:cs typeface="Calibri" pitchFamily="34" charset="0"/>
                        </a:rPr>
                        <a:t>**</a:t>
                      </a:r>
                      <a:endParaRPr lang="en-US" sz="1800" b="0" i="0" u="none" strike="noStrike" dirty="0">
                        <a:solidFill>
                          <a:srgbClr val="FF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69.45</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r>
              <a:tr h="409766">
                <a:tc>
                  <a:txBody>
                    <a:bodyPr/>
                    <a:lstStyle/>
                    <a:p>
                      <a:pPr marL="0" marR="0" algn="l">
                        <a:lnSpc>
                          <a:spcPct val="115000"/>
                        </a:lnSpc>
                        <a:spcBef>
                          <a:spcPts val="0"/>
                        </a:spcBef>
                        <a:spcAft>
                          <a:spcPts val="0"/>
                        </a:spcAft>
                      </a:pPr>
                      <a:r>
                        <a:rPr lang="en-US" sz="1800" b="1" kern="1200" dirty="0" smtClean="0">
                          <a:solidFill>
                            <a:schemeClr val="dk1"/>
                          </a:solidFill>
                          <a:latin typeface="Calibri" pitchFamily="34" charset="0"/>
                          <a:ea typeface="Calibri"/>
                          <a:cs typeface="Calibri" pitchFamily="34" charset="0"/>
                        </a:rPr>
                        <a:t>Price </a:t>
                      </a:r>
                      <a:r>
                        <a:rPr lang="en-US" sz="1800" b="1" dirty="0" smtClean="0">
                          <a:latin typeface="Calibri" pitchFamily="34" charset="0"/>
                          <a:ea typeface="Calibri"/>
                          <a:cs typeface="Calibri" pitchFamily="34" charset="0"/>
                        </a:rPr>
                        <a:t>NB H</a:t>
                      </a:r>
                      <a:endParaRPr lang="en-US" sz="1800" b="1" dirty="0">
                        <a:latin typeface="Calibri" pitchFamily="34" charset="0"/>
                        <a:ea typeface="Calibri"/>
                        <a:cs typeface="Calibri" pitchFamily="34" charset="0"/>
                      </a:endParaRPr>
                    </a:p>
                  </a:txBody>
                  <a:tcPr marL="68579" marR="68579" marT="0" marB="0"/>
                </a:tc>
                <a:tc>
                  <a:txBody>
                    <a:bodyPr/>
                    <a:lstStyle/>
                    <a:p>
                      <a:pPr algn="ctr" fontAlgn="b"/>
                      <a:r>
                        <a:rPr lang="en-US" sz="1800" b="0" i="0" u="none" strike="noStrike" dirty="0">
                          <a:solidFill>
                            <a:srgbClr val="000000"/>
                          </a:solidFill>
                          <a:latin typeface="Calibri" pitchFamily="34" charset="0"/>
                          <a:cs typeface="Calibri" pitchFamily="34" charset="0"/>
                        </a:rPr>
                        <a:t>-</a:t>
                      </a:r>
                      <a:r>
                        <a:rPr lang="en-US" sz="1800" b="0" i="0" u="none" strike="noStrike" dirty="0" smtClean="0">
                          <a:solidFill>
                            <a:srgbClr val="000000"/>
                          </a:solidFill>
                          <a:latin typeface="Calibri" pitchFamily="34" charset="0"/>
                          <a:cs typeface="Calibri" pitchFamily="34" charset="0"/>
                        </a:rPr>
                        <a:t>86.37</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-2.53</a:t>
                      </a: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43.29</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FF0000"/>
                          </a:solidFill>
                          <a:latin typeface="Calibri" pitchFamily="34" charset="0"/>
                          <a:cs typeface="Calibri" pitchFamily="34" charset="0"/>
                        </a:rPr>
                        <a:t>-</a:t>
                      </a:r>
                      <a:r>
                        <a:rPr lang="en-US" sz="1800" b="0" i="0" u="none" strike="noStrike" dirty="0" smtClean="0">
                          <a:solidFill>
                            <a:srgbClr val="FF0000"/>
                          </a:solidFill>
                          <a:latin typeface="Calibri" pitchFamily="34" charset="0"/>
                          <a:cs typeface="Calibri" pitchFamily="34" charset="0"/>
                        </a:rPr>
                        <a:t>68.97</a:t>
                      </a:r>
                      <a:r>
                        <a:rPr lang="en-US" sz="1800" b="0" i="0" u="none" strike="noStrike" kern="1200" dirty="0" smtClean="0">
                          <a:solidFill>
                            <a:srgbClr val="FF0000"/>
                          </a:solidFill>
                          <a:latin typeface="Calibri" pitchFamily="34" charset="0"/>
                          <a:ea typeface="+mn-ea"/>
                          <a:cs typeface="Calibri" pitchFamily="34" charset="0"/>
                        </a:rPr>
                        <a:t>**</a:t>
                      </a:r>
                      <a:endParaRPr lang="en-US" sz="1800" b="0" i="0" u="none" strike="noStrike" dirty="0">
                        <a:solidFill>
                          <a:srgbClr val="FF0000"/>
                        </a:solidFill>
                        <a:latin typeface="Calibri" pitchFamily="34" charset="0"/>
                        <a:cs typeface="Calibri" pitchFamily="34" charset="0"/>
                      </a:endParaRPr>
                    </a:p>
                  </a:txBody>
                  <a:tcPr marL="9525" marR="9525" marT="9525" marB="0" anchor="ctr"/>
                </a:tc>
              </a:tr>
              <a:tr h="407904">
                <a:tc>
                  <a:txBody>
                    <a:bodyPr/>
                    <a:lstStyle/>
                    <a:p>
                      <a:pPr marL="0" marR="0" algn="l">
                        <a:lnSpc>
                          <a:spcPct val="115000"/>
                        </a:lnSpc>
                        <a:spcBef>
                          <a:spcPts val="0"/>
                        </a:spcBef>
                        <a:spcAft>
                          <a:spcPts val="0"/>
                        </a:spcAft>
                      </a:pPr>
                      <a:r>
                        <a:rPr lang="en-US" sz="1800" b="1" dirty="0" smtClean="0">
                          <a:latin typeface="Calibri" pitchFamily="34" charset="0"/>
                          <a:ea typeface="Calibri"/>
                          <a:cs typeface="Calibri" pitchFamily="34" charset="0"/>
                        </a:rPr>
                        <a:t>Expenditure</a:t>
                      </a:r>
                      <a:endParaRPr lang="en-US" sz="1800" b="1" dirty="0">
                        <a:latin typeface="Calibri" pitchFamily="34" charset="0"/>
                        <a:ea typeface="Calibri"/>
                        <a:cs typeface="Calibri" pitchFamily="34" charset="0"/>
                      </a:endParaRPr>
                    </a:p>
                  </a:txBody>
                  <a:tcPr marL="68579" marR="68579" marT="0" marB="0"/>
                </a:tc>
                <a:tc>
                  <a:txBody>
                    <a:bodyPr/>
                    <a:lstStyle/>
                    <a:p>
                      <a:pPr algn="ctr" fontAlgn="b"/>
                      <a:r>
                        <a:rPr lang="en-US" sz="1800" b="0" i="0" u="none" strike="noStrike" dirty="0" smtClean="0">
                          <a:solidFill>
                            <a:srgbClr val="000000"/>
                          </a:solidFill>
                          <a:latin typeface="Calibri" pitchFamily="34" charset="0"/>
                          <a:cs typeface="Calibri" pitchFamily="34" charset="0"/>
                        </a:rPr>
                        <a:t>0.67</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1.10</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0.97</a:t>
                      </a: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1.08</a:t>
                      </a:r>
                    </a:p>
                  </a:txBody>
                  <a:tcPr marL="9525" marR="9525" marT="9525" marB="0" anchor="ctr"/>
                </a:tc>
              </a:tr>
              <a:tr h="407904">
                <a:tc>
                  <a:txBody>
                    <a:bodyPr/>
                    <a:lstStyle/>
                    <a:p>
                      <a:pPr marL="0" marR="0" algn="l">
                        <a:lnSpc>
                          <a:spcPct val="115000"/>
                        </a:lnSpc>
                        <a:spcBef>
                          <a:spcPts val="0"/>
                        </a:spcBef>
                        <a:spcAft>
                          <a:spcPts val="0"/>
                        </a:spcAft>
                      </a:pPr>
                      <a:r>
                        <a:rPr lang="en-US" sz="1800" b="1" dirty="0" smtClean="0">
                          <a:latin typeface="Calibri" pitchFamily="34" charset="0"/>
                          <a:ea typeface="Calibri"/>
                          <a:cs typeface="Calibri" pitchFamily="34" charset="0"/>
                        </a:rPr>
                        <a:t>PL </a:t>
                      </a:r>
                      <a:r>
                        <a:rPr lang="en-US" sz="1800" b="1" dirty="0" err="1" smtClean="0">
                          <a:latin typeface="Calibri" pitchFamily="34" charset="0"/>
                          <a:ea typeface="Calibri"/>
                          <a:cs typeface="Calibri" pitchFamily="34" charset="0"/>
                        </a:rPr>
                        <a:t>Reg</a:t>
                      </a:r>
                      <a:r>
                        <a:rPr lang="en-US" sz="1800" b="1" dirty="0" smtClean="0">
                          <a:latin typeface="Calibri" pitchFamily="34" charset="0"/>
                          <a:ea typeface="Calibri"/>
                          <a:cs typeface="Calibri" pitchFamily="34" charset="0"/>
                        </a:rPr>
                        <a:t> promo</a:t>
                      </a:r>
                      <a:endParaRPr lang="en-US" sz="1800" b="1" dirty="0">
                        <a:latin typeface="Calibri" pitchFamily="34" charset="0"/>
                        <a:ea typeface="Calibri"/>
                        <a:cs typeface="Calibri" pitchFamily="34" charset="0"/>
                      </a:endParaRPr>
                    </a:p>
                  </a:txBody>
                  <a:tcPr marL="68579" marR="68579" marT="0" marB="0"/>
                </a:tc>
                <a:tc>
                  <a:txBody>
                    <a:bodyPr/>
                    <a:lstStyle/>
                    <a:p>
                      <a:pPr algn="ctr" fontAlgn="b"/>
                      <a:r>
                        <a:rPr lang="en-US" sz="1800" b="0" i="0" u="none" strike="noStrike" dirty="0" smtClean="0">
                          <a:solidFill>
                            <a:srgbClr val="000000"/>
                          </a:solidFill>
                          <a:latin typeface="Calibri" pitchFamily="34" charset="0"/>
                          <a:cs typeface="Calibri" pitchFamily="34" charset="0"/>
                        </a:rPr>
                        <a:t>0.04</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0.03</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a:t>
                      </a:r>
                      <a:r>
                        <a:rPr lang="en-US" sz="1800" b="0" i="0" u="none" strike="noStrike" dirty="0" smtClean="0">
                          <a:solidFill>
                            <a:srgbClr val="000000"/>
                          </a:solidFill>
                          <a:latin typeface="Calibri" pitchFamily="34" charset="0"/>
                          <a:cs typeface="Calibri" pitchFamily="34" charset="0"/>
                        </a:rPr>
                        <a:t>0.03</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0.02</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r>
              <a:tr h="407904">
                <a:tc>
                  <a:txBody>
                    <a:bodyPr/>
                    <a:lstStyle/>
                    <a:p>
                      <a:pPr marL="0" marR="0" algn="l">
                        <a:lnSpc>
                          <a:spcPct val="115000"/>
                        </a:lnSpc>
                        <a:spcBef>
                          <a:spcPts val="0"/>
                        </a:spcBef>
                        <a:spcAft>
                          <a:spcPts val="0"/>
                        </a:spcAft>
                      </a:pPr>
                      <a:r>
                        <a:rPr lang="en-US" sz="1800" b="1" dirty="0" smtClean="0">
                          <a:latin typeface="Calibri" pitchFamily="34" charset="0"/>
                          <a:ea typeface="Calibri"/>
                          <a:cs typeface="Calibri" pitchFamily="34" charset="0"/>
                        </a:rPr>
                        <a:t>NB </a:t>
                      </a:r>
                      <a:r>
                        <a:rPr lang="en-US" sz="1800" b="1" dirty="0" err="1" smtClean="0">
                          <a:latin typeface="Calibri" pitchFamily="34" charset="0"/>
                          <a:ea typeface="Calibri"/>
                          <a:cs typeface="Calibri" pitchFamily="34" charset="0"/>
                        </a:rPr>
                        <a:t>Reg</a:t>
                      </a:r>
                      <a:r>
                        <a:rPr lang="en-US" sz="1800" b="1" dirty="0" smtClean="0">
                          <a:latin typeface="Calibri" pitchFamily="34" charset="0"/>
                          <a:ea typeface="Calibri"/>
                          <a:cs typeface="Calibri" pitchFamily="34" charset="0"/>
                        </a:rPr>
                        <a:t> promo</a:t>
                      </a:r>
                      <a:endParaRPr lang="en-US" sz="1800" b="1" dirty="0">
                        <a:latin typeface="Calibri" pitchFamily="34" charset="0"/>
                        <a:ea typeface="Calibri"/>
                        <a:cs typeface="Calibri" pitchFamily="34" charset="0"/>
                      </a:endParaRPr>
                    </a:p>
                  </a:txBody>
                  <a:tcPr marL="68579" marR="68579" marT="0" marB="0"/>
                </a:tc>
                <a:tc>
                  <a:txBody>
                    <a:bodyPr/>
                    <a:lstStyle/>
                    <a:p>
                      <a:pPr algn="ctr" fontAlgn="b"/>
                      <a:r>
                        <a:rPr lang="en-US" sz="1800" b="0" i="0" u="none" strike="noStrike" dirty="0" smtClean="0">
                          <a:solidFill>
                            <a:srgbClr val="000000"/>
                          </a:solidFill>
                          <a:latin typeface="Calibri" pitchFamily="34" charset="0"/>
                          <a:cs typeface="Calibri" pitchFamily="34" charset="0"/>
                        </a:rPr>
                        <a:t>1.78</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0.25</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a:t>
                      </a:r>
                      <a:r>
                        <a:rPr lang="en-US" sz="1800" b="0" i="0" u="none" strike="noStrike" dirty="0" smtClean="0">
                          <a:solidFill>
                            <a:srgbClr val="000000"/>
                          </a:solidFill>
                          <a:latin typeface="Calibri" pitchFamily="34" charset="0"/>
                          <a:cs typeface="Calibri" pitchFamily="34" charset="0"/>
                        </a:rPr>
                        <a:t>1.10</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1.69</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r>
              <a:tr h="407904">
                <a:tc>
                  <a:txBody>
                    <a:bodyPr/>
                    <a:lstStyle/>
                    <a:p>
                      <a:pPr marL="0" marR="0" algn="l">
                        <a:lnSpc>
                          <a:spcPct val="115000"/>
                        </a:lnSpc>
                        <a:spcBef>
                          <a:spcPts val="0"/>
                        </a:spcBef>
                        <a:spcAft>
                          <a:spcPts val="0"/>
                        </a:spcAft>
                      </a:pPr>
                      <a:r>
                        <a:rPr lang="en-US" sz="1800" b="1" dirty="0" smtClean="0">
                          <a:latin typeface="Calibri" pitchFamily="34" charset="0"/>
                          <a:ea typeface="Calibri"/>
                          <a:cs typeface="Calibri" pitchFamily="34" charset="0"/>
                        </a:rPr>
                        <a:t>PL H promo</a:t>
                      </a:r>
                      <a:endParaRPr lang="en-US" sz="1800" b="1" dirty="0">
                        <a:latin typeface="Calibri" pitchFamily="34" charset="0"/>
                        <a:ea typeface="Calibri"/>
                        <a:cs typeface="Calibri" pitchFamily="34" charset="0"/>
                      </a:endParaRPr>
                    </a:p>
                  </a:txBody>
                  <a:tcPr marL="68579" marR="68579" marT="0" marB="0"/>
                </a:tc>
                <a:tc>
                  <a:txBody>
                    <a:bodyPr/>
                    <a:lstStyle/>
                    <a:p>
                      <a:pPr algn="ctr" fontAlgn="b"/>
                      <a:r>
                        <a:rPr lang="en-US" sz="1800" b="0" i="0" u="none" strike="noStrike" dirty="0">
                          <a:solidFill>
                            <a:srgbClr val="000000"/>
                          </a:solidFill>
                          <a:latin typeface="Calibri" pitchFamily="34" charset="0"/>
                          <a:cs typeface="Calibri" pitchFamily="34" charset="0"/>
                        </a:rPr>
                        <a:t>0.01</a:t>
                      </a: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a:t>
                      </a:r>
                      <a:r>
                        <a:rPr lang="en-US" sz="1800" b="0" i="0" u="none" strike="noStrike" dirty="0" smtClean="0">
                          <a:solidFill>
                            <a:srgbClr val="000000"/>
                          </a:solidFill>
                          <a:latin typeface="Calibri" pitchFamily="34" charset="0"/>
                          <a:cs typeface="Calibri" pitchFamily="34" charset="0"/>
                        </a:rPr>
                        <a:t>0.21</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0.24</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a:t>
                      </a:r>
                      <a:r>
                        <a:rPr lang="en-US" sz="1800" b="0" i="0" u="none" strike="noStrike" dirty="0" smtClean="0">
                          <a:solidFill>
                            <a:srgbClr val="000000"/>
                          </a:solidFill>
                          <a:latin typeface="Calibri" pitchFamily="34" charset="0"/>
                          <a:cs typeface="Calibri" pitchFamily="34" charset="0"/>
                        </a:rPr>
                        <a:t>0.34</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r>
              <a:tr h="407904">
                <a:tc>
                  <a:txBody>
                    <a:bodyPr/>
                    <a:lstStyle/>
                    <a:p>
                      <a:pPr marL="0" marR="0" algn="l">
                        <a:lnSpc>
                          <a:spcPct val="115000"/>
                        </a:lnSpc>
                        <a:spcBef>
                          <a:spcPts val="0"/>
                        </a:spcBef>
                        <a:spcAft>
                          <a:spcPts val="0"/>
                        </a:spcAft>
                      </a:pPr>
                      <a:r>
                        <a:rPr lang="en-US" sz="1800" b="1" dirty="0" smtClean="0">
                          <a:latin typeface="Calibri" pitchFamily="34" charset="0"/>
                          <a:ea typeface="Calibri"/>
                          <a:cs typeface="Calibri" pitchFamily="34" charset="0"/>
                        </a:rPr>
                        <a:t>NB H promo</a:t>
                      </a:r>
                      <a:endParaRPr lang="en-US" sz="1800" b="1" dirty="0">
                        <a:latin typeface="Calibri" pitchFamily="34" charset="0"/>
                        <a:ea typeface="Calibri"/>
                        <a:cs typeface="Calibri" pitchFamily="34" charset="0"/>
                      </a:endParaRPr>
                    </a:p>
                  </a:txBody>
                  <a:tcPr marL="68579" marR="68579" marT="0" marB="0"/>
                </a:tc>
                <a:tc>
                  <a:txBody>
                    <a:bodyPr/>
                    <a:lstStyle/>
                    <a:p>
                      <a:pPr algn="ctr" fontAlgn="b"/>
                      <a:r>
                        <a:rPr lang="en-US" sz="1800" b="0" i="0" u="none" strike="noStrike" dirty="0">
                          <a:solidFill>
                            <a:srgbClr val="000000"/>
                          </a:solidFill>
                          <a:latin typeface="Calibri" pitchFamily="34" charset="0"/>
                          <a:cs typeface="Calibri" pitchFamily="34" charset="0"/>
                        </a:rPr>
                        <a:t>-</a:t>
                      </a:r>
                      <a:r>
                        <a:rPr lang="en-US" sz="1800" b="0" i="0" u="none" strike="noStrike" dirty="0" smtClean="0">
                          <a:solidFill>
                            <a:srgbClr val="000000"/>
                          </a:solidFill>
                          <a:latin typeface="Calibri" pitchFamily="34" charset="0"/>
                          <a:cs typeface="Calibri" pitchFamily="34" charset="0"/>
                        </a:rPr>
                        <a:t>2.04</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-0.03</a:t>
                      </a: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0.92</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a:t>
                      </a:r>
                      <a:r>
                        <a:rPr lang="en-US" sz="1800" b="0" i="0" u="none" strike="noStrike" dirty="0" smtClean="0">
                          <a:solidFill>
                            <a:srgbClr val="000000"/>
                          </a:solidFill>
                          <a:latin typeface="Calibri" pitchFamily="34" charset="0"/>
                          <a:cs typeface="Calibri" pitchFamily="34" charset="0"/>
                        </a:rPr>
                        <a:t>1.38</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r>
            </a:tbl>
          </a:graphicData>
        </a:graphic>
      </p:graphicFrame>
      <p:sp>
        <p:nvSpPr>
          <p:cNvPr id="2" name="TextBox 1"/>
          <p:cNvSpPr txBox="1"/>
          <p:nvPr/>
        </p:nvSpPr>
        <p:spPr>
          <a:xfrm>
            <a:off x="685800" y="5943600"/>
            <a:ext cx="5671361" cy="478272"/>
          </a:xfrm>
          <a:prstGeom prst="rect">
            <a:avLst/>
          </a:prstGeom>
          <a:noFill/>
        </p:spPr>
        <p:txBody>
          <a:bodyPr wrap="none" rtlCol="0">
            <a:spAutoFit/>
          </a:bodyPr>
          <a:lstStyle/>
          <a:p>
            <a:pPr>
              <a:buNone/>
            </a:pPr>
            <a:r>
              <a:rPr lang="el-GR" sz="2400" dirty="0" smtClean="0">
                <a:latin typeface="Calibri" pitchFamily="34" charset="0"/>
                <a:cs typeface="Calibri" pitchFamily="34" charset="0"/>
              </a:rPr>
              <a:t>η</a:t>
            </a:r>
            <a:r>
              <a:rPr lang="en-CA" sz="2400" baseline="-25000" dirty="0" smtClean="0">
                <a:latin typeface="Calibri" pitchFamily="34" charset="0"/>
                <a:cs typeface="Calibri" pitchFamily="34" charset="0"/>
              </a:rPr>
              <a:t>ii</a:t>
            </a:r>
            <a:r>
              <a:rPr lang="en-CA" sz="2400" dirty="0" smtClean="0">
                <a:latin typeface="Calibri" pitchFamily="34" charset="0"/>
                <a:cs typeface="Calibri" pitchFamily="34" charset="0"/>
              </a:rPr>
              <a:t> for NB </a:t>
            </a:r>
            <a:r>
              <a:rPr lang="en-CA" sz="2400" dirty="0" err="1" smtClean="0">
                <a:latin typeface="Calibri" pitchFamily="34" charset="0"/>
                <a:cs typeface="Calibri" pitchFamily="34" charset="0"/>
              </a:rPr>
              <a:t>reg</a:t>
            </a:r>
            <a:r>
              <a:rPr lang="en-CA" sz="2400" dirty="0" smtClean="0">
                <a:latin typeface="Calibri" pitchFamily="34" charset="0"/>
                <a:cs typeface="Calibri" pitchFamily="34" charset="0"/>
              </a:rPr>
              <a:t> driven by </a:t>
            </a:r>
            <a:r>
              <a:rPr lang="en-CA" sz="2400" dirty="0" err="1" smtClean="0">
                <a:latin typeface="Calibri" pitchFamily="34" charset="0"/>
                <a:cs typeface="Calibri" pitchFamily="34" charset="0"/>
              </a:rPr>
              <a:t>HiLo</a:t>
            </a:r>
            <a:r>
              <a:rPr lang="en-CA" sz="2400" dirty="0" smtClean="0">
                <a:latin typeface="Calibri" pitchFamily="34" charset="0"/>
                <a:cs typeface="Calibri" pitchFamily="34" charset="0"/>
              </a:rPr>
              <a:t> retailer strategy</a:t>
            </a:r>
            <a:endParaRPr lang="en-CA" sz="2400" dirty="0">
              <a:latin typeface="Calibri" pitchFamily="34" charset="0"/>
              <a:cs typeface="Calibri" pitchFamily="34" charset="0"/>
            </a:endParaRPr>
          </a:p>
        </p:txBody>
      </p:sp>
    </p:spTree>
    <p:extLst>
      <p:ext uri="{BB962C8B-B14F-4D97-AF65-F5344CB8AC3E}">
        <p14:creationId xmlns:p14="http://schemas.microsoft.com/office/powerpoint/2010/main" val="23679186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469900" y="-4763"/>
            <a:ext cx="75057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Verdana" pitchFamily="34" charset="0"/>
              </a:defRPr>
            </a:lvl1pPr>
            <a:lvl2pPr marL="742950" indent="-285750">
              <a:defRPr sz="2800">
                <a:solidFill>
                  <a:schemeClr val="tx1"/>
                </a:solidFill>
                <a:latin typeface="Verdana" pitchFamily="34" charset="0"/>
              </a:defRPr>
            </a:lvl2pPr>
            <a:lvl3pPr marL="1143000" indent="-228600">
              <a:defRPr sz="2800">
                <a:solidFill>
                  <a:schemeClr val="tx1"/>
                </a:solidFill>
                <a:latin typeface="Verdana" pitchFamily="34" charset="0"/>
              </a:defRPr>
            </a:lvl3pPr>
            <a:lvl4pPr marL="1600200" indent="-228600">
              <a:defRPr sz="2800">
                <a:solidFill>
                  <a:schemeClr val="tx1"/>
                </a:solidFill>
                <a:latin typeface="Verdana" pitchFamily="34" charset="0"/>
              </a:defRPr>
            </a:lvl4pPr>
            <a:lvl5pPr marL="2057400" indent="-228600">
              <a:defRPr sz="2800">
                <a:solidFill>
                  <a:schemeClr val="tx1"/>
                </a:solidFill>
                <a:latin typeface="Verdana" pitchFamily="34" charset="0"/>
              </a:defRPr>
            </a:lvl5pPr>
            <a:lvl6pPr marL="25146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718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290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8862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pPr eaLnBrk="1" hangingPunct="1">
              <a:spcBef>
                <a:spcPct val="0"/>
              </a:spcBef>
              <a:spcAft>
                <a:spcPct val="0"/>
              </a:spcAft>
              <a:buNone/>
            </a:pPr>
            <a:r>
              <a:rPr lang="en-US" sz="3600" dirty="0" smtClean="0">
                <a:solidFill>
                  <a:schemeClr val="tx2"/>
                </a:solidFill>
                <a:latin typeface="Calibri" pitchFamily="34" charset="0"/>
                <a:cs typeface="Calibri" pitchFamily="34" charset="0"/>
              </a:rPr>
              <a:t>Demand Elasticities </a:t>
            </a:r>
            <a:endParaRPr lang="en-US" sz="3600" dirty="0">
              <a:solidFill>
                <a:schemeClr val="tx2"/>
              </a:solidFill>
              <a:latin typeface="Calibri" pitchFamily="34" charset="0"/>
              <a:cs typeface="Calibri" pitchFamily="34" charset="0"/>
            </a:endParaRPr>
          </a:p>
        </p:txBody>
      </p:sp>
      <p:graphicFrame>
        <p:nvGraphicFramePr>
          <p:cNvPr id="10" name="Content Placeholder 4"/>
          <p:cNvGraphicFramePr>
            <a:graphicFrameLocks noGrp="1"/>
          </p:cNvGraphicFramePr>
          <p:nvPr>
            <p:ph idx="1"/>
            <p:extLst>
              <p:ext uri="{D42A27DB-BD31-4B8C-83A1-F6EECF244321}">
                <p14:modId xmlns:p14="http://schemas.microsoft.com/office/powerpoint/2010/main" val="3033537384"/>
              </p:ext>
            </p:extLst>
          </p:nvPr>
        </p:nvGraphicFramePr>
        <p:xfrm>
          <a:off x="685800" y="1030286"/>
          <a:ext cx="7467600" cy="5599114"/>
        </p:xfrm>
        <a:graphic>
          <a:graphicData uri="http://schemas.openxmlformats.org/drawingml/2006/table">
            <a:tbl>
              <a:tblPr firstRow="1" bandRow="1">
                <a:tableStyleId>{5C22544A-7EE6-4342-B048-85BDC9FD1C3A}</a:tableStyleId>
              </a:tblPr>
              <a:tblGrid>
                <a:gridCol w="2187690"/>
                <a:gridCol w="1361321"/>
                <a:gridCol w="1361321"/>
                <a:gridCol w="1361321"/>
                <a:gridCol w="1195947"/>
              </a:tblGrid>
              <a:tr h="661684">
                <a:tc>
                  <a:txBody>
                    <a:bodyPr/>
                    <a:lstStyle/>
                    <a:p>
                      <a:endParaRPr lang="en-US" sz="1800" dirty="0">
                        <a:latin typeface="Calibri" pitchFamily="34" charset="0"/>
                        <a:cs typeface="Calibri" pitchFamily="34" charset="0"/>
                      </a:endParaRPr>
                    </a:p>
                  </a:txBody>
                  <a:tcPr marL="91439" marR="91439" marT="45721" marB="45721"/>
                </a:tc>
                <a:tc gridSpan="4">
                  <a:txBody>
                    <a:bodyPr/>
                    <a:lstStyle/>
                    <a:p>
                      <a:pPr marL="0" marR="0" algn="ctr">
                        <a:lnSpc>
                          <a:spcPct val="115000"/>
                        </a:lnSpc>
                        <a:spcBef>
                          <a:spcPts val="0"/>
                        </a:spcBef>
                        <a:spcAft>
                          <a:spcPts val="0"/>
                        </a:spcAft>
                      </a:pPr>
                      <a:r>
                        <a:rPr lang="en-US" sz="1800" dirty="0">
                          <a:solidFill>
                            <a:schemeClr val="tx1"/>
                          </a:solidFill>
                          <a:latin typeface="Calibri" pitchFamily="34" charset="0"/>
                          <a:ea typeface="Calibri"/>
                          <a:cs typeface="Calibri" pitchFamily="34" charset="0"/>
                        </a:rPr>
                        <a:t>Demand </a:t>
                      </a:r>
                      <a:r>
                        <a:rPr lang="en-US" sz="1800" dirty="0" smtClean="0">
                          <a:solidFill>
                            <a:schemeClr val="tx1"/>
                          </a:solidFill>
                          <a:latin typeface="Calibri" pitchFamily="34" charset="0"/>
                          <a:ea typeface="Calibri"/>
                          <a:cs typeface="Calibri" pitchFamily="34" charset="0"/>
                        </a:rPr>
                        <a:t>Equations</a:t>
                      </a:r>
                      <a:endParaRPr lang="en-US" sz="1800" dirty="0">
                        <a:solidFill>
                          <a:schemeClr val="tx1"/>
                        </a:solidFill>
                        <a:latin typeface="Calibri" pitchFamily="34" charset="0"/>
                        <a:ea typeface="Calibri"/>
                        <a:cs typeface="Calibri" pitchFamily="34" charset="0"/>
                      </a:endParaRPr>
                    </a:p>
                  </a:txBody>
                  <a:tcPr marL="68579" marR="68579" marT="0" marB="0" anchor="ctr"/>
                </a:tc>
                <a:tc hMerge="1">
                  <a:txBody>
                    <a:bodyPr/>
                    <a:lstStyle/>
                    <a:p>
                      <a:pPr marL="0" marR="0" algn="ctr">
                        <a:lnSpc>
                          <a:spcPct val="115000"/>
                        </a:lnSpc>
                        <a:spcBef>
                          <a:spcPts val="0"/>
                        </a:spcBef>
                        <a:spcAft>
                          <a:spcPts val="0"/>
                        </a:spcAft>
                      </a:pPr>
                      <a:endParaRPr lang="en-US" sz="1100" dirty="0">
                        <a:latin typeface="Calibri"/>
                        <a:ea typeface="Calibri"/>
                        <a:cs typeface="Times New Roman"/>
                      </a:endParaRPr>
                    </a:p>
                  </a:txBody>
                  <a:tcPr marL="68580" marR="68580" marT="0" marB="0"/>
                </a:tc>
                <a:tc hMerge="1">
                  <a:txBody>
                    <a:bodyPr/>
                    <a:lstStyle/>
                    <a:p>
                      <a:pPr marL="0" marR="0" algn="ctr">
                        <a:lnSpc>
                          <a:spcPct val="115000"/>
                        </a:lnSpc>
                        <a:spcBef>
                          <a:spcPts val="0"/>
                        </a:spcBef>
                        <a:spcAft>
                          <a:spcPts val="0"/>
                        </a:spcAft>
                      </a:pPr>
                      <a:endParaRPr lang="en-US" sz="1800" dirty="0">
                        <a:latin typeface="+mj-lt"/>
                        <a:ea typeface="Calibri"/>
                        <a:cs typeface="Times New Roman"/>
                      </a:endParaRPr>
                    </a:p>
                  </a:txBody>
                  <a:tcPr marL="68580" marR="68580" marT="0" marB="0"/>
                </a:tc>
                <a:tc hMerge="1">
                  <a:txBody>
                    <a:bodyPr/>
                    <a:lstStyle/>
                    <a:p>
                      <a:pPr marL="0" marR="0" algn="ctr">
                        <a:lnSpc>
                          <a:spcPct val="115000"/>
                        </a:lnSpc>
                        <a:spcBef>
                          <a:spcPts val="0"/>
                        </a:spcBef>
                        <a:spcAft>
                          <a:spcPts val="0"/>
                        </a:spcAft>
                      </a:pPr>
                      <a:endParaRPr lang="en-US" sz="1100" dirty="0">
                        <a:latin typeface="Calibri"/>
                        <a:ea typeface="Calibri"/>
                        <a:cs typeface="Times New Roman"/>
                      </a:endParaRPr>
                    </a:p>
                  </a:txBody>
                  <a:tcPr marL="68580" marR="68580" marT="0" marB="0"/>
                </a:tc>
              </a:tr>
              <a:tr h="344647">
                <a:tc>
                  <a:txBody>
                    <a:bodyPr/>
                    <a:lstStyle/>
                    <a:p>
                      <a:pPr marL="0" marR="0" algn="l">
                        <a:lnSpc>
                          <a:spcPct val="115000"/>
                        </a:lnSpc>
                        <a:spcBef>
                          <a:spcPts val="0"/>
                        </a:spcBef>
                        <a:spcAft>
                          <a:spcPts val="0"/>
                        </a:spcAft>
                      </a:pPr>
                      <a:endParaRPr lang="en-US" sz="1800" dirty="0">
                        <a:latin typeface="Calibri" pitchFamily="34" charset="0"/>
                        <a:ea typeface="Calibri"/>
                        <a:cs typeface="Calibri" pitchFamily="34" charset="0"/>
                      </a:endParaRPr>
                    </a:p>
                  </a:txBody>
                  <a:tcPr marL="68579" marR="68579" marT="0" marB="0"/>
                </a:tc>
                <a:tc>
                  <a:txBody>
                    <a:bodyPr/>
                    <a:lstStyle/>
                    <a:p>
                      <a:pPr marL="0" marR="0" algn="ctr" defTabSz="914400" rtl="0" eaLnBrk="1" fontAlgn="b" latinLnBrk="0" hangingPunct="1">
                        <a:lnSpc>
                          <a:spcPct val="115000"/>
                        </a:lnSpc>
                        <a:spcBef>
                          <a:spcPts val="0"/>
                        </a:spcBef>
                        <a:spcAft>
                          <a:spcPts val="0"/>
                        </a:spcAft>
                      </a:pPr>
                      <a:r>
                        <a:rPr lang="en-US" sz="1800" b="1" i="0" u="none" strike="noStrike" kern="1200" dirty="0" smtClean="0">
                          <a:solidFill>
                            <a:srgbClr val="000000"/>
                          </a:solidFill>
                          <a:latin typeface="Calibri" pitchFamily="34" charset="0"/>
                          <a:ea typeface="+mn-ea"/>
                          <a:cs typeface="Calibri" pitchFamily="34" charset="0"/>
                        </a:rPr>
                        <a:t>PL R</a:t>
                      </a:r>
                      <a:endParaRPr lang="en-US" sz="1800" b="1" i="0" u="none" strike="noStrike" kern="1200" dirty="0">
                        <a:solidFill>
                          <a:srgbClr val="000000"/>
                        </a:solidFill>
                        <a:latin typeface="Calibri" pitchFamily="34" charset="0"/>
                        <a:ea typeface="+mn-ea"/>
                        <a:cs typeface="Calibri" pitchFamily="34" charset="0"/>
                      </a:endParaRPr>
                    </a:p>
                  </a:txBody>
                  <a:tcPr marL="68579" marR="68579" marT="0" marB="0" anchor="b"/>
                </a:tc>
                <a:tc>
                  <a:txBody>
                    <a:bodyPr/>
                    <a:lstStyle/>
                    <a:p>
                      <a:pPr marL="0" marR="0" algn="ctr">
                        <a:lnSpc>
                          <a:spcPct val="115000"/>
                        </a:lnSpc>
                        <a:spcBef>
                          <a:spcPts val="0"/>
                        </a:spcBef>
                        <a:spcAft>
                          <a:spcPts val="0"/>
                        </a:spcAft>
                      </a:pPr>
                      <a:r>
                        <a:rPr lang="en-US" sz="1800" b="1" dirty="0" smtClean="0">
                          <a:latin typeface="Calibri" pitchFamily="34" charset="0"/>
                          <a:ea typeface="Calibri"/>
                          <a:cs typeface="Calibri" pitchFamily="34" charset="0"/>
                        </a:rPr>
                        <a:t>PL H</a:t>
                      </a:r>
                      <a:endParaRPr lang="en-US" sz="1800" b="1" dirty="0">
                        <a:latin typeface="Calibri" pitchFamily="34" charset="0"/>
                        <a:ea typeface="Calibri"/>
                        <a:cs typeface="Calibri" pitchFamily="34" charset="0"/>
                      </a:endParaRPr>
                    </a:p>
                  </a:txBody>
                  <a:tcPr marL="68579" marR="68579" marT="0" marB="0" anchor="ctr"/>
                </a:tc>
                <a:tc>
                  <a:txBody>
                    <a:bodyPr/>
                    <a:lstStyle/>
                    <a:p>
                      <a:pPr marL="0" marR="0" algn="ctr">
                        <a:lnSpc>
                          <a:spcPct val="115000"/>
                        </a:lnSpc>
                        <a:spcBef>
                          <a:spcPts val="0"/>
                        </a:spcBef>
                        <a:spcAft>
                          <a:spcPts val="0"/>
                        </a:spcAft>
                      </a:pPr>
                      <a:r>
                        <a:rPr lang="en-US" sz="1800" b="1" dirty="0" smtClean="0">
                          <a:latin typeface="Calibri" pitchFamily="34" charset="0"/>
                          <a:ea typeface="Calibri"/>
                          <a:cs typeface="Calibri" pitchFamily="34" charset="0"/>
                        </a:rPr>
                        <a:t>NB</a:t>
                      </a:r>
                      <a:r>
                        <a:rPr lang="en-US" sz="1800" b="1" baseline="0" dirty="0" smtClean="0">
                          <a:latin typeface="Calibri" pitchFamily="34" charset="0"/>
                          <a:ea typeface="Calibri"/>
                          <a:cs typeface="Calibri" pitchFamily="34" charset="0"/>
                        </a:rPr>
                        <a:t> R</a:t>
                      </a:r>
                      <a:endParaRPr lang="en-US" sz="1800" b="1" dirty="0">
                        <a:latin typeface="Calibri" pitchFamily="34" charset="0"/>
                        <a:ea typeface="Calibri"/>
                        <a:cs typeface="Calibri" pitchFamily="34" charset="0"/>
                      </a:endParaRPr>
                    </a:p>
                  </a:txBody>
                  <a:tcPr marL="68579" marR="68579" marT="0" marB="0" anchor="ctr"/>
                </a:tc>
                <a:tc>
                  <a:txBody>
                    <a:bodyPr/>
                    <a:lstStyle/>
                    <a:p>
                      <a:pPr marL="0" marR="0" algn="ctr">
                        <a:lnSpc>
                          <a:spcPct val="115000"/>
                        </a:lnSpc>
                        <a:spcBef>
                          <a:spcPts val="0"/>
                        </a:spcBef>
                        <a:spcAft>
                          <a:spcPts val="0"/>
                        </a:spcAft>
                      </a:pPr>
                      <a:r>
                        <a:rPr lang="en-US" sz="1800" b="1" dirty="0" smtClean="0">
                          <a:latin typeface="Calibri" pitchFamily="34" charset="0"/>
                          <a:ea typeface="Calibri"/>
                          <a:cs typeface="Calibri" pitchFamily="34" charset="0"/>
                        </a:rPr>
                        <a:t>NB H</a:t>
                      </a:r>
                      <a:endParaRPr lang="en-US" sz="1800" b="1" dirty="0">
                        <a:latin typeface="Calibri" pitchFamily="34" charset="0"/>
                        <a:ea typeface="Calibri"/>
                        <a:cs typeface="Calibri" pitchFamily="34" charset="0"/>
                      </a:endParaRPr>
                    </a:p>
                  </a:txBody>
                  <a:tcPr marL="68579" marR="68579" marT="0" marB="0" anchor="ctr"/>
                </a:tc>
              </a:tr>
              <a:tr h="435186">
                <a:tc>
                  <a:txBody>
                    <a:bodyPr/>
                    <a:lstStyle/>
                    <a:p>
                      <a:pPr marL="0" marR="0" algn="l">
                        <a:lnSpc>
                          <a:spcPct val="115000"/>
                        </a:lnSpc>
                        <a:spcBef>
                          <a:spcPts val="0"/>
                        </a:spcBef>
                        <a:spcAft>
                          <a:spcPts val="0"/>
                        </a:spcAft>
                      </a:pPr>
                      <a:r>
                        <a:rPr lang="en-US" sz="1800" b="1" dirty="0" smtClean="0">
                          <a:latin typeface="Calibri" pitchFamily="34" charset="0"/>
                          <a:ea typeface="Calibri"/>
                          <a:cs typeface="Calibri" pitchFamily="34" charset="0"/>
                        </a:rPr>
                        <a:t>Population</a:t>
                      </a:r>
                      <a:endParaRPr lang="en-US" sz="1800" b="1" dirty="0">
                        <a:latin typeface="Calibri" pitchFamily="34" charset="0"/>
                        <a:ea typeface="Calibri"/>
                        <a:cs typeface="Calibri" pitchFamily="34" charset="0"/>
                      </a:endParaRPr>
                    </a:p>
                  </a:txBody>
                  <a:tcPr marL="68579" marR="68579" marT="0" marB="0" anchor="ctr"/>
                </a:tc>
                <a:tc>
                  <a:txBody>
                    <a:bodyPr/>
                    <a:lstStyle/>
                    <a:p>
                      <a:pPr marL="0" algn="ctr" defTabSz="914400" rtl="0" eaLnBrk="1" fontAlgn="b" latinLnBrk="0" hangingPunct="1"/>
                      <a:r>
                        <a:rPr lang="en-US" sz="1800" b="0" i="0" u="none" strike="noStrike" kern="1200" dirty="0">
                          <a:solidFill>
                            <a:srgbClr val="000000"/>
                          </a:solidFill>
                          <a:latin typeface="Calibri" pitchFamily="34" charset="0"/>
                          <a:ea typeface="+mn-ea"/>
                          <a:cs typeface="Calibri" pitchFamily="34" charset="0"/>
                        </a:rPr>
                        <a:t>0.00</a:t>
                      </a: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4.99</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a:t>
                      </a:r>
                      <a:r>
                        <a:rPr lang="en-US" sz="1800" b="0" i="0" u="none" strike="noStrike" dirty="0" smtClean="0">
                          <a:solidFill>
                            <a:srgbClr val="000000"/>
                          </a:solidFill>
                          <a:latin typeface="Calibri" pitchFamily="34" charset="0"/>
                          <a:cs typeface="Calibri" pitchFamily="34" charset="0"/>
                        </a:rPr>
                        <a:t>3.84</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3.85</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r>
              <a:tr h="433120">
                <a:tc>
                  <a:txBody>
                    <a:bodyPr/>
                    <a:lstStyle/>
                    <a:p>
                      <a:pPr marL="0" marR="0" algn="l">
                        <a:lnSpc>
                          <a:spcPct val="115000"/>
                        </a:lnSpc>
                        <a:spcBef>
                          <a:spcPts val="0"/>
                        </a:spcBef>
                        <a:spcAft>
                          <a:spcPts val="0"/>
                        </a:spcAft>
                      </a:pPr>
                      <a:r>
                        <a:rPr lang="en-US" sz="1800" b="1" dirty="0" smtClean="0">
                          <a:latin typeface="Calibri" pitchFamily="34" charset="0"/>
                          <a:ea typeface="Calibri"/>
                          <a:cs typeface="Calibri" pitchFamily="34" charset="0"/>
                        </a:rPr>
                        <a:t>Immigration</a:t>
                      </a:r>
                    </a:p>
                  </a:txBody>
                  <a:tcPr marL="68579" marR="68579" marT="0" marB="0" anchor="ctr"/>
                </a:tc>
                <a:tc>
                  <a:txBody>
                    <a:bodyPr/>
                    <a:lstStyle/>
                    <a:p>
                      <a:pPr marL="0" algn="ctr" defTabSz="914400" rtl="0" eaLnBrk="1" fontAlgn="b" latinLnBrk="0" hangingPunct="1"/>
                      <a:r>
                        <a:rPr lang="en-US" sz="1800" b="0" i="0" u="none" strike="noStrike" kern="1200" dirty="0">
                          <a:solidFill>
                            <a:srgbClr val="000000"/>
                          </a:solidFill>
                          <a:latin typeface="Calibri" pitchFamily="34" charset="0"/>
                          <a:ea typeface="+mn-ea"/>
                          <a:cs typeface="Calibri" pitchFamily="34" charset="0"/>
                        </a:rPr>
                        <a:t>-5.43</a:t>
                      </a: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a:t>
                      </a:r>
                      <a:r>
                        <a:rPr lang="en-US" sz="1800" b="0" i="0" u="none" strike="noStrike" dirty="0" smtClean="0">
                          <a:solidFill>
                            <a:srgbClr val="000000"/>
                          </a:solidFill>
                          <a:latin typeface="Calibri" pitchFamily="34" charset="0"/>
                          <a:cs typeface="Calibri" pitchFamily="34" charset="0"/>
                        </a:rPr>
                        <a:t>10.74</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7.21</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-3.56</a:t>
                      </a:r>
                    </a:p>
                  </a:txBody>
                  <a:tcPr marL="9525" marR="9525" marT="9525" marB="0" anchor="ctr"/>
                </a:tc>
              </a:tr>
              <a:tr h="459287">
                <a:tc>
                  <a:txBody>
                    <a:bodyPr/>
                    <a:lstStyle/>
                    <a:p>
                      <a:pPr marL="0" marR="0" algn="l">
                        <a:lnSpc>
                          <a:spcPct val="115000"/>
                        </a:lnSpc>
                        <a:spcBef>
                          <a:spcPts val="0"/>
                        </a:spcBef>
                        <a:spcAft>
                          <a:spcPts val="0"/>
                        </a:spcAft>
                      </a:pPr>
                      <a:r>
                        <a:rPr lang="en-US" sz="1800" b="1" dirty="0" smtClean="0">
                          <a:latin typeface="Calibri" pitchFamily="34" charset="0"/>
                          <a:ea typeface="Calibri"/>
                          <a:cs typeface="Calibri" pitchFamily="34" charset="0"/>
                        </a:rPr>
                        <a:t>Income</a:t>
                      </a:r>
                    </a:p>
                  </a:txBody>
                  <a:tcPr marL="68579" marR="68579" marT="0" marB="0" anchor="ctr"/>
                </a:tc>
                <a:tc>
                  <a:txBody>
                    <a:bodyPr/>
                    <a:lstStyle/>
                    <a:p>
                      <a:pPr marL="0" algn="ctr" defTabSz="914400" rtl="0" eaLnBrk="1" fontAlgn="b" latinLnBrk="0" hangingPunct="1"/>
                      <a:r>
                        <a:rPr lang="en-US" sz="1800" b="0" i="0" u="none" strike="noStrike" kern="1200" dirty="0">
                          <a:solidFill>
                            <a:srgbClr val="000000"/>
                          </a:solidFill>
                          <a:latin typeface="Calibri" pitchFamily="34" charset="0"/>
                          <a:ea typeface="+mn-ea"/>
                          <a:cs typeface="Calibri" pitchFamily="34" charset="0"/>
                        </a:rPr>
                        <a:t>-</a:t>
                      </a:r>
                      <a:r>
                        <a:rPr lang="en-US" sz="1800" b="0" i="0" u="none" strike="noStrike" kern="1200" dirty="0" smtClean="0">
                          <a:solidFill>
                            <a:srgbClr val="000000"/>
                          </a:solidFill>
                          <a:latin typeface="Calibri" pitchFamily="34" charset="0"/>
                          <a:ea typeface="+mn-ea"/>
                          <a:cs typeface="Calibri" pitchFamily="34" charset="0"/>
                        </a:rPr>
                        <a:t>1.75**</a:t>
                      </a:r>
                      <a:endParaRPr lang="en-US" sz="1800" b="0" i="0" u="none" strike="noStrike" kern="1200" dirty="0">
                        <a:solidFill>
                          <a:srgbClr val="000000"/>
                        </a:solidFill>
                        <a:latin typeface="Calibri" pitchFamily="34" charset="0"/>
                        <a:ea typeface="+mn-ea"/>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a:t>
                      </a:r>
                      <a:r>
                        <a:rPr lang="en-US" sz="1800" b="0" i="0" u="none" strike="noStrike" dirty="0" smtClean="0">
                          <a:solidFill>
                            <a:srgbClr val="000000"/>
                          </a:solidFill>
                          <a:latin typeface="Calibri" pitchFamily="34" charset="0"/>
                          <a:cs typeface="Calibri" pitchFamily="34" charset="0"/>
                        </a:rPr>
                        <a:t>1.17</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1.78</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a:t>
                      </a:r>
                      <a:r>
                        <a:rPr lang="en-US" sz="1800" b="0" i="0" u="none" strike="noStrike" dirty="0" smtClean="0">
                          <a:solidFill>
                            <a:srgbClr val="000000"/>
                          </a:solidFill>
                          <a:latin typeface="Calibri" pitchFamily="34" charset="0"/>
                          <a:cs typeface="Calibri" pitchFamily="34" charset="0"/>
                        </a:rPr>
                        <a:t>2.34</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r>
              <a:tr h="409778">
                <a:tc>
                  <a:txBody>
                    <a:bodyPr/>
                    <a:lstStyle/>
                    <a:p>
                      <a:pPr marL="0" marR="0" algn="l">
                        <a:lnSpc>
                          <a:spcPct val="115000"/>
                        </a:lnSpc>
                        <a:spcBef>
                          <a:spcPts val="0"/>
                        </a:spcBef>
                        <a:spcAft>
                          <a:spcPts val="0"/>
                        </a:spcAft>
                      </a:pPr>
                      <a:r>
                        <a:rPr lang="en-US" sz="1800" b="1" dirty="0" smtClean="0">
                          <a:latin typeface="Calibri" pitchFamily="34" charset="0"/>
                          <a:ea typeface="Calibri"/>
                          <a:cs typeface="Calibri" pitchFamily="34" charset="0"/>
                        </a:rPr>
                        <a:t>Calgary</a:t>
                      </a:r>
                      <a:endParaRPr lang="en-US" sz="1800" b="1" dirty="0">
                        <a:latin typeface="Calibri" pitchFamily="34" charset="0"/>
                        <a:ea typeface="Calibri"/>
                        <a:cs typeface="Calibri" pitchFamily="34" charset="0"/>
                      </a:endParaRPr>
                    </a:p>
                  </a:txBody>
                  <a:tcPr marL="68579" marR="68579" marT="0" marB="0" anchor="ctr"/>
                </a:tc>
                <a:tc>
                  <a:txBody>
                    <a:bodyPr/>
                    <a:lstStyle/>
                    <a:p>
                      <a:pPr marL="0" algn="ctr" defTabSz="914400" rtl="0" eaLnBrk="1" fontAlgn="b" latinLnBrk="0" hangingPunct="1"/>
                      <a:r>
                        <a:rPr lang="en-US" sz="1800" b="0" i="0" u="none" strike="noStrike" kern="1200" dirty="0" smtClean="0">
                          <a:solidFill>
                            <a:srgbClr val="000000"/>
                          </a:solidFill>
                          <a:latin typeface="Calibri" pitchFamily="34" charset="0"/>
                          <a:ea typeface="+mn-ea"/>
                          <a:cs typeface="Calibri" pitchFamily="34" charset="0"/>
                        </a:rPr>
                        <a:t>0.98*</a:t>
                      </a:r>
                      <a:endParaRPr lang="en-US" sz="1800" b="0" i="0" u="none" strike="noStrike" kern="1200" dirty="0">
                        <a:solidFill>
                          <a:srgbClr val="000000"/>
                        </a:solidFill>
                        <a:latin typeface="Calibri" pitchFamily="34" charset="0"/>
                        <a:ea typeface="+mn-ea"/>
                        <a:cs typeface="Calibri" pitchFamily="34" charset="0"/>
                      </a:endParaRP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0.91</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a:t>
                      </a:r>
                      <a:r>
                        <a:rPr lang="en-US" sz="1800" b="0" i="0" u="none" strike="noStrike" dirty="0" smtClean="0">
                          <a:solidFill>
                            <a:srgbClr val="000000"/>
                          </a:solidFill>
                          <a:latin typeface="Calibri" pitchFamily="34" charset="0"/>
                          <a:cs typeface="Calibri" pitchFamily="34" charset="0"/>
                        </a:rPr>
                        <a:t>0.57</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-0.01</a:t>
                      </a:r>
                    </a:p>
                  </a:txBody>
                  <a:tcPr marL="9525" marR="9525" marT="9525" marB="0" anchor="ctr"/>
                </a:tc>
              </a:tr>
              <a:tr h="407916">
                <a:tc>
                  <a:txBody>
                    <a:bodyPr/>
                    <a:lstStyle/>
                    <a:p>
                      <a:pPr marL="0" marR="0" algn="l">
                        <a:lnSpc>
                          <a:spcPct val="115000"/>
                        </a:lnSpc>
                        <a:spcBef>
                          <a:spcPts val="0"/>
                        </a:spcBef>
                        <a:spcAft>
                          <a:spcPts val="0"/>
                        </a:spcAft>
                      </a:pPr>
                      <a:r>
                        <a:rPr lang="en-US" sz="1800" b="1" dirty="0" smtClean="0">
                          <a:latin typeface="Calibri" pitchFamily="34" charset="0"/>
                          <a:ea typeface="Calibri"/>
                          <a:cs typeface="Calibri" pitchFamily="34" charset="0"/>
                        </a:rPr>
                        <a:t>Edmonton</a:t>
                      </a:r>
                      <a:endParaRPr lang="en-US" sz="1800" b="1" dirty="0">
                        <a:latin typeface="Calibri" pitchFamily="34" charset="0"/>
                        <a:ea typeface="Calibri"/>
                        <a:cs typeface="Calibri" pitchFamily="34" charset="0"/>
                      </a:endParaRPr>
                    </a:p>
                  </a:txBody>
                  <a:tcPr marL="68579" marR="68579" marT="0" marB="0" anchor="ctr"/>
                </a:tc>
                <a:tc>
                  <a:txBody>
                    <a:bodyPr/>
                    <a:lstStyle/>
                    <a:p>
                      <a:pPr marL="0" algn="ctr" defTabSz="914400" rtl="0" eaLnBrk="1" fontAlgn="b" latinLnBrk="0" hangingPunct="1"/>
                      <a:r>
                        <a:rPr lang="en-US" sz="1800" b="0" i="0" u="none" strike="noStrike" kern="1200" dirty="0">
                          <a:solidFill>
                            <a:srgbClr val="000000"/>
                          </a:solidFill>
                          <a:latin typeface="Calibri" pitchFamily="34" charset="0"/>
                          <a:ea typeface="+mn-ea"/>
                          <a:cs typeface="Calibri" pitchFamily="34" charset="0"/>
                        </a:rPr>
                        <a:t>0.68</a:t>
                      </a: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0.48</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-0.25</a:t>
                      </a: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-0.18</a:t>
                      </a:r>
                    </a:p>
                  </a:txBody>
                  <a:tcPr marL="9525" marR="9525" marT="9525" marB="0" anchor="ctr"/>
                </a:tc>
              </a:tr>
              <a:tr h="407916">
                <a:tc>
                  <a:txBody>
                    <a:bodyPr/>
                    <a:lstStyle/>
                    <a:p>
                      <a:pPr marL="0" marR="0" algn="l">
                        <a:lnSpc>
                          <a:spcPct val="115000"/>
                        </a:lnSpc>
                        <a:spcBef>
                          <a:spcPts val="0"/>
                        </a:spcBef>
                        <a:spcAft>
                          <a:spcPts val="0"/>
                        </a:spcAft>
                      </a:pPr>
                      <a:r>
                        <a:rPr lang="en-US" sz="1800" b="1" dirty="0" smtClean="0">
                          <a:latin typeface="Calibri" pitchFamily="34" charset="0"/>
                          <a:ea typeface="Calibri"/>
                          <a:cs typeface="Calibri" pitchFamily="34" charset="0"/>
                        </a:rPr>
                        <a:t>Vancouver</a:t>
                      </a:r>
                      <a:endParaRPr lang="en-US" sz="1800" b="1" dirty="0">
                        <a:latin typeface="Calibri" pitchFamily="34" charset="0"/>
                        <a:ea typeface="Calibri"/>
                        <a:cs typeface="Calibri" pitchFamily="34" charset="0"/>
                      </a:endParaRPr>
                    </a:p>
                  </a:txBody>
                  <a:tcPr marL="68579" marR="68579" marT="0" marB="0" anchor="ctr"/>
                </a:tc>
                <a:tc>
                  <a:txBody>
                    <a:bodyPr/>
                    <a:lstStyle/>
                    <a:p>
                      <a:pPr marL="0" algn="ctr" defTabSz="914400" rtl="0" eaLnBrk="1" fontAlgn="b" latinLnBrk="0" hangingPunct="1"/>
                      <a:r>
                        <a:rPr lang="en-US" sz="1800" b="0" i="0" u="none" strike="noStrike" kern="1200" dirty="0">
                          <a:solidFill>
                            <a:srgbClr val="000000"/>
                          </a:solidFill>
                          <a:latin typeface="Calibri" pitchFamily="34" charset="0"/>
                          <a:ea typeface="+mn-ea"/>
                          <a:cs typeface="Calibri" pitchFamily="34" charset="0"/>
                        </a:rPr>
                        <a:t>2.96</a:t>
                      </a: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4.04</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a:t>
                      </a:r>
                      <a:r>
                        <a:rPr lang="en-US" sz="1800" b="0" i="0" u="none" strike="noStrike" dirty="0" smtClean="0">
                          <a:solidFill>
                            <a:srgbClr val="000000"/>
                          </a:solidFill>
                          <a:latin typeface="Calibri" pitchFamily="34" charset="0"/>
                          <a:cs typeface="Calibri" pitchFamily="34" charset="0"/>
                        </a:rPr>
                        <a:t>2.55</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0.59</a:t>
                      </a:r>
                    </a:p>
                  </a:txBody>
                  <a:tcPr marL="9525" marR="9525" marT="9525" marB="0" anchor="ctr"/>
                </a:tc>
              </a:tr>
              <a:tr h="407916">
                <a:tc>
                  <a:txBody>
                    <a:bodyPr/>
                    <a:lstStyle/>
                    <a:p>
                      <a:pPr marL="0" marR="0" algn="l">
                        <a:lnSpc>
                          <a:spcPct val="115000"/>
                        </a:lnSpc>
                        <a:spcBef>
                          <a:spcPts val="0"/>
                        </a:spcBef>
                        <a:spcAft>
                          <a:spcPts val="0"/>
                        </a:spcAft>
                      </a:pPr>
                      <a:r>
                        <a:rPr lang="en-US" sz="1800" b="1" dirty="0" smtClean="0">
                          <a:latin typeface="Calibri" pitchFamily="34" charset="0"/>
                          <a:ea typeface="Calibri"/>
                          <a:cs typeface="Calibri" pitchFamily="34" charset="0"/>
                        </a:rPr>
                        <a:t>Abbotsford</a:t>
                      </a:r>
                      <a:endParaRPr lang="en-US" sz="1800" b="1" dirty="0">
                        <a:latin typeface="Calibri" pitchFamily="34" charset="0"/>
                        <a:ea typeface="Calibri"/>
                        <a:cs typeface="Calibri" pitchFamily="34" charset="0"/>
                      </a:endParaRPr>
                    </a:p>
                  </a:txBody>
                  <a:tcPr marL="68579" marR="68579" marT="0" marB="0" anchor="ctr"/>
                </a:tc>
                <a:tc>
                  <a:txBody>
                    <a:bodyPr/>
                    <a:lstStyle/>
                    <a:p>
                      <a:pPr marL="0" algn="ctr" defTabSz="914400" rtl="0" eaLnBrk="1" fontAlgn="b" latinLnBrk="0" hangingPunct="1"/>
                      <a:r>
                        <a:rPr lang="en-US" sz="1800" b="0" i="0" u="none" strike="noStrike" kern="1200" dirty="0">
                          <a:solidFill>
                            <a:srgbClr val="000000"/>
                          </a:solidFill>
                          <a:latin typeface="Calibri" pitchFamily="34" charset="0"/>
                          <a:ea typeface="+mn-ea"/>
                          <a:cs typeface="Calibri" pitchFamily="34" charset="0"/>
                        </a:rPr>
                        <a:t>0.12</a:t>
                      </a: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0.12</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-0.06</a:t>
                      </a: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-0.03</a:t>
                      </a:r>
                    </a:p>
                  </a:txBody>
                  <a:tcPr marL="9525" marR="9525" marT="9525" marB="0" anchor="ctr"/>
                </a:tc>
              </a:tr>
              <a:tr h="407916">
                <a:tc>
                  <a:txBody>
                    <a:bodyPr/>
                    <a:lstStyle/>
                    <a:p>
                      <a:pPr marL="0" marR="0" algn="l">
                        <a:lnSpc>
                          <a:spcPct val="115000"/>
                        </a:lnSpc>
                        <a:spcBef>
                          <a:spcPts val="0"/>
                        </a:spcBef>
                        <a:spcAft>
                          <a:spcPts val="0"/>
                        </a:spcAft>
                      </a:pPr>
                      <a:r>
                        <a:rPr lang="en-US" sz="1800" b="1" dirty="0" smtClean="0">
                          <a:latin typeface="Calibri" pitchFamily="34" charset="0"/>
                          <a:ea typeface="Calibri"/>
                          <a:cs typeface="Calibri" pitchFamily="34" charset="0"/>
                        </a:rPr>
                        <a:t>Victoria</a:t>
                      </a:r>
                      <a:endParaRPr lang="en-US" sz="1800" b="1" dirty="0">
                        <a:latin typeface="Calibri" pitchFamily="34" charset="0"/>
                        <a:ea typeface="Calibri"/>
                        <a:cs typeface="Calibri" pitchFamily="34" charset="0"/>
                      </a:endParaRPr>
                    </a:p>
                  </a:txBody>
                  <a:tcPr marL="68579" marR="68579" marT="0" marB="0" anchor="ctr"/>
                </a:tc>
                <a:tc>
                  <a:txBody>
                    <a:bodyPr/>
                    <a:lstStyle/>
                    <a:p>
                      <a:pPr marL="0" algn="ctr" defTabSz="914400" rtl="0" eaLnBrk="1" fontAlgn="b" latinLnBrk="0" hangingPunct="1"/>
                      <a:r>
                        <a:rPr lang="en-US" sz="1800" b="0" i="0" u="none" strike="noStrike" kern="1200" dirty="0" smtClean="0">
                          <a:solidFill>
                            <a:srgbClr val="000000"/>
                          </a:solidFill>
                          <a:latin typeface="Calibri" pitchFamily="34" charset="0"/>
                          <a:ea typeface="+mn-ea"/>
                          <a:cs typeface="Calibri" pitchFamily="34" charset="0"/>
                        </a:rPr>
                        <a:t>0.25*</a:t>
                      </a:r>
                      <a:endParaRPr lang="en-US" sz="1800" b="0" i="0" u="none" strike="noStrike" kern="1200" dirty="0">
                        <a:solidFill>
                          <a:srgbClr val="000000"/>
                        </a:solidFill>
                        <a:latin typeface="Calibri" pitchFamily="34" charset="0"/>
                        <a:ea typeface="+mn-ea"/>
                        <a:cs typeface="Calibri" pitchFamily="34" charset="0"/>
                      </a:endParaRP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0.17</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-0.10</a:t>
                      </a: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-0.04</a:t>
                      </a:r>
                    </a:p>
                  </a:txBody>
                  <a:tcPr marL="9525" marR="9525" marT="9525" marB="0" anchor="ctr"/>
                </a:tc>
              </a:tr>
              <a:tr h="407916">
                <a:tc>
                  <a:txBody>
                    <a:bodyPr/>
                    <a:lstStyle/>
                    <a:p>
                      <a:pPr marL="0" marR="0" algn="l">
                        <a:lnSpc>
                          <a:spcPct val="115000"/>
                        </a:lnSpc>
                        <a:spcBef>
                          <a:spcPts val="0"/>
                        </a:spcBef>
                        <a:spcAft>
                          <a:spcPts val="0"/>
                        </a:spcAft>
                      </a:pPr>
                      <a:r>
                        <a:rPr lang="en-US" sz="1800" b="1" dirty="0" smtClean="0">
                          <a:latin typeface="Calibri" pitchFamily="34" charset="0"/>
                          <a:ea typeface="Calibri"/>
                          <a:cs typeface="Calibri" pitchFamily="34" charset="0"/>
                        </a:rPr>
                        <a:t>Saskatoon</a:t>
                      </a:r>
                      <a:endParaRPr lang="en-US" sz="1800" b="1" dirty="0">
                        <a:latin typeface="Calibri" pitchFamily="34" charset="0"/>
                        <a:ea typeface="Calibri"/>
                        <a:cs typeface="Calibri" pitchFamily="34" charset="0"/>
                      </a:endParaRPr>
                    </a:p>
                  </a:txBody>
                  <a:tcPr marL="68579" marR="68579" marT="0" marB="0" anchor="ctr"/>
                </a:tc>
                <a:tc>
                  <a:txBody>
                    <a:bodyPr/>
                    <a:lstStyle/>
                    <a:p>
                      <a:pPr marL="0" algn="ctr" defTabSz="914400" rtl="0" eaLnBrk="1" fontAlgn="b" latinLnBrk="0" hangingPunct="1"/>
                      <a:r>
                        <a:rPr lang="en-US" sz="1800" b="0" i="0" u="none" strike="noStrike" kern="1200" dirty="0" smtClean="0">
                          <a:solidFill>
                            <a:srgbClr val="000000"/>
                          </a:solidFill>
                          <a:latin typeface="Calibri" pitchFamily="34" charset="0"/>
                          <a:ea typeface="+mn-ea"/>
                          <a:cs typeface="Calibri" pitchFamily="34" charset="0"/>
                        </a:rPr>
                        <a:t>0.05**</a:t>
                      </a:r>
                      <a:endParaRPr lang="en-US" sz="1800" b="0" i="0" u="none" strike="noStrike" kern="1200" dirty="0">
                        <a:solidFill>
                          <a:srgbClr val="000000"/>
                        </a:solidFill>
                        <a:latin typeface="Calibri" pitchFamily="34" charset="0"/>
                        <a:ea typeface="+mn-ea"/>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a:t>
                      </a:r>
                      <a:r>
                        <a:rPr lang="en-US" sz="1800" b="0" i="0" u="none" strike="noStrike" dirty="0" smtClean="0">
                          <a:solidFill>
                            <a:srgbClr val="000000"/>
                          </a:solidFill>
                          <a:latin typeface="Calibri" pitchFamily="34" charset="0"/>
                          <a:cs typeface="Calibri" pitchFamily="34" charset="0"/>
                        </a:rPr>
                        <a:t>0.05</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0.04</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a:t>
                      </a:r>
                      <a:r>
                        <a:rPr lang="en-US" sz="1800" b="0" i="0" u="none" strike="noStrike" dirty="0" smtClean="0">
                          <a:solidFill>
                            <a:srgbClr val="000000"/>
                          </a:solidFill>
                          <a:latin typeface="Calibri" pitchFamily="34" charset="0"/>
                          <a:cs typeface="Calibri" pitchFamily="34" charset="0"/>
                        </a:rPr>
                        <a:t>0.07</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r>
              <a:tr h="407916">
                <a:tc>
                  <a:txBody>
                    <a:bodyPr/>
                    <a:lstStyle/>
                    <a:p>
                      <a:pPr marL="0" marR="0" algn="l">
                        <a:lnSpc>
                          <a:spcPct val="115000"/>
                        </a:lnSpc>
                        <a:spcBef>
                          <a:spcPts val="0"/>
                        </a:spcBef>
                        <a:spcAft>
                          <a:spcPts val="0"/>
                        </a:spcAft>
                      </a:pPr>
                      <a:r>
                        <a:rPr lang="en-US" sz="1800" b="1" dirty="0" smtClean="0">
                          <a:latin typeface="Calibri" pitchFamily="34" charset="0"/>
                          <a:ea typeface="Calibri"/>
                          <a:cs typeface="Calibri" pitchFamily="34" charset="0"/>
                        </a:rPr>
                        <a:t>Winnipeg</a:t>
                      </a:r>
                      <a:endParaRPr lang="en-US" sz="1800" b="1" dirty="0">
                        <a:latin typeface="Calibri" pitchFamily="34" charset="0"/>
                        <a:ea typeface="Calibri"/>
                        <a:cs typeface="Calibri" pitchFamily="34" charset="0"/>
                      </a:endParaRPr>
                    </a:p>
                  </a:txBody>
                  <a:tcPr marL="68579" marR="68579" marT="0" marB="0" anchor="ctr"/>
                </a:tc>
                <a:tc>
                  <a:txBody>
                    <a:bodyPr/>
                    <a:lstStyle/>
                    <a:p>
                      <a:pPr marL="0" algn="ctr" defTabSz="914400" rtl="0" eaLnBrk="1" fontAlgn="b" latinLnBrk="0" hangingPunct="1"/>
                      <a:r>
                        <a:rPr lang="en-US" sz="1800" b="0" i="0" u="none" strike="noStrike" kern="1200" dirty="0" smtClean="0">
                          <a:solidFill>
                            <a:srgbClr val="000000"/>
                          </a:solidFill>
                          <a:latin typeface="Calibri" pitchFamily="34" charset="0"/>
                          <a:ea typeface="+mn-ea"/>
                          <a:cs typeface="Calibri" pitchFamily="34" charset="0"/>
                        </a:rPr>
                        <a:t>0.43*</a:t>
                      </a:r>
                      <a:endParaRPr lang="en-US" sz="1800" b="0" i="0" u="none" strike="noStrike" kern="1200" dirty="0">
                        <a:solidFill>
                          <a:srgbClr val="000000"/>
                        </a:solidFill>
                        <a:latin typeface="Calibri" pitchFamily="34" charset="0"/>
                        <a:ea typeface="+mn-ea"/>
                        <a:cs typeface="Calibri" pitchFamily="34" charset="0"/>
                      </a:endParaRP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0.27</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-0.13</a:t>
                      </a: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-0.15</a:t>
                      </a:r>
                    </a:p>
                  </a:txBody>
                  <a:tcPr marL="9525" marR="9525" marT="9525" marB="0" anchor="ctr"/>
                </a:tc>
              </a:tr>
              <a:tr h="407916">
                <a:tc>
                  <a:txBody>
                    <a:bodyPr/>
                    <a:lstStyle/>
                    <a:p>
                      <a:pPr marL="0" marR="0" algn="l">
                        <a:lnSpc>
                          <a:spcPct val="115000"/>
                        </a:lnSpc>
                        <a:spcBef>
                          <a:spcPts val="0"/>
                        </a:spcBef>
                        <a:spcAft>
                          <a:spcPts val="0"/>
                        </a:spcAft>
                      </a:pPr>
                      <a:r>
                        <a:rPr lang="en-US" sz="1800" b="1" dirty="0" smtClean="0">
                          <a:latin typeface="Calibri" pitchFamily="34" charset="0"/>
                          <a:ea typeface="Calibri"/>
                          <a:cs typeface="Calibri" pitchFamily="34" charset="0"/>
                        </a:rPr>
                        <a:t>Thunder Bay</a:t>
                      </a:r>
                      <a:endParaRPr lang="en-US" sz="1800" b="1" dirty="0">
                        <a:latin typeface="Calibri" pitchFamily="34" charset="0"/>
                        <a:ea typeface="Calibri"/>
                        <a:cs typeface="Calibri" pitchFamily="34" charset="0"/>
                      </a:endParaRPr>
                    </a:p>
                  </a:txBody>
                  <a:tcPr marL="68579" marR="68579" marT="0" marB="0" anchor="ctr"/>
                </a:tc>
                <a:tc>
                  <a:txBody>
                    <a:bodyPr/>
                    <a:lstStyle/>
                    <a:p>
                      <a:pPr marL="0" algn="ctr" defTabSz="914400" rtl="0" eaLnBrk="1" fontAlgn="b" latinLnBrk="0" hangingPunct="1"/>
                      <a:r>
                        <a:rPr lang="en-US" sz="1800" b="0" i="0" u="none" strike="noStrike" kern="1200" dirty="0" smtClean="0">
                          <a:solidFill>
                            <a:srgbClr val="000000"/>
                          </a:solidFill>
                          <a:latin typeface="Calibri" pitchFamily="34" charset="0"/>
                          <a:ea typeface="+mn-ea"/>
                          <a:cs typeface="Calibri" pitchFamily="34" charset="0"/>
                        </a:rPr>
                        <a:t>0.03**</a:t>
                      </a:r>
                      <a:endParaRPr lang="en-US" sz="1800" b="0" i="0" u="none" strike="noStrike" kern="1200" dirty="0">
                        <a:solidFill>
                          <a:srgbClr val="000000"/>
                        </a:solidFill>
                        <a:latin typeface="Calibri" pitchFamily="34" charset="0"/>
                        <a:ea typeface="+mn-ea"/>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a:t>
                      </a:r>
                      <a:r>
                        <a:rPr lang="en-US" sz="1800" b="0" i="0" u="none" strike="noStrike" dirty="0" smtClean="0">
                          <a:solidFill>
                            <a:srgbClr val="000000"/>
                          </a:solidFill>
                          <a:latin typeface="Calibri" pitchFamily="34" charset="0"/>
                          <a:cs typeface="Calibri" pitchFamily="34" charset="0"/>
                        </a:rPr>
                        <a:t>0.01</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smtClean="0">
                          <a:solidFill>
                            <a:srgbClr val="000000"/>
                          </a:solidFill>
                          <a:latin typeface="Calibri" pitchFamily="34" charset="0"/>
                          <a:cs typeface="Calibri" pitchFamily="34" charset="0"/>
                        </a:rPr>
                        <a:t>0.02</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c>
                  <a:txBody>
                    <a:bodyPr/>
                    <a:lstStyle/>
                    <a:p>
                      <a:pPr algn="ctr" fontAlgn="b"/>
                      <a:r>
                        <a:rPr lang="en-US" sz="1800" b="0" i="0" u="none" strike="noStrike" dirty="0">
                          <a:solidFill>
                            <a:srgbClr val="000000"/>
                          </a:solidFill>
                          <a:latin typeface="Calibri" pitchFamily="34" charset="0"/>
                          <a:cs typeface="Calibri" pitchFamily="34" charset="0"/>
                        </a:rPr>
                        <a:t>-</a:t>
                      </a:r>
                      <a:r>
                        <a:rPr lang="en-US" sz="1800" b="0" i="0" u="none" strike="noStrike" dirty="0" smtClean="0">
                          <a:solidFill>
                            <a:srgbClr val="000000"/>
                          </a:solidFill>
                          <a:latin typeface="Calibri" pitchFamily="34" charset="0"/>
                          <a:cs typeface="Calibri" pitchFamily="34" charset="0"/>
                        </a:rPr>
                        <a:t>0.05</a:t>
                      </a:r>
                      <a:r>
                        <a:rPr lang="en-US" sz="1800" b="0" i="0" u="none" strike="noStrike" kern="1200" dirty="0" smtClean="0">
                          <a:solidFill>
                            <a:srgbClr val="000000"/>
                          </a:solidFill>
                          <a:latin typeface="Calibri" pitchFamily="34" charset="0"/>
                          <a:ea typeface="+mn-ea"/>
                          <a:cs typeface="Calibri" pitchFamily="34" charset="0"/>
                        </a:rPr>
                        <a:t>**</a:t>
                      </a:r>
                      <a:endParaRPr lang="en-US" sz="1800" b="0" i="0" u="none" strike="noStrike" dirty="0">
                        <a:solidFill>
                          <a:srgbClr val="000000"/>
                        </a:solidFill>
                        <a:latin typeface="Calibri" pitchFamily="34" charset="0"/>
                        <a:cs typeface="Calibri" pitchFamily="34" charset="0"/>
                      </a:endParaRPr>
                    </a:p>
                  </a:txBody>
                  <a:tcPr marL="9525" marR="9525" marT="9525" marB="0" anchor="ctr"/>
                </a:tc>
              </a:tr>
            </a:tbl>
          </a:graphicData>
        </a:graphic>
      </p:graphicFrame>
    </p:spTree>
    <p:extLst>
      <p:ext uri="{BB962C8B-B14F-4D97-AF65-F5344CB8AC3E}">
        <p14:creationId xmlns:p14="http://schemas.microsoft.com/office/powerpoint/2010/main" val="22549521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469900" y="-4763"/>
            <a:ext cx="75057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Verdana" pitchFamily="34" charset="0"/>
              </a:defRPr>
            </a:lvl1pPr>
            <a:lvl2pPr marL="742950" indent="-285750">
              <a:defRPr sz="2800">
                <a:solidFill>
                  <a:schemeClr val="tx1"/>
                </a:solidFill>
                <a:latin typeface="Verdana" pitchFamily="34" charset="0"/>
              </a:defRPr>
            </a:lvl2pPr>
            <a:lvl3pPr marL="1143000" indent="-228600">
              <a:defRPr sz="2800">
                <a:solidFill>
                  <a:schemeClr val="tx1"/>
                </a:solidFill>
                <a:latin typeface="Verdana" pitchFamily="34" charset="0"/>
              </a:defRPr>
            </a:lvl3pPr>
            <a:lvl4pPr marL="1600200" indent="-228600">
              <a:defRPr sz="2800">
                <a:solidFill>
                  <a:schemeClr val="tx1"/>
                </a:solidFill>
                <a:latin typeface="Verdana" pitchFamily="34" charset="0"/>
              </a:defRPr>
            </a:lvl4pPr>
            <a:lvl5pPr marL="2057400" indent="-228600">
              <a:defRPr sz="2800">
                <a:solidFill>
                  <a:schemeClr val="tx1"/>
                </a:solidFill>
                <a:latin typeface="Verdana" pitchFamily="34" charset="0"/>
              </a:defRPr>
            </a:lvl5pPr>
            <a:lvl6pPr marL="25146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718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290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8862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pPr eaLnBrk="1" hangingPunct="1">
              <a:spcBef>
                <a:spcPct val="0"/>
              </a:spcBef>
              <a:spcAft>
                <a:spcPct val="0"/>
              </a:spcAft>
              <a:buNone/>
            </a:pPr>
            <a:r>
              <a:rPr lang="en-US" sz="3600" dirty="0" smtClean="0">
                <a:solidFill>
                  <a:schemeClr val="tx2"/>
                </a:solidFill>
                <a:latin typeface="Calibri" pitchFamily="34" charset="0"/>
                <a:cs typeface="Calibri" pitchFamily="34" charset="0"/>
              </a:rPr>
              <a:t>Conclusions </a:t>
            </a:r>
            <a:endParaRPr lang="en-US" sz="3600" dirty="0">
              <a:solidFill>
                <a:schemeClr val="tx2"/>
              </a:solidFill>
              <a:latin typeface="Calibri" pitchFamily="34" charset="0"/>
              <a:cs typeface="Calibri" pitchFamily="34" charset="0"/>
            </a:endParaRPr>
          </a:p>
        </p:txBody>
      </p:sp>
      <p:sp>
        <p:nvSpPr>
          <p:cNvPr id="3" name="TextBox 2"/>
          <p:cNvSpPr txBox="1"/>
          <p:nvPr/>
        </p:nvSpPr>
        <p:spPr>
          <a:xfrm>
            <a:off x="228600" y="1143000"/>
            <a:ext cx="8686800" cy="3908058"/>
          </a:xfrm>
          <a:prstGeom prst="rect">
            <a:avLst/>
          </a:prstGeom>
          <a:noFill/>
        </p:spPr>
        <p:txBody>
          <a:bodyPr wrap="square" rtlCol="0">
            <a:spAutoFit/>
          </a:bodyPr>
          <a:lstStyle/>
          <a:p>
            <a:pPr marL="182563" indent="-182563">
              <a:spcBef>
                <a:spcPts val="600"/>
              </a:spcBef>
              <a:spcAft>
                <a:spcPts val="600"/>
              </a:spcAft>
              <a:buFont typeface="Arial" pitchFamily="34" charset="0"/>
              <a:buChar char="•"/>
            </a:pPr>
            <a:r>
              <a:rPr lang="en-CA" sz="2000" dirty="0">
                <a:solidFill>
                  <a:srgbClr val="FF0000"/>
                </a:solidFill>
                <a:latin typeface="Calibri" pitchFamily="34" charset="0"/>
                <a:cs typeface="Calibri" pitchFamily="34" charset="0"/>
              </a:rPr>
              <a:t>Increasing category-level concentration increases PL prices and lowers NB prices. The evidence suggest that retailers are able to establish PL brand loyalty and can effectively narrow the price gap to competing NBs as they raise PL prices to improve profitability.</a:t>
            </a:r>
          </a:p>
          <a:p>
            <a:pPr marL="182563" indent="-182563">
              <a:spcBef>
                <a:spcPts val="600"/>
              </a:spcBef>
              <a:spcAft>
                <a:spcPts val="600"/>
              </a:spcAft>
              <a:buFont typeface="Arial" pitchFamily="34" charset="0"/>
              <a:buChar char="•"/>
            </a:pPr>
            <a:r>
              <a:rPr lang="en-CA" sz="2000" dirty="0">
                <a:solidFill>
                  <a:srgbClr val="FF0000"/>
                </a:solidFill>
                <a:latin typeface="Calibri" pitchFamily="34" charset="0"/>
                <a:cs typeface="Calibri" pitchFamily="34" charset="0"/>
              </a:rPr>
              <a:t>PL promotion is an effective tool in PL-NB competition. Yet, demand is more responsive to NB price promotions. </a:t>
            </a:r>
          </a:p>
          <a:p>
            <a:pPr marL="182563" indent="-182563">
              <a:spcBef>
                <a:spcPts val="600"/>
              </a:spcBef>
              <a:spcAft>
                <a:spcPts val="600"/>
              </a:spcAft>
              <a:buFont typeface="Arial" pitchFamily="34" charset="0"/>
              <a:buChar char="•"/>
            </a:pPr>
            <a:r>
              <a:rPr lang="en-CA" sz="2000" dirty="0">
                <a:solidFill>
                  <a:srgbClr val="FF0000"/>
                </a:solidFill>
                <a:latin typeface="Calibri" pitchFamily="34" charset="0"/>
                <a:cs typeface="Calibri" pitchFamily="34" charset="0"/>
              </a:rPr>
              <a:t>Cross-price elasticities are decidedly asymmetric. NBs price has a distinct impact on PL sales. The reverse impact of PL price on NB demand is much weaker. This is consistent with </a:t>
            </a:r>
            <a:r>
              <a:rPr lang="en-CA" sz="2000" dirty="0" err="1">
                <a:solidFill>
                  <a:srgbClr val="FF0000"/>
                </a:solidFill>
                <a:latin typeface="Calibri" pitchFamily="34" charset="0"/>
                <a:cs typeface="Calibri" pitchFamily="34" charset="0"/>
              </a:rPr>
              <a:t>Cotterill</a:t>
            </a:r>
            <a:r>
              <a:rPr lang="en-CA" sz="2000" dirty="0">
                <a:solidFill>
                  <a:srgbClr val="FF0000"/>
                </a:solidFill>
                <a:latin typeface="Calibri" pitchFamily="34" charset="0"/>
                <a:cs typeface="Calibri" pitchFamily="34" charset="0"/>
              </a:rPr>
              <a:t> and </a:t>
            </a:r>
            <a:r>
              <a:rPr lang="en-CA" sz="2000" dirty="0" err="1">
                <a:solidFill>
                  <a:srgbClr val="FF0000"/>
                </a:solidFill>
                <a:latin typeface="Calibri" pitchFamily="34" charset="0"/>
                <a:cs typeface="Calibri" pitchFamily="34" charset="0"/>
              </a:rPr>
              <a:t>Putsis</a:t>
            </a:r>
            <a:r>
              <a:rPr lang="en-CA" sz="2000" dirty="0">
                <a:solidFill>
                  <a:srgbClr val="FF0000"/>
                </a:solidFill>
                <a:latin typeface="Calibri" pitchFamily="34" charset="0"/>
                <a:cs typeface="Calibri" pitchFamily="34" charset="0"/>
              </a:rPr>
              <a:t> (2000) and Allenby and Rossi (1991).</a:t>
            </a:r>
          </a:p>
          <a:p>
            <a:pPr>
              <a:spcBef>
                <a:spcPts val="600"/>
              </a:spcBef>
              <a:spcAft>
                <a:spcPts val="600"/>
              </a:spcAft>
            </a:pPr>
            <a:endParaRPr lang="en-CA" sz="2000" dirty="0">
              <a:solidFill>
                <a:srgbClr val="FF0000"/>
              </a:solidFill>
            </a:endParaRPr>
          </a:p>
        </p:txBody>
      </p:sp>
    </p:spTree>
    <p:extLst>
      <p:ext uri="{BB962C8B-B14F-4D97-AF65-F5344CB8AC3E}">
        <p14:creationId xmlns:p14="http://schemas.microsoft.com/office/powerpoint/2010/main" val="1724940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225" y="101600"/>
            <a:ext cx="3840163"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副标题 2"/>
          <p:cNvSpPr>
            <a:spLocks noGrp="1"/>
          </p:cNvSpPr>
          <p:nvPr>
            <p:ph type="subTitle" idx="1"/>
          </p:nvPr>
        </p:nvSpPr>
        <p:spPr>
          <a:xfrm>
            <a:off x="194011" y="3429000"/>
            <a:ext cx="8928100" cy="3200400"/>
          </a:xfrm>
        </p:spPr>
        <p:txBody>
          <a:bodyPr>
            <a:normAutofit fontScale="92500" lnSpcReduction="20000"/>
          </a:bodyPr>
          <a:lstStyle/>
          <a:p>
            <a:pPr algn="l">
              <a:defRPr/>
            </a:pPr>
            <a:endParaRPr lang="en-US" altLang="zh-CN" sz="1400" dirty="0" smtClean="0">
              <a:solidFill>
                <a:srgbClr val="4D4D4D"/>
              </a:solidFill>
              <a:latin typeface="Calibri" pitchFamily="34" charset="0"/>
              <a:cs typeface="Calibri" pitchFamily="34" charset="0"/>
              <a:hlinkClick r:id="rId4"/>
            </a:endParaRPr>
          </a:p>
          <a:p>
            <a:pPr algn="l">
              <a:defRPr/>
            </a:pPr>
            <a:r>
              <a:rPr lang="en-US" altLang="zh-CN" sz="2400" dirty="0" smtClean="0">
                <a:solidFill>
                  <a:srgbClr val="4D4D4D"/>
                </a:solidFill>
                <a:latin typeface="Calibri" pitchFamily="34" charset="0"/>
                <a:cs typeface="Calibri" pitchFamily="34" charset="0"/>
                <a:hlinkClick r:id="rId4"/>
              </a:rPr>
              <a:t>Sven.Anders@ualberta.ca</a:t>
            </a:r>
            <a:r>
              <a:rPr lang="en-US" altLang="zh-CN" sz="2400" dirty="0" smtClean="0">
                <a:solidFill>
                  <a:srgbClr val="4D4D4D"/>
                </a:solidFill>
                <a:latin typeface="Calibri" pitchFamily="34" charset="0"/>
                <a:cs typeface="Calibri" pitchFamily="34" charset="0"/>
              </a:rPr>
              <a:t> and </a:t>
            </a:r>
            <a:r>
              <a:rPr lang="en-US" altLang="zh-CN" sz="2400" dirty="0" smtClean="0">
                <a:solidFill>
                  <a:srgbClr val="4D4D4D"/>
                </a:solidFill>
                <a:latin typeface="Calibri" pitchFamily="34" charset="0"/>
                <a:cs typeface="Calibri" pitchFamily="34" charset="0"/>
                <a:hlinkClick r:id="rId5"/>
              </a:rPr>
              <a:t>Waseem@ualberta.ca</a:t>
            </a:r>
            <a:endParaRPr lang="en-US" altLang="zh-CN" sz="2400" dirty="0" smtClean="0">
              <a:solidFill>
                <a:srgbClr val="4D4D4D"/>
              </a:solidFill>
              <a:latin typeface="Calibri" pitchFamily="34" charset="0"/>
              <a:cs typeface="Calibri" pitchFamily="34" charset="0"/>
            </a:endParaRPr>
          </a:p>
          <a:p>
            <a:pPr algn="l">
              <a:defRPr/>
            </a:pPr>
            <a:endParaRPr lang="en-US" altLang="zh-CN" sz="1400" dirty="0" smtClean="0">
              <a:solidFill>
                <a:srgbClr val="4D4D4D"/>
              </a:solidFill>
              <a:latin typeface="Calibri" pitchFamily="34" charset="0"/>
              <a:cs typeface="Calibri" pitchFamily="34" charset="0"/>
            </a:endParaRPr>
          </a:p>
          <a:p>
            <a:pPr algn="l">
              <a:defRPr/>
            </a:pPr>
            <a:r>
              <a:rPr lang="en-US" altLang="zh-CN" sz="2400" dirty="0" smtClean="0">
                <a:solidFill>
                  <a:srgbClr val="4D4D4D"/>
                </a:solidFill>
                <a:latin typeface="Calibri" pitchFamily="34" charset="0"/>
                <a:cs typeface="Calibri" pitchFamily="34" charset="0"/>
              </a:rPr>
              <a:t>Resource </a:t>
            </a:r>
            <a:r>
              <a:rPr lang="en-US" altLang="zh-CN" sz="2400" dirty="0">
                <a:solidFill>
                  <a:srgbClr val="4D4D4D"/>
                </a:solidFill>
                <a:latin typeface="Calibri" pitchFamily="34" charset="0"/>
                <a:cs typeface="Calibri" pitchFamily="34" charset="0"/>
              </a:rPr>
              <a:t>Economics </a:t>
            </a:r>
            <a:r>
              <a:rPr lang="en-US" altLang="zh-CN" sz="2400" dirty="0" smtClean="0">
                <a:solidFill>
                  <a:srgbClr val="4D4D4D"/>
                </a:solidFill>
                <a:latin typeface="Calibri" pitchFamily="34" charset="0"/>
                <a:cs typeface="Calibri" pitchFamily="34" charset="0"/>
              </a:rPr>
              <a:t>&amp; Environmental Sociology</a:t>
            </a:r>
          </a:p>
          <a:p>
            <a:pPr algn="l">
              <a:defRPr/>
            </a:pPr>
            <a:r>
              <a:rPr lang="en-US" altLang="zh-CN" sz="2400" dirty="0" smtClean="0">
                <a:solidFill>
                  <a:srgbClr val="4D4D4D"/>
                </a:solidFill>
                <a:latin typeface="Calibri" pitchFamily="34" charset="0"/>
                <a:cs typeface="Calibri" pitchFamily="34" charset="0"/>
              </a:rPr>
              <a:t>University of Alberta</a:t>
            </a:r>
          </a:p>
          <a:p>
            <a:pPr algn="l">
              <a:defRPr/>
            </a:pPr>
            <a:endParaRPr lang="en-US" altLang="zh-CN" sz="800" dirty="0" smtClean="0">
              <a:solidFill>
                <a:srgbClr val="4D4D4D"/>
              </a:solidFill>
              <a:latin typeface="Calibri" pitchFamily="34" charset="0"/>
              <a:cs typeface="Calibri" pitchFamily="34" charset="0"/>
            </a:endParaRPr>
          </a:p>
          <a:p>
            <a:pPr algn="l"/>
            <a:r>
              <a:rPr lang="en-US" sz="2400" dirty="0" smtClean="0">
                <a:solidFill>
                  <a:srgbClr val="4D4D4D"/>
                </a:solidFill>
                <a:latin typeface="Calibri" pitchFamily="34" charset="0"/>
                <a:cs typeface="Calibri" pitchFamily="34" charset="0"/>
              </a:rPr>
              <a:t>Research Funding: </a:t>
            </a:r>
            <a:endParaRPr lang="en-US" sz="2400" dirty="0">
              <a:solidFill>
                <a:srgbClr val="4D4D4D"/>
              </a:solidFill>
              <a:latin typeface="Calibri" pitchFamily="34" charset="0"/>
              <a:cs typeface="Calibri" pitchFamily="34" charset="0"/>
            </a:endParaRPr>
          </a:p>
          <a:p>
            <a:pPr algn="l"/>
            <a:r>
              <a:rPr lang="en-US" sz="2400" dirty="0" smtClean="0">
                <a:solidFill>
                  <a:srgbClr val="4D4D4D"/>
                </a:solidFill>
                <a:latin typeface="Calibri" pitchFamily="34" charset="0"/>
                <a:cs typeface="Calibri" pitchFamily="34" charset="0"/>
              </a:rPr>
              <a:t>Alberta </a:t>
            </a:r>
            <a:r>
              <a:rPr lang="en-US" sz="2400" dirty="0">
                <a:solidFill>
                  <a:srgbClr val="4D4D4D"/>
                </a:solidFill>
                <a:latin typeface="Calibri" pitchFamily="34" charset="0"/>
                <a:cs typeface="Calibri" pitchFamily="34" charset="0"/>
              </a:rPr>
              <a:t>Livestock </a:t>
            </a:r>
            <a:r>
              <a:rPr lang="en-US" sz="2400" dirty="0" smtClean="0">
                <a:solidFill>
                  <a:srgbClr val="4D4D4D"/>
                </a:solidFill>
                <a:latin typeface="Calibri" pitchFamily="34" charset="0"/>
                <a:cs typeface="Calibri" pitchFamily="34" charset="0"/>
              </a:rPr>
              <a:t>and Meat Agency</a:t>
            </a:r>
          </a:p>
          <a:p>
            <a:pPr algn="l"/>
            <a:r>
              <a:rPr lang="en-US" sz="2400" dirty="0" smtClean="0">
                <a:solidFill>
                  <a:srgbClr val="4D4D4D"/>
                </a:solidFill>
                <a:latin typeface="Calibri" pitchFamily="34" charset="0"/>
                <a:cs typeface="Calibri" pitchFamily="34" charset="0"/>
              </a:rPr>
              <a:t>U of Alberta</a:t>
            </a:r>
          </a:p>
          <a:p>
            <a:pPr algn="l"/>
            <a:r>
              <a:rPr lang="en-US" sz="2400" dirty="0" smtClean="0">
                <a:solidFill>
                  <a:srgbClr val="4D4D4D"/>
                </a:solidFill>
                <a:latin typeface="Calibri" pitchFamily="34" charset="0"/>
                <a:cs typeface="Calibri" pitchFamily="34" charset="0"/>
              </a:rPr>
              <a:t>SIEPR- </a:t>
            </a:r>
            <a:r>
              <a:rPr lang="en-US" sz="2400" dirty="0" err="1" smtClean="0">
                <a:solidFill>
                  <a:srgbClr val="4D4D4D"/>
                </a:solidFill>
                <a:latin typeface="Calibri" pitchFamily="34" charset="0"/>
                <a:cs typeface="Calibri" pitchFamily="34" charset="0"/>
              </a:rPr>
              <a:t>Giannini</a:t>
            </a:r>
            <a:endParaRPr lang="en-US" sz="2400" dirty="0" smtClean="0">
              <a:solidFill>
                <a:srgbClr val="4D4D4D"/>
              </a:solidFill>
              <a:latin typeface="Calibri" pitchFamily="34" charset="0"/>
              <a:cs typeface="Calibri" pitchFamily="34" charset="0"/>
            </a:endParaRPr>
          </a:p>
        </p:txBody>
      </p:sp>
      <p:sp>
        <p:nvSpPr>
          <p:cNvPr id="9" name="矩形 6"/>
          <p:cNvSpPr/>
          <p:nvPr/>
        </p:nvSpPr>
        <p:spPr>
          <a:xfrm>
            <a:off x="68263" y="1268412"/>
            <a:ext cx="9010650" cy="1876425"/>
          </a:xfrm>
          <a:prstGeom prst="rect">
            <a:avLst/>
          </a:prstGeom>
          <a:solidFill>
            <a:srgbClr val="CC3300"/>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矩形 9"/>
          <p:cNvSpPr/>
          <p:nvPr/>
        </p:nvSpPr>
        <p:spPr>
          <a:xfrm>
            <a:off x="68263" y="1147763"/>
            <a:ext cx="9010650" cy="120650"/>
          </a:xfrm>
          <a:prstGeom prst="rect">
            <a:avLst/>
          </a:prstGeom>
          <a:solidFill>
            <a:schemeClr val="bg1">
              <a:lumMod val="8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1" name="矩形 10"/>
          <p:cNvSpPr/>
          <p:nvPr/>
        </p:nvSpPr>
        <p:spPr>
          <a:xfrm>
            <a:off x="68263" y="3144838"/>
            <a:ext cx="9010650" cy="55562"/>
          </a:xfrm>
          <a:prstGeom prst="rect">
            <a:avLst/>
          </a:prstGeom>
          <a:solidFill>
            <a:schemeClr val="bg1">
              <a:lumMod val="7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2" name="标题 1"/>
          <p:cNvSpPr txBox="1">
            <a:spLocks/>
          </p:cNvSpPr>
          <p:nvPr/>
        </p:nvSpPr>
        <p:spPr bwMode="auto">
          <a:xfrm>
            <a:off x="228600" y="1328737"/>
            <a:ext cx="8610600" cy="1816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Verdana" pitchFamily="34" charset="0"/>
              </a:defRPr>
            </a:lvl1pPr>
            <a:lvl2pPr marL="742950" indent="-285750">
              <a:defRPr sz="2800">
                <a:solidFill>
                  <a:schemeClr val="tx1"/>
                </a:solidFill>
                <a:latin typeface="Verdana" pitchFamily="34" charset="0"/>
              </a:defRPr>
            </a:lvl2pPr>
            <a:lvl3pPr marL="1143000" indent="-228600">
              <a:defRPr sz="2800">
                <a:solidFill>
                  <a:schemeClr val="tx1"/>
                </a:solidFill>
                <a:latin typeface="Verdana" pitchFamily="34" charset="0"/>
              </a:defRPr>
            </a:lvl3pPr>
            <a:lvl4pPr marL="1600200" indent="-228600">
              <a:defRPr sz="2800">
                <a:solidFill>
                  <a:schemeClr val="tx1"/>
                </a:solidFill>
                <a:latin typeface="Verdana" pitchFamily="34" charset="0"/>
              </a:defRPr>
            </a:lvl4pPr>
            <a:lvl5pPr marL="2057400" indent="-228600">
              <a:defRPr sz="2800">
                <a:solidFill>
                  <a:schemeClr val="tx1"/>
                </a:solidFill>
                <a:latin typeface="Verdana" pitchFamily="34" charset="0"/>
              </a:defRPr>
            </a:lvl5pPr>
            <a:lvl6pPr marL="25146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718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290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8862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pPr algn="ctr">
              <a:lnSpc>
                <a:spcPct val="120000"/>
              </a:lnSpc>
              <a:spcBef>
                <a:spcPct val="0"/>
              </a:spcBef>
              <a:spcAft>
                <a:spcPct val="0"/>
              </a:spcAft>
              <a:buFontTx/>
              <a:buNone/>
            </a:pPr>
            <a:r>
              <a:rPr lang="en-CA" sz="3600" dirty="0">
                <a:solidFill>
                  <a:schemeClr val="bg1">
                    <a:lumMod val="85000"/>
                  </a:schemeClr>
                </a:solidFill>
                <a:latin typeface="Calibri" pitchFamily="34" charset="0"/>
                <a:cs typeface="Calibri" pitchFamily="34" charset="0"/>
              </a:rPr>
              <a:t>Private Label and National Brand Pricing </a:t>
            </a:r>
            <a:endParaRPr lang="en-CA" sz="3600" dirty="0" smtClean="0">
              <a:solidFill>
                <a:schemeClr val="bg1">
                  <a:lumMod val="85000"/>
                </a:schemeClr>
              </a:solidFill>
              <a:latin typeface="Calibri" pitchFamily="34" charset="0"/>
              <a:cs typeface="Calibri" pitchFamily="34" charset="0"/>
            </a:endParaRPr>
          </a:p>
          <a:p>
            <a:pPr algn="ctr">
              <a:lnSpc>
                <a:spcPct val="120000"/>
              </a:lnSpc>
              <a:spcBef>
                <a:spcPct val="0"/>
              </a:spcBef>
              <a:spcAft>
                <a:spcPct val="0"/>
              </a:spcAft>
              <a:buFontTx/>
              <a:buNone/>
            </a:pPr>
            <a:r>
              <a:rPr lang="en-CA" sz="3600" dirty="0" smtClean="0">
                <a:solidFill>
                  <a:schemeClr val="bg1">
                    <a:lumMod val="85000"/>
                  </a:schemeClr>
                </a:solidFill>
                <a:latin typeface="Calibri" pitchFamily="34" charset="0"/>
                <a:cs typeface="Calibri" pitchFamily="34" charset="0"/>
              </a:rPr>
              <a:t>and </a:t>
            </a:r>
            <a:r>
              <a:rPr lang="en-CA" sz="3600" dirty="0">
                <a:solidFill>
                  <a:schemeClr val="bg1">
                    <a:lumMod val="85000"/>
                  </a:schemeClr>
                </a:solidFill>
                <a:latin typeface="Calibri" pitchFamily="34" charset="0"/>
                <a:cs typeface="Calibri" pitchFamily="34" charset="0"/>
              </a:rPr>
              <a:t>Promotional Strategies in </a:t>
            </a:r>
            <a:r>
              <a:rPr lang="en-CA" sz="3600" dirty="0" smtClean="0">
                <a:solidFill>
                  <a:schemeClr val="bg1">
                    <a:lumMod val="85000"/>
                  </a:schemeClr>
                </a:solidFill>
                <a:latin typeface="Calibri" pitchFamily="34" charset="0"/>
                <a:cs typeface="Calibri" pitchFamily="34" charset="0"/>
              </a:rPr>
              <a:t>Canadian </a:t>
            </a:r>
            <a:r>
              <a:rPr lang="en-CA" sz="3600" dirty="0">
                <a:solidFill>
                  <a:schemeClr val="bg1">
                    <a:lumMod val="85000"/>
                  </a:schemeClr>
                </a:solidFill>
                <a:latin typeface="Calibri" pitchFamily="34" charset="0"/>
                <a:cs typeface="Calibri" pitchFamily="34" charset="0"/>
              </a:rPr>
              <a:t>Food Retailing</a:t>
            </a:r>
          </a:p>
        </p:txBody>
      </p:sp>
    </p:spTree>
    <p:extLst>
      <p:ext uri="{BB962C8B-B14F-4D97-AF65-F5344CB8AC3E}">
        <p14:creationId xmlns:p14="http://schemas.microsoft.com/office/powerpoint/2010/main" val="37730188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469900" y="-4763"/>
            <a:ext cx="75057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Verdana" pitchFamily="34" charset="0"/>
              </a:defRPr>
            </a:lvl1pPr>
            <a:lvl2pPr marL="742950" indent="-285750">
              <a:defRPr sz="2800">
                <a:solidFill>
                  <a:schemeClr val="tx1"/>
                </a:solidFill>
                <a:latin typeface="Verdana" pitchFamily="34" charset="0"/>
              </a:defRPr>
            </a:lvl2pPr>
            <a:lvl3pPr marL="1143000" indent="-228600">
              <a:defRPr sz="2800">
                <a:solidFill>
                  <a:schemeClr val="tx1"/>
                </a:solidFill>
                <a:latin typeface="Verdana" pitchFamily="34" charset="0"/>
              </a:defRPr>
            </a:lvl3pPr>
            <a:lvl4pPr marL="1600200" indent="-228600">
              <a:defRPr sz="2800">
                <a:solidFill>
                  <a:schemeClr val="tx1"/>
                </a:solidFill>
                <a:latin typeface="Verdana" pitchFamily="34" charset="0"/>
              </a:defRPr>
            </a:lvl4pPr>
            <a:lvl5pPr marL="2057400" indent="-228600">
              <a:defRPr sz="2800">
                <a:solidFill>
                  <a:schemeClr val="tx1"/>
                </a:solidFill>
                <a:latin typeface="Verdana" pitchFamily="34" charset="0"/>
              </a:defRPr>
            </a:lvl5pPr>
            <a:lvl6pPr marL="25146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718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290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8862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pPr eaLnBrk="1" hangingPunct="1">
              <a:spcBef>
                <a:spcPct val="0"/>
              </a:spcBef>
              <a:spcAft>
                <a:spcPct val="0"/>
              </a:spcAft>
              <a:buNone/>
            </a:pPr>
            <a:r>
              <a:rPr lang="en-US" sz="3600" dirty="0" smtClean="0">
                <a:solidFill>
                  <a:schemeClr val="tx2"/>
                </a:solidFill>
                <a:latin typeface="Calibri" pitchFamily="34" charset="0"/>
                <a:cs typeface="Calibri" pitchFamily="34" charset="0"/>
              </a:rPr>
              <a:t>Descriptive Stats II  </a:t>
            </a:r>
            <a:endParaRPr lang="en-US" sz="3600" dirty="0">
              <a:solidFill>
                <a:schemeClr val="tx2"/>
              </a:solidFill>
              <a:latin typeface="Calibri" pitchFamily="34" charset="0"/>
              <a:cs typeface="Calibri" pitchFamily="34" charset="0"/>
            </a:endParaRPr>
          </a:p>
        </p:txBody>
      </p:sp>
      <p:grpSp>
        <p:nvGrpSpPr>
          <p:cNvPr id="7" name="Group 6"/>
          <p:cNvGrpSpPr>
            <a:grpSpLocks/>
          </p:cNvGrpSpPr>
          <p:nvPr/>
        </p:nvGrpSpPr>
        <p:grpSpPr bwMode="auto">
          <a:xfrm>
            <a:off x="590550" y="838200"/>
            <a:ext cx="3600450" cy="34925"/>
            <a:chOff x="1371600" y="1194949"/>
            <a:chExt cx="3600000" cy="35050"/>
          </a:xfrm>
        </p:grpSpPr>
        <p:sp>
          <p:nvSpPr>
            <p:cNvPr id="8" name="矩形 6"/>
            <p:cNvSpPr/>
            <p:nvPr/>
          </p:nvSpPr>
          <p:spPr>
            <a:xfrm>
              <a:off x="1371600" y="1201322"/>
              <a:ext cx="3600000" cy="17526"/>
            </a:xfrm>
            <a:prstGeom prst="rect">
              <a:avLst/>
            </a:prstGeom>
            <a:solidFill>
              <a:srgbClr val="CC3300"/>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矩形 9"/>
            <p:cNvSpPr/>
            <p:nvPr/>
          </p:nvSpPr>
          <p:spPr>
            <a:xfrm>
              <a:off x="1371600" y="1194949"/>
              <a:ext cx="3600000" cy="11153"/>
            </a:xfrm>
            <a:prstGeom prst="rect">
              <a:avLst/>
            </a:prstGeom>
            <a:solidFill>
              <a:schemeClr val="bg1">
                <a:lumMod val="8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矩形 10"/>
            <p:cNvSpPr/>
            <p:nvPr/>
          </p:nvSpPr>
          <p:spPr>
            <a:xfrm>
              <a:off x="1371600" y="1218847"/>
              <a:ext cx="3600000" cy="11152"/>
            </a:xfrm>
            <a:prstGeom prst="rect">
              <a:avLst/>
            </a:prstGeom>
            <a:solidFill>
              <a:schemeClr val="bg1">
                <a:lumMod val="7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grpSp>
      <p:graphicFrame>
        <p:nvGraphicFramePr>
          <p:cNvPr id="11" name="Table 10"/>
          <p:cNvGraphicFramePr>
            <a:graphicFrameLocks noGrp="1"/>
          </p:cNvGraphicFramePr>
          <p:nvPr>
            <p:extLst>
              <p:ext uri="{D42A27DB-BD31-4B8C-83A1-F6EECF244321}">
                <p14:modId xmlns:p14="http://schemas.microsoft.com/office/powerpoint/2010/main" val="2073831883"/>
              </p:ext>
            </p:extLst>
          </p:nvPr>
        </p:nvGraphicFramePr>
        <p:xfrm>
          <a:off x="457200" y="1295400"/>
          <a:ext cx="7843838" cy="4495802"/>
        </p:xfrm>
        <a:graphic>
          <a:graphicData uri="http://schemas.openxmlformats.org/drawingml/2006/table">
            <a:tbl>
              <a:tblPr/>
              <a:tblGrid>
                <a:gridCol w="2068519"/>
                <a:gridCol w="957178"/>
                <a:gridCol w="960479"/>
                <a:gridCol w="1196868"/>
                <a:gridCol w="1135152"/>
                <a:gridCol w="1525642"/>
              </a:tblGrid>
              <a:tr h="401448">
                <a:tc>
                  <a:txBody>
                    <a:bodyPr/>
                    <a:lstStyle/>
                    <a:p>
                      <a:pPr marL="0" marR="0" algn="ctr">
                        <a:lnSpc>
                          <a:spcPct val="100000"/>
                        </a:lnSpc>
                        <a:spcBef>
                          <a:spcPts val="0"/>
                        </a:spcBef>
                        <a:spcAft>
                          <a:spcPts val="0"/>
                        </a:spcAft>
                      </a:pPr>
                      <a:endParaRPr lang="en-US" sz="2000" dirty="0">
                        <a:latin typeface="Calibri" pitchFamily="34" charset="0"/>
                        <a:ea typeface="Calibri"/>
                        <a:cs typeface="Calibri" pitchFamily="34" charset="0"/>
                      </a:endParaRPr>
                    </a:p>
                  </a:txBody>
                  <a:tcPr marL="68574" marR="68574" marT="0" marB="0" anchor="ctr">
                    <a:lnL>
                      <a:noFill/>
                    </a:lnL>
                    <a:lnR>
                      <a:noFill/>
                    </a:lnR>
                    <a:lnT>
                      <a:noFill/>
                    </a:lnT>
                    <a:lnB w="12700" cap="flat" cmpd="sng" algn="ctr">
                      <a:solidFill>
                        <a:srgbClr val="000000"/>
                      </a:solidFill>
                      <a:prstDash val="solid"/>
                      <a:round/>
                      <a:headEnd type="none" w="med" len="med"/>
                      <a:tailEnd type="none" w="med" len="med"/>
                    </a:lnB>
                  </a:tcPr>
                </a:tc>
                <a:tc gridSpan="5">
                  <a:txBody>
                    <a:bodyPr/>
                    <a:lstStyle/>
                    <a:p>
                      <a:pPr marL="0" marR="0" algn="ctr">
                        <a:lnSpc>
                          <a:spcPct val="100000"/>
                        </a:lnSpc>
                        <a:spcBef>
                          <a:spcPts val="0"/>
                        </a:spcBef>
                        <a:spcAft>
                          <a:spcPts val="0"/>
                        </a:spcAft>
                      </a:pPr>
                      <a:endParaRPr lang="en-US" sz="2000" dirty="0">
                        <a:latin typeface="Calibri" pitchFamily="34" charset="0"/>
                        <a:ea typeface="Calibri"/>
                        <a:cs typeface="Calibri" pitchFamily="34" charset="0"/>
                      </a:endParaRPr>
                    </a:p>
                  </a:txBody>
                  <a:tcPr marL="68574" marR="68574"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90610">
                <a:tc>
                  <a:txBody>
                    <a:bodyPr/>
                    <a:lstStyle/>
                    <a:p>
                      <a:pPr algn="l" fontAlgn="b"/>
                      <a:endParaRPr lang="en-US" sz="2000" b="1" i="0" u="none" strike="noStrike" dirty="0">
                        <a:solidFill>
                          <a:srgbClr val="000000"/>
                        </a:solidFill>
                        <a:latin typeface="Calibri" pitchFamily="34" charset="0"/>
                        <a:cs typeface="Calibri" pitchFamily="34" charset="0"/>
                      </a:endParaRPr>
                    </a:p>
                  </a:txBody>
                  <a:tcPr marL="9524" marR="9524"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1" i="0" u="none" strike="noStrike" dirty="0" smtClean="0">
                          <a:solidFill>
                            <a:srgbClr val="000000"/>
                          </a:solidFill>
                          <a:latin typeface="Calibri" pitchFamily="34" charset="0"/>
                          <a:cs typeface="Calibri" pitchFamily="34" charset="0"/>
                        </a:rPr>
                        <a:t>Alberta</a:t>
                      </a:r>
                      <a:endParaRPr lang="en-US" sz="2000" b="1" i="0" u="none" strike="noStrike" dirty="0">
                        <a:solidFill>
                          <a:srgbClr val="000000"/>
                        </a:solidFill>
                        <a:latin typeface="Calibri" pitchFamily="34" charset="0"/>
                        <a:cs typeface="Calibri" pitchFamily="34" charset="0"/>
                      </a:endParaRP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1" i="0" u="none" strike="noStrike" dirty="0" smtClean="0">
                          <a:solidFill>
                            <a:srgbClr val="000000"/>
                          </a:solidFill>
                          <a:latin typeface="Calibri" pitchFamily="34" charset="0"/>
                          <a:cs typeface="Calibri" pitchFamily="34" charset="0"/>
                        </a:rPr>
                        <a:t>West</a:t>
                      </a:r>
                      <a:endParaRPr lang="en-US" sz="2000" b="1" i="0" u="none" strike="noStrike" dirty="0">
                        <a:solidFill>
                          <a:srgbClr val="000000"/>
                        </a:solidFill>
                        <a:latin typeface="Calibri" pitchFamily="34" charset="0"/>
                        <a:cs typeface="Calibri" pitchFamily="34" charset="0"/>
                      </a:endParaRP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1" i="0" u="none" strike="noStrike" dirty="0">
                          <a:solidFill>
                            <a:srgbClr val="000000"/>
                          </a:solidFill>
                          <a:latin typeface="Calibri" pitchFamily="34" charset="0"/>
                          <a:cs typeface="Calibri" pitchFamily="34" charset="0"/>
                        </a:rPr>
                        <a:t>Saskatoon</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1" i="0" u="none" strike="noStrike" dirty="0" smtClean="0">
                          <a:solidFill>
                            <a:srgbClr val="000000"/>
                          </a:solidFill>
                          <a:latin typeface="Calibri" pitchFamily="34" charset="0"/>
                          <a:cs typeface="Calibri" pitchFamily="34" charset="0"/>
                        </a:rPr>
                        <a:t>East</a:t>
                      </a:r>
                      <a:endParaRPr lang="en-US" sz="2000" b="1" i="0" u="none" strike="noStrike" dirty="0">
                        <a:solidFill>
                          <a:srgbClr val="000000"/>
                        </a:solidFill>
                        <a:latin typeface="Calibri" pitchFamily="34" charset="0"/>
                        <a:cs typeface="Calibri" pitchFamily="34" charset="0"/>
                      </a:endParaRP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1" i="0" u="none" strike="noStrike" dirty="0" smtClean="0">
                          <a:solidFill>
                            <a:srgbClr val="000000"/>
                          </a:solidFill>
                          <a:latin typeface="Calibri" pitchFamily="34" charset="0"/>
                          <a:cs typeface="Calibri" pitchFamily="34" charset="0"/>
                        </a:rPr>
                        <a:t>Ontario</a:t>
                      </a:r>
                      <a:endParaRPr lang="en-US" sz="2000" b="1" i="0" u="none" strike="noStrike" dirty="0">
                        <a:solidFill>
                          <a:srgbClr val="000000"/>
                        </a:solidFill>
                        <a:latin typeface="Calibri" pitchFamily="34" charset="0"/>
                        <a:cs typeface="Calibri" pitchFamily="34" charset="0"/>
                      </a:endParaRP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968">
                <a:tc>
                  <a:txBody>
                    <a:bodyPr/>
                    <a:lstStyle/>
                    <a:p>
                      <a:pPr algn="l" fontAlgn="b"/>
                      <a:r>
                        <a:rPr lang="en-US" sz="2000" b="1" i="0" u="none" strike="noStrike" dirty="0" smtClean="0">
                          <a:solidFill>
                            <a:srgbClr val="000000"/>
                          </a:solidFill>
                          <a:latin typeface="Calibri" pitchFamily="34" charset="0"/>
                          <a:cs typeface="Calibri" pitchFamily="34" charset="0"/>
                        </a:rPr>
                        <a:t>Share PL </a:t>
                      </a:r>
                      <a:r>
                        <a:rPr lang="en-US" sz="2000" b="1" i="0" u="none" strike="noStrike" dirty="0" err="1" smtClean="0">
                          <a:solidFill>
                            <a:srgbClr val="000000"/>
                          </a:solidFill>
                          <a:latin typeface="Calibri" pitchFamily="34" charset="0"/>
                          <a:cs typeface="Calibri" pitchFamily="34" charset="0"/>
                        </a:rPr>
                        <a:t>Reg</a:t>
                      </a:r>
                      <a:endParaRPr lang="en-US" sz="2000" b="1" i="0" u="none" strike="noStrike" dirty="0">
                        <a:solidFill>
                          <a:srgbClr val="000000"/>
                        </a:solidFill>
                        <a:latin typeface="Calibri" pitchFamily="34" charset="0"/>
                        <a:cs typeface="Calibri" pitchFamily="34" charset="0"/>
                      </a:endParaRP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0.101</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0.113</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Calibri" pitchFamily="34" charset="0"/>
                          <a:cs typeface="Calibri" pitchFamily="34" charset="0"/>
                        </a:rPr>
                        <a:t>0.075</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0.095</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0.055</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968">
                <a:tc>
                  <a:txBody>
                    <a:bodyPr/>
                    <a:lstStyle/>
                    <a:p>
                      <a:pPr algn="l" fontAlgn="b"/>
                      <a:r>
                        <a:rPr lang="en-US" sz="2000" b="1" i="0" u="none" strike="noStrike" dirty="0" smtClean="0">
                          <a:solidFill>
                            <a:srgbClr val="000000"/>
                          </a:solidFill>
                          <a:latin typeface="Calibri" pitchFamily="34" charset="0"/>
                          <a:cs typeface="Calibri" pitchFamily="34" charset="0"/>
                        </a:rPr>
                        <a:t>Share NB </a:t>
                      </a:r>
                      <a:r>
                        <a:rPr lang="en-US" sz="2000" b="1" i="0" u="none" strike="noStrike" dirty="0" err="1" smtClean="0">
                          <a:solidFill>
                            <a:srgbClr val="000000"/>
                          </a:solidFill>
                          <a:latin typeface="Calibri" pitchFamily="34" charset="0"/>
                          <a:cs typeface="Calibri" pitchFamily="34" charset="0"/>
                        </a:rPr>
                        <a:t>Reg</a:t>
                      </a:r>
                      <a:endParaRPr lang="en-US" sz="2000" b="1" i="0" u="none" strike="noStrike" dirty="0">
                        <a:solidFill>
                          <a:srgbClr val="000000"/>
                        </a:solidFill>
                        <a:latin typeface="Calibri" pitchFamily="34" charset="0"/>
                        <a:cs typeface="Calibri" pitchFamily="34" charset="0"/>
                      </a:endParaRP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Calibri" pitchFamily="34" charset="0"/>
                          <a:cs typeface="Calibri" pitchFamily="34" charset="0"/>
                        </a:rPr>
                        <a:t>0.472</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Calibri" pitchFamily="34" charset="0"/>
                          <a:cs typeface="Calibri" pitchFamily="34" charset="0"/>
                        </a:rPr>
                        <a:t>0.431</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Calibri" pitchFamily="34" charset="0"/>
                          <a:cs typeface="Calibri" pitchFamily="34" charset="0"/>
                        </a:rPr>
                        <a:t>0.433</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Calibri" pitchFamily="34" charset="0"/>
                          <a:cs typeface="Calibri" pitchFamily="34" charset="0"/>
                        </a:rPr>
                        <a:t>0.481</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Calibri" pitchFamily="34" charset="0"/>
                          <a:cs typeface="Calibri" pitchFamily="34" charset="0"/>
                        </a:rPr>
                        <a:t>0.549</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968">
                <a:tc>
                  <a:txBody>
                    <a:bodyPr/>
                    <a:lstStyle/>
                    <a:p>
                      <a:pPr algn="l" fontAlgn="b"/>
                      <a:r>
                        <a:rPr lang="en-US" sz="2000" b="1" i="0" u="none" strike="noStrike" dirty="0" smtClean="0">
                          <a:solidFill>
                            <a:srgbClr val="000000"/>
                          </a:solidFill>
                          <a:latin typeface="Calibri" pitchFamily="34" charset="0"/>
                          <a:cs typeface="Calibri" pitchFamily="34" charset="0"/>
                        </a:rPr>
                        <a:t>Share PL H</a:t>
                      </a:r>
                      <a:endParaRPr lang="en-US" sz="2000" b="1" i="0" u="none" strike="noStrike" dirty="0">
                        <a:solidFill>
                          <a:srgbClr val="000000"/>
                        </a:solidFill>
                        <a:latin typeface="Calibri" pitchFamily="34" charset="0"/>
                        <a:cs typeface="Calibri" pitchFamily="34" charset="0"/>
                      </a:endParaRP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Calibri" pitchFamily="34" charset="0"/>
                          <a:cs typeface="Calibri" pitchFamily="34" charset="0"/>
                        </a:rPr>
                        <a:t>0.223</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Calibri" pitchFamily="34" charset="0"/>
                          <a:cs typeface="Calibri" pitchFamily="34" charset="0"/>
                        </a:rPr>
                        <a:t>0.239</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0.239</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Calibri" pitchFamily="34" charset="0"/>
                          <a:cs typeface="Calibri" pitchFamily="34" charset="0"/>
                        </a:rPr>
                        <a:t>0.239</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Calibri" pitchFamily="34" charset="0"/>
                          <a:cs typeface="Calibri" pitchFamily="34" charset="0"/>
                        </a:rPr>
                        <a:t>0.241</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968">
                <a:tc>
                  <a:txBody>
                    <a:bodyPr/>
                    <a:lstStyle/>
                    <a:p>
                      <a:pPr algn="l" fontAlgn="b"/>
                      <a:r>
                        <a:rPr lang="en-US" sz="2000" b="1" i="0" u="none" strike="noStrike" dirty="0" smtClean="0">
                          <a:solidFill>
                            <a:srgbClr val="000000"/>
                          </a:solidFill>
                          <a:latin typeface="Calibri" pitchFamily="34" charset="0"/>
                          <a:cs typeface="Calibri" pitchFamily="34" charset="0"/>
                        </a:rPr>
                        <a:t>Share NB H</a:t>
                      </a:r>
                      <a:endParaRPr lang="en-US" sz="2000" b="1" i="0" u="none" strike="noStrike" dirty="0">
                        <a:solidFill>
                          <a:srgbClr val="000000"/>
                        </a:solidFill>
                        <a:latin typeface="Calibri" pitchFamily="34" charset="0"/>
                        <a:cs typeface="Calibri" pitchFamily="34" charset="0"/>
                      </a:endParaRP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Calibri" pitchFamily="34" charset="0"/>
                          <a:cs typeface="Calibri" pitchFamily="34" charset="0"/>
                        </a:rPr>
                        <a:t>0.204</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Calibri" pitchFamily="34" charset="0"/>
                          <a:cs typeface="Calibri" pitchFamily="34" charset="0"/>
                        </a:rPr>
                        <a:t>0.217</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Calibri" pitchFamily="34" charset="0"/>
                          <a:cs typeface="Calibri" pitchFamily="34" charset="0"/>
                        </a:rPr>
                        <a:t>0.253</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Calibri" pitchFamily="34" charset="0"/>
                          <a:cs typeface="Calibri" pitchFamily="34" charset="0"/>
                        </a:rPr>
                        <a:t>0.185</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0.156</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968">
                <a:tc>
                  <a:txBody>
                    <a:bodyPr/>
                    <a:lstStyle/>
                    <a:p>
                      <a:pPr algn="l" fontAlgn="b"/>
                      <a:r>
                        <a:rPr lang="en-US" sz="2000" b="1" i="0" u="none" strike="noStrike" dirty="0" smtClean="0">
                          <a:solidFill>
                            <a:srgbClr val="000000"/>
                          </a:solidFill>
                          <a:latin typeface="Calibri" pitchFamily="34" charset="0"/>
                          <a:cs typeface="Calibri" pitchFamily="34" charset="0"/>
                        </a:rPr>
                        <a:t>Price PL </a:t>
                      </a:r>
                      <a:r>
                        <a:rPr lang="en-US" sz="2000" b="1" i="0" u="none" strike="noStrike" dirty="0" err="1" smtClean="0">
                          <a:solidFill>
                            <a:srgbClr val="000000"/>
                          </a:solidFill>
                          <a:latin typeface="Calibri" pitchFamily="34" charset="0"/>
                          <a:cs typeface="Calibri" pitchFamily="34" charset="0"/>
                        </a:rPr>
                        <a:t>Reg</a:t>
                      </a:r>
                      <a:endParaRPr lang="en-US" sz="2000" b="1" i="0" u="none" strike="noStrike" dirty="0">
                        <a:solidFill>
                          <a:srgbClr val="000000"/>
                        </a:solidFill>
                        <a:latin typeface="Calibri" pitchFamily="34" charset="0"/>
                        <a:cs typeface="Calibri" pitchFamily="34" charset="0"/>
                      </a:endParaRP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3.226</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3.515</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3.271</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3.269</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3.360</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968">
                <a:tc>
                  <a:txBody>
                    <a:bodyPr/>
                    <a:lstStyle/>
                    <a:p>
                      <a:pPr algn="l" fontAlgn="b"/>
                      <a:r>
                        <a:rPr lang="en-US" sz="2000" b="1" i="0" u="none" strike="noStrike" dirty="0" smtClean="0">
                          <a:solidFill>
                            <a:srgbClr val="000000"/>
                          </a:solidFill>
                          <a:latin typeface="Calibri" pitchFamily="34" charset="0"/>
                          <a:cs typeface="Calibri" pitchFamily="34" charset="0"/>
                        </a:rPr>
                        <a:t>Price NB </a:t>
                      </a:r>
                      <a:r>
                        <a:rPr lang="en-US" sz="2000" b="1" i="0" u="none" strike="noStrike" dirty="0" err="1" smtClean="0">
                          <a:solidFill>
                            <a:srgbClr val="000000"/>
                          </a:solidFill>
                          <a:latin typeface="Calibri" pitchFamily="34" charset="0"/>
                          <a:cs typeface="Calibri" pitchFamily="34" charset="0"/>
                        </a:rPr>
                        <a:t>Reg</a:t>
                      </a:r>
                      <a:endParaRPr lang="en-US" sz="2000" b="1" i="0" u="none" strike="noStrike" dirty="0">
                        <a:solidFill>
                          <a:srgbClr val="000000"/>
                        </a:solidFill>
                        <a:latin typeface="Calibri" pitchFamily="34" charset="0"/>
                        <a:cs typeface="Calibri" pitchFamily="34" charset="0"/>
                      </a:endParaRP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5.853</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Calibri" pitchFamily="34" charset="0"/>
                          <a:cs typeface="Calibri" pitchFamily="34" charset="0"/>
                        </a:rPr>
                        <a:t>6.063</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5.848</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5.851</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5.778</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968">
                <a:tc>
                  <a:txBody>
                    <a:bodyPr/>
                    <a:lstStyle/>
                    <a:p>
                      <a:pPr algn="l" fontAlgn="b"/>
                      <a:r>
                        <a:rPr lang="en-US" sz="2000" b="1" i="0" u="none" strike="noStrike" dirty="0" smtClean="0">
                          <a:solidFill>
                            <a:srgbClr val="000000"/>
                          </a:solidFill>
                          <a:latin typeface="Calibri" pitchFamily="34" charset="0"/>
                          <a:cs typeface="Calibri" pitchFamily="34" charset="0"/>
                        </a:rPr>
                        <a:t>Price PL H</a:t>
                      </a:r>
                      <a:endParaRPr lang="en-US" sz="2000" b="1" i="0" u="none" strike="noStrike" dirty="0">
                        <a:solidFill>
                          <a:srgbClr val="000000"/>
                        </a:solidFill>
                        <a:latin typeface="Calibri" pitchFamily="34" charset="0"/>
                        <a:cs typeface="Calibri" pitchFamily="34" charset="0"/>
                      </a:endParaRP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5.211</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5.455</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5.245</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5.246</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5.211</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968">
                <a:tc>
                  <a:txBody>
                    <a:bodyPr/>
                    <a:lstStyle/>
                    <a:p>
                      <a:pPr algn="l" fontAlgn="b"/>
                      <a:r>
                        <a:rPr lang="en-US" sz="2000" b="1" i="0" u="none" strike="noStrike" dirty="0" smtClean="0">
                          <a:solidFill>
                            <a:srgbClr val="000000"/>
                          </a:solidFill>
                          <a:latin typeface="Calibri" pitchFamily="34" charset="0"/>
                          <a:cs typeface="Calibri" pitchFamily="34" charset="0"/>
                        </a:rPr>
                        <a:t>Price NB H</a:t>
                      </a:r>
                      <a:endParaRPr lang="en-US" sz="2000" b="1" i="0" u="none" strike="noStrike" dirty="0">
                        <a:solidFill>
                          <a:srgbClr val="000000"/>
                        </a:solidFill>
                        <a:latin typeface="Calibri" pitchFamily="34" charset="0"/>
                        <a:cs typeface="Calibri" pitchFamily="34" charset="0"/>
                      </a:endParaRP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5.864</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6.060</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5.844</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a:solidFill>
                            <a:srgbClr val="000000"/>
                          </a:solidFill>
                          <a:latin typeface="Calibri" pitchFamily="34" charset="0"/>
                          <a:cs typeface="Calibri" pitchFamily="34" charset="0"/>
                        </a:rPr>
                        <a:t>5.856</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000" b="0" i="0" u="none" strike="noStrike" dirty="0">
                          <a:solidFill>
                            <a:srgbClr val="000000"/>
                          </a:solidFill>
                          <a:latin typeface="Calibri" pitchFamily="34" charset="0"/>
                          <a:cs typeface="Calibri" pitchFamily="34" charset="0"/>
                        </a:rPr>
                        <a:t>5.782</a:t>
                      </a:r>
                    </a:p>
                  </a:txBody>
                  <a:tcPr marL="9524" marR="9524"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397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9900" y="-4763"/>
            <a:ext cx="7505700" cy="1143001"/>
          </a:xfrm>
        </p:spPr>
        <p:txBody>
          <a:bodyPr/>
          <a:lstStyle/>
          <a:p>
            <a:pPr algn="l" eaLnBrk="1" hangingPunct="1"/>
            <a:r>
              <a:rPr lang="en-US" dirty="0" smtClean="0"/>
              <a:t>Motivation &amp; Purpose</a:t>
            </a:r>
          </a:p>
        </p:txBody>
      </p:sp>
      <p:sp>
        <p:nvSpPr>
          <p:cNvPr id="3075" name="Rectangle 3"/>
          <p:cNvSpPr>
            <a:spLocks noGrp="1" noChangeArrowheads="1"/>
          </p:cNvSpPr>
          <p:nvPr>
            <p:ph type="body" idx="1"/>
          </p:nvPr>
        </p:nvSpPr>
        <p:spPr>
          <a:xfrm>
            <a:off x="38100" y="1066800"/>
            <a:ext cx="8953500" cy="5719763"/>
          </a:xfrm>
        </p:spPr>
        <p:txBody>
          <a:bodyPr/>
          <a:lstStyle/>
          <a:p>
            <a:pPr marL="228600" indent="-228600">
              <a:spcBef>
                <a:spcPts val="600"/>
              </a:spcBef>
              <a:spcAft>
                <a:spcPts val="600"/>
              </a:spcAft>
              <a:defRPr/>
            </a:pPr>
            <a:r>
              <a:rPr lang="en-US" sz="2400" dirty="0"/>
              <a:t>Rapid growth in market shares of Private Label (PL) product lines across consumer packaged goods (CPG) categories</a:t>
            </a:r>
          </a:p>
          <a:p>
            <a:pPr marL="228600" lvl="2">
              <a:spcBef>
                <a:spcPts val="600"/>
              </a:spcBef>
              <a:spcAft>
                <a:spcPts val="600"/>
              </a:spcAft>
              <a:defRPr/>
            </a:pPr>
            <a:r>
              <a:rPr lang="en-US" sz="2400" dirty="0">
                <a:ea typeface="+mn-ea"/>
              </a:rPr>
              <a:t>Increasing PL differentiation into high-quality product categories (e.g. organic, premium, ready meals) </a:t>
            </a:r>
          </a:p>
          <a:p>
            <a:pPr marL="228600" indent="-228600">
              <a:spcBef>
                <a:spcPts val="600"/>
              </a:spcBef>
              <a:spcAft>
                <a:spcPts val="600"/>
              </a:spcAft>
              <a:defRPr/>
            </a:pPr>
            <a:r>
              <a:rPr lang="en-US" sz="2400" dirty="0" smtClean="0"/>
              <a:t>Canadian consumer perceive little quality difference between established NBs and newly introduced PLs</a:t>
            </a:r>
          </a:p>
          <a:p>
            <a:pPr marL="228600" indent="-228600">
              <a:spcBef>
                <a:spcPts val="600"/>
              </a:spcBef>
              <a:spcAft>
                <a:spcPts val="600"/>
              </a:spcAft>
              <a:defRPr/>
            </a:pPr>
            <a:r>
              <a:rPr lang="en-US" sz="2400" dirty="0" smtClean="0"/>
              <a:t>Little empirical evidence of pricing and promotional competition in Canadian grocery retailing</a:t>
            </a:r>
          </a:p>
          <a:p>
            <a:pPr marL="628650" lvl="1" indent="-228600">
              <a:spcBef>
                <a:spcPts val="600"/>
              </a:spcBef>
              <a:spcAft>
                <a:spcPts val="600"/>
              </a:spcAft>
              <a:defRPr/>
            </a:pPr>
            <a:r>
              <a:rPr lang="en-US" sz="2000" dirty="0"/>
              <a:t> </a:t>
            </a:r>
            <a:r>
              <a:rPr lang="en-US" sz="2000" dirty="0" smtClean="0"/>
              <a:t>Strategic value of PLs to Canadian retail chains</a:t>
            </a:r>
          </a:p>
          <a:p>
            <a:pPr marL="628650" lvl="1" indent="-228600">
              <a:spcBef>
                <a:spcPts val="600"/>
              </a:spcBef>
              <a:spcAft>
                <a:spcPts val="600"/>
              </a:spcAft>
              <a:defRPr/>
            </a:pPr>
            <a:r>
              <a:rPr lang="en-US" sz="2000" dirty="0" smtClean="0"/>
              <a:t>Retail pricing and promotional behaviour in response to emerging consumer demand </a:t>
            </a:r>
          </a:p>
          <a:p>
            <a:pPr marL="228600" indent="-228600">
              <a:spcBef>
                <a:spcPts val="600"/>
              </a:spcBef>
              <a:spcAft>
                <a:spcPts val="600"/>
              </a:spcAft>
              <a:defRPr/>
            </a:pPr>
            <a:r>
              <a:rPr lang="en-US" dirty="0" smtClean="0"/>
              <a:t>Lead question…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Text Box 6"/>
          <p:cNvSpPr txBox="1">
            <a:spLocks noChangeArrowheads="1"/>
          </p:cNvSpPr>
          <p:nvPr/>
        </p:nvSpPr>
        <p:spPr bwMode="auto">
          <a:xfrm>
            <a:off x="152400" y="1002608"/>
            <a:ext cx="8763000" cy="4976747"/>
          </a:xfrm>
          <a:prstGeom prst="rect">
            <a:avLst/>
          </a:prstGeom>
          <a:noFill/>
          <a:ln w="38100" cmpd="dbl">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chemeClr val="tx1"/>
                </a:solidFill>
                <a:latin typeface="Verdana" pitchFamily="34" charset="0"/>
              </a:defRPr>
            </a:lvl1pPr>
            <a:lvl2pPr marL="742950" indent="-285750">
              <a:defRPr sz="2800">
                <a:solidFill>
                  <a:schemeClr val="tx1"/>
                </a:solidFill>
                <a:latin typeface="Verdana" pitchFamily="34" charset="0"/>
              </a:defRPr>
            </a:lvl2pPr>
            <a:lvl3pPr marL="1143000" indent="-228600">
              <a:defRPr sz="2800">
                <a:solidFill>
                  <a:schemeClr val="tx1"/>
                </a:solidFill>
                <a:latin typeface="Verdana" pitchFamily="34" charset="0"/>
              </a:defRPr>
            </a:lvl3pPr>
            <a:lvl4pPr marL="1600200" indent="-228600">
              <a:defRPr sz="2800">
                <a:solidFill>
                  <a:schemeClr val="tx1"/>
                </a:solidFill>
                <a:latin typeface="Verdana" pitchFamily="34" charset="0"/>
              </a:defRPr>
            </a:lvl4pPr>
            <a:lvl5pPr marL="2057400" indent="-228600">
              <a:defRPr sz="2800">
                <a:solidFill>
                  <a:schemeClr val="tx1"/>
                </a:solidFill>
                <a:latin typeface="Verdana" pitchFamily="34" charset="0"/>
              </a:defRPr>
            </a:lvl5pPr>
            <a:lvl6pPr marL="25146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718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290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8862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pPr>
              <a:spcBef>
                <a:spcPts val="1200"/>
              </a:spcBef>
              <a:spcAft>
                <a:spcPts val="1200"/>
              </a:spcAft>
              <a:buNone/>
            </a:pPr>
            <a:endParaRPr lang="en-CA" sz="1000" dirty="0" smtClean="0">
              <a:latin typeface="Calibri" pitchFamily="34" charset="0"/>
              <a:cs typeface="Calibri" pitchFamily="34" charset="0"/>
            </a:endParaRPr>
          </a:p>
          <a:p>
            <a:pPr marL="266700" indent="-266700">
              <a:spcBef>
                <a:spcPts val="1200"/>
              </a:spcBef>
              <a:spcAft>
                <a:spcPts val="1200"/>
              </a:spcAft>
              <a:buFont typeface="+mj-lt"/>
              <a:buAutoNum type="alphaUcPeriod"/>
            </a:pPr>
            <a:r>
              <a:rPr lang="en-CA" dirty="0" smtClean="0">
                <a:latin typeface="Calibri" pitchFamily="34" charset="0"/>
                <a:cs typeface="Calibri" pitchFamily="34" charset="0"/>
              </a:rPr>
              <a:t>Quantify the competitive </a:t>
            </a:r>
            <a:r>
              <a:rPr lang="en-CA" dirty="0">
                <a:latin typeface="Calibri" pitchFamily="34" charset="0"/>
                <a:cs typeface="Calibri" pitchFamily="34" charset="0"/>
              </a:rPr>
              <a:t>interactions of PLs and NBs in selected </a:t>
            </a:r>
            <a:r>
              <a:rPr lang="en-CA" dirty="0" smtClean="0">
                <a:latin typeface="Calibri" pitchFamily="34" charset="0"/>
                <a:cs typeface="Calibri" pitchFamily="34" charset="0"/>
              </a:rPr>
              <a:t>differentiated </a:t>
            </a:r>
            <a:r>
              <a:rPr lang="en-CA" dirty="0">
                <a:latin typeface="Calibri" pitchFamily="34" charset="0"/>
                <a:cs typeface="Calibri" pitchFamily="34" charset="0"/>
              </a:rPr>
              <a:t>CPG </a:t>
            </a:r>
            <a:r>
              <a:rPr lang="en-CA" dirty="0" smtClean="0">
                <a:latin typeface="Calibri" pitchFamily="34" charset="0"/>
                <a:cs typeface="Calibri" pitchFamily="34" charset="0"/>
              </a:rPr>
              <a:t>categories </a:t>
            </a:r>
            <a:endParaRPr lang="en-CA" dirty="0">
              <a:latin typeface="Calibri" pitchFamily="34" charset="0"/>
              <a:cs typeface="Calibri" pitchFamily="34" charset="0"/>
            </a:endParaRPr>
          </a:p>
          <a:p>
            <a:pPr marL="266700" indent="-266700">
              <a:spcBef>
                <a:spcPts val="1200"/>
              </a:spcBef>
              <a:spcAft>
                <a:spcPts val="1200"/>
              </a:spcAft>
              <a:buFont typeface="+mj-lt"/>
              <a:buAutoNum type="alphaUcPeriod"/>
            </a:pPr>
            <a:r>
              <a:rPr lang="en-CA" dirty="0" smtClean="0">
                <a:latin typeface="Calibri" pitchFamily="34" charset="0"/>
                <a:cs typeface="Calibri" pitchFamily="34" charset="0"/>
              </a:rPr>
              <a:t>Test </a:t>
            </a:r>
            <a:r>
              <a:rPr lang="en-CA" dirty="0">
                <a:latin typeface="Calibri" pitchFamily="34" charset="0"/>
                <a:cs typeface="Calibri" pitchFamily="34" charset="0"/>
              </a:rPr>
              <a:t>whether health-attribute product differentiation affects PL-NB competitive interactions in pricing and promotional </a:t>
            </a:r>
            <a:r>
              <a:rPr lang="en-CA" dirty="0" smtClean="0">
                <a:latin typeface="Calibri" pitchFamily="34" charset="0"/>
                <a:cs typeface="Calibri" pitchFamily="34" charset="0"/>
              </a:rPr>
              <a:t>strategies </a:t>
            </a:r>
            <a:endParaRPr lang="en-CA" dirty="0">
              <a:latin typeface="Calibri" pitchFamily="34" charset="0"/>
              <a:cs typeface="Calibri" pitchFamily="34" charset="0"/>
            </a:endParaRPr>
          </a:p>
          <a:p>
            <a:pPr marL="266700" indent="-266700">
              <a:spcBef>
                <a:spcPts val="1200"/>
              </a:spcBef>
              <a:spcAft>
                <a:spcPts val="1200"/>
              </a:spcAft>
              <a:buFont typeface="+mj-lt"/>
              <a:buAutoNum type="alphaUcPeriod"/>
            </a:pPr>
            <a:r>
              <a:rPr lang="en-CA" dirty="0" smtClean="0">
                <a:latin typeface="Calibri" pitchFamily="34" charset="0"/>
                <a:cs typeface="Calibri" pitchFamily="34" charset="0"/>
              </a:rPr>
              <a:t>Quantify </a:t>
            </a:r>
            <a:r>
              <a:rPr lang="en-CA" dirty="0">
                <a:latin typeface="Calibri" pitchFamily="34" charset="0"/>
                <a:cs typeface="Calibri" pitchFamily="34" charset="0"/>
              </a:rPr>
              <a:t>key </a:t>
            </a:r>
            <a:r>
              <a:rPr lang="en-CA" dirty="0" smtClean="0">
                <a:latin typeface="Calibri" pitchFamily="34" charset="0"/>
                <a:cs typeface="Calibri" pitchFamily="34" charset="0"/>
              </a:rPr>
              <a:t>retail PL </a:t>
            </a:r>
            <a:r>
              <a:rPr lang="en-CA" dirty="0">
                <a:latin typeface="Calibri" pitchFamily="34" charset="0"/>
                <a:cs typeface="Calibri" pitchFamily="34" charset="0"/>
              </a:rPr>
              <a:t>behavioural parameters of price setting, </a:t>
            </a:r>
            <a:r>
              <a:rPr lang="en-CA" dirty="0" smtClean="0">
                <a:latin typeface="Calibri" pitchFamily="34" charset="0"/>
                <a:cs typeface="Calibri" pitchFamily="34" charset="0"/>
              </a:rPr>
              <a:t>promotional </a:t>
            </a:r>
            <a:r>
              <a:rPr lang="en-CA" dirty="0">
                <a:latin typeface="Calibri" pitchFamily="34" charset="0"/>
                <a:cs typeface="Calibri" pitchFamily="34" charset="0"/>
              </a:rPr>
              <a:t>strategies and </a:t>
            </a:r>
            <a:r>
              <a:rPr lang="en-CA" dirty="0" smtClean="0">
                <a:latin typeface="Calibri" pitchFamily="34" charset="0"/>
                <a:cs typeface="Calibri" pitchFamily="34" charset="0"/>
              </a:rPr>
              <a:t>frequencies, and price rigidity</a:t>
            </a:r>
            <a:endParaRPr lang="en-CA" dirty="0">
              <a:latin typeface="Calibri" pitchFamily="34" charset="0"/>
              <a:cs typeface="Calibri" pitchFamily="34" charset="0"/>
            </a:endParaRPr>
          </a:p>
        </p:txBody>
      </p:sp>
      <p:sp>
        <p:nvSpPr>
          <p:cNvPr id="8" name="Rectangle 2"/>
          <p:cNvSpPr txBox="1">
            <a:spLocks noChangeArrowheads="1"/>
          </p:cNvSpPr>
          <p:nvPr/>
        </p:nvSpPr>
        <p:spPr bwMode="auto">
          <a:xfrm>
            <a:off x="469900" y="-4763"/>
            <a:ext cx="75057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Verdana" pitchFamily="34" charset="0"/>
              </a:defRPr>
            </a:lvl1pPr>
            <a:lvl2pPr marL="742950" indent="-285750">
              <a:defRPr sz="2800">
                <a:solidFill>
                  <a:schemeClr val="tx1"/>
                </a:solidFill>
                <a:latin typeface="Verdana" pitchFamily="34" charset="0"/>
              </a:defRPr>
            </a:lvl2pPr>
            <a:lvl3pPr marL="1143000" indent="-228600">
              <a:defRPr sz="2800">
                <a:solidFill>
                  <a:schemeClr val="tx1"/>
                </a:solidFill>
                <a:latin typeface="Verdana" pitchFamily="34" charset="0"/>
              </a:defRPr>
            </a:lvl3pPr>
            <a:lvl4pPr marL="1600200" indent="-228600">
              <a:defRPr sz="2800">
                <a:solidFill>
                  <a:schemeClr val="tx1"/>
                </a:solidFill>
                <a:latin typeface="Verdana" pitchFamily="34" charset="0"/>
              </a:defRPr>
            </a:lvl4pPr>
            <a:lvl5pPr marL="2057400" indent="-228600">
              <a:defRPr sz="2800">
                <a:solidFill>
                  <a:schemeClr val="tx1"/>
                </a:solidFill>
                <a:latin typeface="Verdana" pitchFamily="34" charset="0"/>
              </a:defRPr>
            </a:lvl5pPr>
            <a:lvl6pPr marL="25146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718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290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8862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pPr eaLnBrk="1" hangingPunct="1">
              <a:spcBef>
                <a:spcPct val="0"/>
              </a:spcBef>
              <a:spcAft>
                <a:spcPct val="0"/>
              </a:spcAft>
              <a:buFontTx/>
              <a:buNone/>
            </a:pPr>
            <a:r>
              <a:rPr lang="en-US" sz="3600" dirty="0" smtClean="0">
                <a:solidFill>
                  <a:schemeClr val="tx2"/>
                </a:solidFill>
                <a:latin typeface="Calibri" pitchFamily="34" charset="0"/>
                <a:cs typeface="Calibri" pitchFamily="34" charset="0"/>
              </a:rPr>
              <a:t>Objectives</a:t>
            </a:r>
            <a:endParaRPr lang="en-US" sz="3600" dirty="0">
              <a:solidFill>
                <a:schemeClr val="tx2"/>
              </a:solidFill>
              <a:latin typeface="Calibri" pitchFamily="34" charset="0"/>
              <a:cs typeface="Calibri" pitchFamily="34" charset="0"/>
            </a:endParaRPr>
          </a:p>
        </p:txBody>
      </p:sp>
    </p:spTree>
    <p:extLst>
      <p:ext uri="{BB962C8B-B14F-4D97-AF65-F5344CB8AC3E}">
        <p14:creationId xmlns:p14="http://schemas.microsoft.com/office/powerpoint/2010/main" val="777855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149225" y="958850"/>
            <a:ext cx="8842375" cy="5594350"/>
          </a:xfrm>
        </p:spPr>
        <p:txBody>
          <a:bodyPr/>
          <a:lstStyle/>
          <a:p>
            <a:pPr marL="266700" indent="-266700">
              <a:lnSpc>
                <a:spcPct val="120000"/>
              </a:lnSpc>
              <a:spcBef>
                <a:spcPts val="600"/>
              </a:spcBef>
              <a:spcAft>
                <a:spcPts val="600"/>
              </a:spcAft>
              <a:defRPr/>
            </a:pPr>
            <a:r>
              <a:rPr lang="en-US" sz="2200" dirty="0" smtClean="0"/>
              <a:t>PL–NB game theoretical analyses: </a:t>
            </a:r>
            <a:r>
              <a:rPr lang="en-US" sz="2200" dirty="0" err="1" smtClean="0"/>
              <a:t>Raju</a:t>
            </a:r>
            <a:r>
              <a:rPr lang="en-US" sz="2200" dirty="0" smtClean="0"/>
              <a:t> </a:t>
            </a:r>
            <a:r>
              <a:rPr lang="en-US" sz="2200" dirty="0"/>
              <a:t>et al </a:t>
            </a:r>
            <a:r>
              <a:rPr lang="en-US" sz="2200" dirty="0" smtClean="0"/>
              <a:t>(1995); </a:t>
            </a:r>
            <a:r>
              <a:rPr lang="en-US" sz="2200" dirty="0" err="1" smtClean="0"/>
              <a:t>Narasimhan</a:t>
            </a:r>
            <a:r>
              <a:rPr lang="en-US" sz="2200" dirty="0" smtClean="0"/>
              <a:t>/Wilcox (1998); </a:t>
            </a:r>
            <a:r>
              <a:rPr lang="en-US" sz="2200" dirty="0" err="1" smtClean="0"/>
              <a:t>Cotterill</a:t>
            </a:r>
            <a:r>
              <a:rPr lang="en-US" sz="2200" dirty="0" smtClean="0"/>
              <a:t>/</a:t>
            </a:r>
            <a:r>
              <a:rPr lang="en-US" sz="2200" dirty="0" err="1" smtClean="0"/>
              <a:t>Putsis</a:t>
            </a:r>
            <a:r>
              <a:rPr lang="en-US" sz="2200" dirty="0" smtClean="0"/>
              <a:t> </a:t>
            </a:r>
            <a:r>
              <a:rPr lang="en-US" sz="2200" dirty="0"/>
              <a:t>(2001</a:t>
            </a:r>
            <a:r>
              <a:rPr lang="en-US" sz="2200" dirty="0" smtClean="0"/>
              <a:t>); Wu/Wang (2005); </a:t>
            </a:r>
            <a:r>
              <a:rPr lang="en-US" sz="2200" dirty="0" err="1" smtClean="0"/>
              <a:t>Karray</a:t>
            </a:r>
            <a:r>
              <a:rPr lang="en-US" sz="2200" dirty="0" smtClean="0"/>
              <a:t>/</a:t>
            </a:r>
            <a:r>
              <a:rPr lang="en-US" sz="2200" dirty="0" err="1" smtClean="0"/>
              <a:t>Herran</a:t>
            </a:r>
            <a:r>
              <a:rPr lang="en-US" sz="2200" dirty="0" smtClean="0"/>
              <a:t> (2009); Chen </a:t>
            </a:r>
            <a:r>
              <a:rPr lang="en-US" sz="2200" dirty="0"/>
              <a:t>et </a:t>
            </a:r>
            <a:r>
              <a:rPr lang="en-US" sz="2200" dirty="0" smtClean="0"/>
              <a:t>al. (2010) → Introduction </a:t>
            </a:r>
            <a:r>
              <a:rPr lang="en-US" sz="2200" dirty="0"/>
              <a:t>of </a:t>
            </a:r>
            <a:r>
              <a:rPr lang="en-US" sz="2200" dirty="0" smtClean="0"/>
              <a:t>PLs </a:t>
            </a:r>
            <a:r>
              <a:rPr lang="en-US" sz="2200" dirty="0"/>
              <a:t>benefits </a:t>
            </a:r>
            <a:r>
              <a:rPr lang="en-US" sz="2200" dirty="0" smtClean="0"/>
              <a:t>retailer</a:t>
            </a:r>
            <a:endParaRPr lang="en-US" sz="2200" dirty="0" smtClean="0">
              <a:ea typeface="ＭＳ Ｐゴシック" charset="-128"/>
            </a:endParaRPr>
          </a:p>
          <a:p>
            <a:pPr marL="266700" indent="-266700">
              <a:lnSpc>
                <a:spcPct val="120000"/>
              </a:lnSpc>
              <a:spcBef>
                <a:spcPts val="600"/>
              </a:spcBef>
              <a:spcAft>
                <a:spcPts val="600"/>
              </a:spcAft>
              <a:defRPr/>
            </a:pPr>
            <a:r>
              <a:rPr lang="en-US" sz="2200" dirty="0" smtClean="0">
                <a:ea typeface="ＭＳ Ｐゴシック" charset="-128"/>
              </a:rPr>
              <a:t>PL Strategic Pricing and Demand: </a:t>
            </a:r>
            <a:r>
              <a:rPr lang="en-US" sz="2200" dirty="0" err="1" smtClean="0"/>
              <a:t>Sethuraman</a:t>
            </a:r>
            <a:r>
              <a:rPr lang="en-US" sz="2200" dirty="0" smtClean="0"/>
              <a:t> </a:t>
            </a:r>
            <a:r>
              <a:rPr lang="en-US" sz="2200" dirty="0"/>
              <a:t>(1995</a:t>
            </a:r>
            <a:r>
              <a:rPr lang="en-US" sz="2200" dirty="0" smtClean="0"/>
              <a:t>); </a:t>
            </a:r>
            <a:r>
              <a:rPr lang="en-US" sz="2200" dirty="0" err="1" smtClean="0"/>
              <a:t>Cotterill</a:t>
            </a:r>
            <a:r>
              <a:rPr lang="en-US" sz="2200" dirty="0" smtClean="0"/>
              <a:t>/</a:t>
            </a:r>
            <a:r>
              <a:rPr lang="en-US" sz="2200" dirty="0" err="1" smtClean="0"/>
              <a:t>Putsis</a:t>
            </a:r>
            <a:r>
              <a:rPr lang="en-US" sz="2200" dirty="0" smtClean="0"/>
              <a:t> </a:t>
            </a:r>
            <a:r>
              <a:rPr lang="en-US" sz="2200" dirty="0"/>
              <a:t>(2000); </a:t>
            </a:r>
            <a:r>
              <a:rPr lang="en-US" sz="2200" dirty="0" err="1" smtClean="0"/>
              <a:t>Ailawadi</a:t>
            </a:r>
            <a:r>
              <a:rPr lang="en-US" sz="2200" dirty="0" smtClean="0"/>
              <a:t>/</a:t>
            </a:r>
            <a:r>
              <a:rPr lang="en-US" sz="2200" dirty="0" err="1" smtClean="0"/>
              <a:t>Harlam</a:t>
            </a:r>
            <a:r>
              <a:rPr lang="en-US" sz="2200" dirty="0" smtClean="0"/>
              <a:t> </a:t>
            </a:r>
            <a:r>
              <a:rPr lang="en-US" sz="2200" dirty="0"/>
              <a:t>(2004); </a:t>
            </a:r>
            <a:r>
              <a:rPr lang="en-US" sz="2200" dirty="0" err="1" smtClean="0"/>
              <a:t>Akbay</a:t>
            </a:r>
            <a:r>
              <a:rPr lang="en-US" sz="2200" dirty="0" smtClean="0"/>
              <a:t>/Jones </a:t>
            </a:r>
            <a:r>
              <a:rPr lang="en-US" sz="2200" dirty="0"/>
              <a:t>(2005</a:t>
            </a:r>
            <a:r>
              <a:rPr lang="en-US" sz="2200" dirty="0" smtClean="0"/>
              <a:t>); Du/</a:t>
            </a:r>
            <a:r>
              <a:rPr lang="en-US" sz="2200" dirty="0" err="1" smtClean="0"/>
              <a:t>Stiegert</a:t>
            </a:r>
            <a:r>
              <a:rPr lang="en-US" sz="2200" dirty="0" smtClean="0"/>
              <a:t> </a:t>
            </a:r>
            <a:r>
              <a:rPr lang="en-US" sz="2200" dirty="0"/>
              <a:t>(2009) </a:t>
            </a:r>
            <a:r>
              <a:rPr lang="en-US" sz="2200" dirty="0" smtClean="0">
                <a:ea typeface="ＭＳ Ｐゴシック" charset="-128"/>
              </a:rPr>
              <a:t>Meza/</a:t>
            </a:r>
            <a:r>
              <a:rPr lang="en-US" sz="2200" dirty="0" err="1" smtClean="0">
                <a:ea typeface="ＭＳ Ｐゴシック" charset="-128"/>
              </a:rPr>
              <a:t>Sudhir</a:t>
            </a:r>
            <a:r>
              <a:rPr lang="en-US" sz="2200" dirty="0" smtClean="0">
                <a:ea typeface="ＭＳ Ｐゴシック" charset="-128"/>
              </a:rPr>
              <a:t> </a:t>
            </a:r>
            <a:r>
              <a:rPr lang="en-US" sz="2200" dirty="0">
                <a:ea typeface="ＭＳ Ｐゴシック" charset="-128"/>
              </a:rPr>
              <a:t>(2010</a:t>
            </a:r>
            <a:r>
              <a:rPr lang="en-US" sz="2200" dirty="0" smtClean="0">
                <a:ea typeface="ＭＳ Ｐゴシック" charset="-128"/>
              </a:rPr>
              <a:t>); </a:t>
            </a:r>
            <a:r>
              <a:rPr lang="en-US" sz="2200" dirty="0">
                <a:ea typeface="ＭＳ Ｐゴシック" charset="-128"/>
              </a:rPr>
              <a:t>Richards et al. (2010</a:t>
            </a:r>
            <a:r>
              <a:rPr lang="en-US" sz="2200" dirty="0" smtClean="0">
                <a:ea typeface="ＭＳ Ｐゴシック" charset="-128"/>
              </a:rPr>
              <a:t>) </a:t>
            </a:r>
            <a:r>
              <a:rPr lang="en-US" sz="2200" dirty="0"/>
              <a:t>→ </a:t>
            </a:r>
            <a:r>
              <a:rPr lang="en-US" sz="2200" dirty="0" smtClean="0"/>
              <a:t>PL pricing sign. affects NB market share</a:t>
            </a:r>
            <a:endParaRPr lang="en-US" sz="2200" dirty="0" smtClean="0">
              <a:ea typeface="ＭＳ Ｐゴシック" charset="-128"/>
            </a:endParaRPr>
          </a:p>
          <a:p>
            <a:pPr marL="266700" indent="-266700">
              <a:lnSpc>
                <a:spcPct val="120000"/>
              </a:lnSpc>
              <a:spcBef>
                <a:spcPts val="600"/>
              </a:spcBef>
              <a:spcAft>
                <a:spcPts val="600"/>
              </a:spcAft>
              <a:defRPr/>
            </a:pPr>
            <a:r>
              <a:rPr lang="en-US" sz="2200" dirty="0" smtClean="0">
                <a:ea typeface="ＭＳ Ｐゴシック" charset="-128"/>
              </a:rPr>
              <a:t>PL Promotions: </a:t>
            </a:r>
            <a:r>
              <a:rPr lang="en-US" sz="2200" dirty="0" smtClean="0"/>
              <a:t>Huang </a:t>
            </a:r>
            <a:r>
              <a:rPr lang="en-US" sz="2200" dirty="0"/>
              <a:t>et al (2003</a:t>
            </a:r>
            <a:r>
              <a:rPr lang="en-US" sz="2200" dirty="0" smtClean="0"/>
              <a:t>); </a:t>
            </a:r>
            <a:r>
              <a:rPr lang="en-CA" sz="2200" dirty="0" smtClean="0"/>
              <a:t>Muller et al. (2009); </a:t>
            </a:r>
            <a:r>
              <a:rPr lang="en-CA" sz="2200" dirty="0" err="1" smtClean="0">
                <a:ea typeface="ＭＳ Ｐゴシック" charset="-128"/>
              </a:rPr>
              <a:t>Ailawadi</a:t>
            </a:r>
            <a:r>
              <a:rPr lang="en-CA" sz="2200" dirty="0" smtClean="0">
                <a:ea typeface="ＭＳ Ｐゴシック" charset="-128"/>
              </a:rPr>
              <a:t> </a:t>
            </a:r>
            <a:r>
              <a:rPr lang="en-CA" sz="2200" dirty="0">
                <a:ea typeface="ＭＳ Ｐゴシック" charset="-128"/>
              </a:rPr>
              <a:t>and </a:t>
            </a:r>
            <a:r>
              <a:rPr lang="en-CA" sz="2200" dirty="0" err="1">
                <a:ea typeface="ＭＳ Ｐゴシック" charset="-128"/>
              </a:rPr>
              <a:t>Harlam</a:t>
            </a:r>
            <a:r>
              <a:rPr lang="en-CA" sz="2200" dirty="0">
                <a:ea typeface="ＭＳ Ｐゴシック" charset="-128"/>
              </a:rPr>
              <a:t> (2009</a:t>
            </a:r>
            <a:r>
              <a:rPr lang="en-CA" sz="2200" dirty="0" smtClean="0">
                <a:ea typeface="ＭＳ Ｐゴシック" charset="-128"/>
              </a:rPr>
              <a:t>); </a:t>
            </a:r>
            <a:r>
              <a:rPr lang="en-US" sz="2200" dirty="0">
                <a:ea typeface="ＭＳ Ｐゴシック" charset="-128"/>
              </a:rPr>
              <a:t>Volpe (2010</a:t>
            </a:r>
            <a:r>
              <a:rPr lang="en-US" sz="2200" dirty="0"/>
              <a:t>) → </a:t>
            </a:r>
            <a:r>
              <a:rPr lang="en-CA" sz="2200" dirty="0"/>
              <a:t>PLs promoted competitively with NBs to maintain/expand PL </a:t>
            </a:r>
            <a:r>
              <a:rPr lang="en-CA" sz="2200" dirty="0" smtClean="0"/>
              <a:t>market shares </a:t>
            </a:r>
            <a:r>
              <a:rPr lang="en-CA" sz="2200" dirty="0"/>
              <a:t>during NB </a:t>
            </a:r>
            <a:r>
              <a:rPr lang="en-CA" sz="2200" dirty="0" smtClean="0"/>
              <a:t>promotions. </a:t>
            </a:r>
            <a:r>
              <a:rPr lang="en-CA" sz="2200" dirty="0"/>
              <a:t>Promotional frequencies </a:t>
            </a:r>
            <a:r>
              <a:rPr lang="en-CA" sz="2200" dirty="0" smtClean="0"/>
              <a:t>(and </a:t>
            </a:r>
            <a:r>
              <a:rPr lang="en-CA" sz="2200" dirty="0"/>
              <a:t>market </a:t>
            </a:r>
            <a:r>
              <a:rPr lang="en-CA" sz="2200" dirty="0" smtClean="0"/>
              <a:t>concentration) </a:t>
            </a:r>
            <a:r>
              <a:rPr lang="en-CA" sz="2200" dirty="0"/>
              <a:t>determine PL/NB price relation</a:t>
            </a:r>
            <a:endParaRPr lang="en-US" sz="2200" dirty="0"/>
          </a:p>
          <a:p>
            <a:pPr marL="266700" indent="-266700">
              <a:lnSpc>
                <a:spcPct val="120000"/>
              </a:lnSpc>
              <a:spcBef>
                <a:spcPts val="600"/>
              </a:spcBef>
              <a:spcAft>
                <a:spcPts val="600"/>
              </a:spcAft>
              <a:defRPr/>
            </a:pPr>
            <a:r>
              <a:rPr lang="en-US" sz="2200" dirty="0" smtClean="0">
                <a:ea typeface="ＭＳ Ｐゴシック" charset="-128"/>
              </a:rPr>
              <a:t>PL Quality: </a:t>
            </a:r>
            <a:r>
              <a:rPr lang="en-US" sz="2200" dirty="0" err="1">
                <a:ea typeface="ＭＳ Ｐゴシック" charset="-128"/>
              </a:rPr>
              <a:t>Appelbaum</a:t>
            </a:r>
            <a:r>
              <a:rPr lang="en-US" sz="2200" dirty="0">
                <a:ea typeface="ＭＳ Ｐゴシック" charset="-128"/>
              </a:rPr>
              <a:t> et al. (2003</a:t>
            </a:r>
            <a:r>
              <a:rPr lang="en-US" sz="2200" dirty="0" smtClean="0">
                <a:ea typeface="ＭＳ Ｐゴシック" charset="-128"/>
              </a:rPr>
              <a:t>); </a:t>
            </a:r>
            <a:r>
              <a:rPr lang="en-CA" sz="2200" dirty="0" smtClean="0"/>
              <a:t>Hassan/</a:t>
            </a:r>
            <a:r>
              <a:rPr lang="en-CA" sz="2200" dirty="0" err="1" smtClean="0"/>
              <a:t>Monier-Dilhan</a:t>
            </a:r>
            <a:r>
              <a:rPr lang="en-CA" sz="2200" dirty="0" smtClean="0"/>
              <a:t> </a:t>
            </a:r>
            <a:r>
              <a:rPr lang="en-CA" sz="2200" dirty="0"/>
              <a:t>(2006</a:t>
            </a:r>
            <a:r>
              <a:rPr lang="en-CA" sz="2200" dirty="0" smtClean="0"/>
              <a:t>)</a:t>
            </a:r>
            <a:endParaRPr lang="en-US" sz="2200" dirty="0">
              <a:ea typeface="ＭＳ Ｐゴシック" charset="-128"/>
            </a:endParaRPr>
          </a:p>
        </p:txBody>
      </p:sp>
      <p:sp>
        <p:nvSpPr>
          <p:cNvPr id="6147" name="Rectangle 2"/>
          <p:cNvSpPr txBox="1">
            <a:spLocks noChangeArrowheads="1"/>
          </p:cNvSpPr>
          <p:nvPr/>
        </p:nvSpPr>
        <p:spPr bwMode="auto">
          <a:xfrm>
            <a:off x="469900" y="-4763"/>
            <a:ext cx="75057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Verdana" pitchFamily="34" charset="0"/>
              </a:defRPr>
            </a:lvl1pPr>
            <a:lvl2pPr marL="742950" indent="-285750">
              <a:defRPr sz="2800">
                <a:solidFill>
                  <a:schemeClr val="tx1"/>
                </a:solidFill>
                <a:latin typeface="Verdana" pitchFamily="34" charset="0"/>
              </a:defRPr>
            </a:lvl2pPr>
            <a:lvl3pPr marL="1143000" indent="-228600">
              <a:defRPr sz="2800">
                <a:solidFill>
                  <a:schemeClr val="tx1"/>
                </a:solidFill>
                <a:latin typeface="Verdana" pitchFamily="34" charset="0"/>
              </a:defRPr>
            </a:lvl3pPr>
            <a:lvl4pPr marL="1600200" indent="-228600">
              <a:defRPr sz="2800">
                <a:solidFill>
                  <a:schemeClr val="tx1"/>
                </a:solidFill>
                <a:latin typeface="Verdana" pitchFamily="34" charset="0"/>
              </a:defRPr>
            </a:lvl4pPr>
            <a:lvl5pPr marL="2057400" indent="-228600">
              <a:defRPr sz="2800">
                <a:solidFill>
                  <a:schemeClr val="tx1"/>
                </a:solidFill>
                <a:latin typeface="Verdana" pitchFamily="34" charset="0"/>
              </a:defRPr>
            </a:lvl5pPr>
            <a:lvl6pPr marL="25146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718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290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8862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pPr eaLnBrk="1" hangingPunct="1">
              <a:spcBef>
                <a:spcPct val="0"/>
              </a:spcBef>
              <a:spcAft>
                <a:spcPct val="0"/>
              </a:spcAft>
              <a:buFontTx/>
              <a:buNone/>
            </a:pPr>
            <a:r>
              <a:rPr lang="en-US" sz="3600" dirty="0" smtClean="0">
                <a:solidFill>
                  <a:schemeClr val="tx2"/>
                </a:solidFill>
                <a:latin typeface="Calibri" pitchFamily="34" charset="0"/>
                <a:cs typeface="Calibri" pitchFamily="34" charset="0"/>
              </a:rPr>
              <a:t>Past Literature</a:t>
            </a:r>
            <a:endParaRPr lang="en-US" sz="3600" dirty="0">
              <a:solidFill>
                <a:schemeClr val="tx2"/>
              </a:solidFill>
              <a:latin typeface="Calibri" pitchFamily="34" charset="0"/>
              <a:cs typeface="Calibri" pitchFamily="34" charset="0"/>
            </a:endParaRPr>
          </a:p>
        </p:txBody>
      </p:sp>
    </p:spTree>
    <p:extLst>
      <p:ext uri="{BB962C8B-B14F-4D97-AF65-F5344CB8AC3E}">
        <p14:creationId xmlns:p14="http://schemas.microsoft.com/office/powerpoint/2010/main" val="3941668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469900" y="-4763"/>
            <a:ext cx="75057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Verdana" pitchFamily="34" charset="0"/>
              </a:defRPr>
            </a:lvl1pPr>
            <a:lvl2pPr marL="742950" indent="-285750">
              <a:defRPr sz="2800">
                <a:solidFill>
                  <a:schemeClr val="tx1"/>
                </a:solidFill>
                <a:latin typeface="Verdana" pitchFamily="34" charset="0"/>
              </a:defRPr>
            </a:lvl2pPr>
            <a:lvl3pPr marL="1143000" indent="-228600">
              <a:defRPr sz="2800">
                <a:solidFill>
                  <a:schemeClr val="tx1"/>
                </a:solidFill>
                <a:latin typeface="Verdana" pitchFamily="34" charset="0"/>
              </a:defRPr>
            </a:lvl3pPr>
            <a:lvl4pPr marL="1600200" indent="-228600">
              <a:defRPr sz="2800">
                <a:solidFill>
                  <a:schemeClr val="tx1"/>
                </a:solidFill>
                <a:latin typeface="Verdana" pitchFamily="34" charset="0"/>
              </a:defRPr>
            </a:lvl4pPr>
            <a:lvl5pPr marL="2057400" indent="-228600">
              <a:defRPr sz="2800">
                <a:solidFill>
                  <a:schemeClr val="tx1"/>
                </a:solidFill>
                <a:latin typeface="Verdana" pitchFamily="34" charset="0"/>
              </a:defRPr>
            </a:lvl5pPr>
            <a:lvl6pPr marL="25146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718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290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8862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pPr eaLnBrk="1" hangingPunct="1">
              <a:spcBef>
                <a:spcPct val="0"/>
              </a:spcBef>
              <a:spcAft>
                <a:spcPct val="0"/>
              </a:spcAft>
              <a:buFontTx/>
              <a:buNone/>
            </a:pPr>
            <a:r>
              <a:rPr lang="en-US" sz="3600" dirty="0" smtClean="0">
                <a:solidFill>
                  <a:schemeClr val="tx2"/>
                </a:solidFill>
                <a:latin typeface="Calibri" pitchFamily="34" charset="0"/>
                <a:cs typeface="Calibri" pitchFamily="34" charset="0"/>
              </a:rPr>
              <a:t>Private Label Continuum</a:t>
            </a:r>
            <a:endParaRPr lang="en-US" sz="3600" dirty="0">
              <a:solidFill>
                <a:schemeClr val="tx2"/>
              </a:solidFill>
              <a:latin typeface="Calibri" pitchFamily="34" charset="0"/>
              <a:cs typeface="Calibri" pitchFamily="34" charset="0"/>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43800" y="5638800"/>
            <a:ext cx="1150620" cy="1078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Table 11"/>
          <p:cNvGraphicFramePr>
            <a:graphicFrameLocks noGrp="1" noChangeAspect="1"/>
          </p:cNvGraphicFramePr>
          <p:nvPr>
            <p:extLst>
              <p:ext uri="{D42A27DB-BD31-4B8C-83A1-F6EECF244321}">
                <p14:modId xmlns:p14="http://schemas.microsoft.com/office/powerpoint/2010/main" val="3803408472"/>
              </p:ext>
            </p:extLst>
          </p:nvPr>
        </p:nvGraphicFramePr>
        <p:xfrm>
          <a:off x="127321" y="1143000"/>
          <a:ext cx="8924083" cy="4185764"/>
        </p:xfrm>
        <a:graphic>
          <a:graphicData uri="http://schemas.openxmlformats.org/drawingml/2006/table">
            <a:tbl>
              <a:tblPr firstRow="1" firstCol="1" bandRow="1">
                <a:tableStyleId>{2D5ABB26-0587-4C30-8999-92F81FD0307C}</a:tableStyleId>
              </a:tblPr>
              <a:tblGrid>
                <a:gridCol w="1053297"/>
                <a:gridCol w="1898248"/>
                <a:gridCol w="1990846"/>
                <a:gridCol w="1990846"/>
                <a:gridCol w="1990846"/>
              </a:tblGrid>
              <a:tr h="471974">
                <a:tc>
                  <a:txBody>
                    <a:bodyPr/>
                    <a:lstStyle/>
                    <a:p>
                      <a:pPr>
                        <a:lnSpc>
                          <a:spcPct val="150000"/>
                        </a:lnSpc>
                        <a:spcAft>
                          <a:spcPts val="0"/>
                        </a:spcAft>
                      </a:pPr>
                      <a:r>
                        <a:rPr lang="en-CA" sz="1800" dirty="0">
                          <a:effectLst/>
                          <a:latin typeface="Calibri" pitchFamily="34" charset="0"/>
                          <a:cs typeface="Calibri" pitchFamily="34" charset="0"/>
                        </a:rPr>
                        <a:t> </a:t>
                      </a:r>
                      <a:endParaRPr lang="en-CA" sz="1800" dirty="0">
                        <a:effectLst/>
                        <a:latin typeface="Calibri" pitchFamily="34" charset="0"/>
                        <a:ea typeface="Calibri"/>
                        <a:cs typeface="Calibri" pitchFamily="34" charset="0"/>
                      </a:endParaRPr>
                    </a:p>
                  </a:txBody>
                  <a:tcPr marL="68580" marR="68580" marT="0" marB="0">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en-CA" sz="1800" b="1" dirty="0">
                          <a:effectLst/>
                          <a:latin typeface="Calibri" pitchFamily="34" charset="0"/>
                          <a:cs typeface="Calibri" pitchFamily="34" charset="0"/>
                        </a:rPr>
                        <a:t>1</a:t>
                      </a:r>
                      <a:r>
                        <a:rPr lang="en-CA" sz="1800" b="1" baseline="30000" dirty="0">
                          <a:effectLst/>
                          <a:latin typeface="Calibri" pitchFamily="34" charset="0"/>
                          <a:cs typeface="Calibri" pitchFamily="34" charset="0"/>
                        </a:rPr>
                        <a:t>st</a:t>
                      </a:r>
                      <a:r>
                        <a:rPr lang="en-CA" sz="1800" b="1" dirty="0">
                          <a:effectLst/>
                          <a:latin typeface="Calibri" pitchFamily="34" charset="0"/>
                          <a:cs typeface="Calibri" pitchFamily="34" charset="0"/>
                        </a:rPr>
                        <a:t> Generation</a:t>
                      </a:r>
                      <a:endParaRPr lang="en-CA" sz="1800" b="1" dirty="0">
                        <a:effectLst/>
                        <a:latin typeface="Calibri" pitchFamily="34" charset="0"/>
                        <a:ea typeface="Calibri"/>
                        <a:cs typeface="Calibri"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en-CA" sz="1800" b="1" dirty="0">
                          <a:effectLst/>
                          <a:latin typeface="Calibri" pitchFamily="34" charset="0"/>
                          <a:cs typeface="Calibri" pitchFamily="34" charset="0"/>
                        </a:rPr>
                        <a:t>2</a:t>
                      </a:r>
                      <a:r>
                        <a:rPr lang="en-CA" sz="1800" b="1" baseline="30000" dirty="0">
                          <a:effectLst/>
                          <a:latin typeface="Calibri" pitchFamily="34" charset="0"/>
                          <a:cs typeface="Calibri" pitchFamily="34" charset="0"/>
                        </a:rPr>
                        <a:t>nd</a:t>
                      </a:r>
                      <a:r>
                        <a:rPr lang="en-CA" sz="1800" b="1" dirty="0">
                          <a:effectLst/>
                          <a:latin typeface="Calibri" pitchFamily="34" charset="0"/>
                          <a:cs typeface="Calibri" pitchFamily="34" charset="0"/>
                        </a:rPr>
                        <a:t> Generation </a:t>
                      </a:r>
                      <a:endParaRPr lang="en-CA" sz="1800" b="1" dirty="0">
                        <a:effectLst/>
                        <a:latin typeface="Calibri" pitchFamily="34" charset="0"/>
                        <a:ea typeface="Calibri"/>
                        <a:cs typeface="Calibri"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en-CA" sz="1800" b="1" dirty="0">
                          <a:effectLst/>
                          <a:latin typeface="Calibri" pitchFamily="34" charset="0"/>
                          <a:cs typeface="Calibri" pitchFamily="34" charset="0"/>
                        </a:rPr>
                        <a:t>3</a:t>
                      </a:r>
                      <a:r>
                        <a:rPr lang="en-CA" sz="1800" b="1" baseline="30000" dirty="0">
                          <a:effectLst/>
                          <a:latin typeface="Calibri" pitchFamily="34" charset="0"/>
                          <a:cs typeface="Calibri" pitchFamily="34" charset="0"/>
                        </a:rPr>
                        <a:t>rd</a:t>
                      </a:r>
                      <a:r>
                        <a:rPr lang="en-CA" sz="1800" b="1" dirty="0">
                          <a:effectLst/>
                          <a:latin typeface="Calibri" pitchFamily="34" charset="0"/>
                          <a:cs typeface="Calibri" pitchFamily="34" charset="0"/>
                        </a:rPr>
                        <a:t> Generation</a:t>
                      </a:r>
                      <a:endParaRPr lang="en-CA" sz="1800" b="1" dirty="0">
                        <a:effectLst/>
                        <a:latin typeface="Calibri" pitchFamily="34" charset="0"/>
                        <a:ea typeface="Calibri"/>
                        <a:cs typeface="Calibri"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nSpc>
                          <a:spcPct val="150000"/>
                        </a:lnSpc>
                        <a:spcAft>
                          <a:spcPts val="0"/>
                        </a:spcAft>
                      </a:pPr>
                      <a:r>
                        <a:rPr lang="en-CA" sz="1800" b="1" dirty="0">
                          <a:effectLst/>
                          <a:latin typeface="Calibri" pitchFamily="34" charset="0"/>
                          <a:cs typeface="Calibri" pitchFamily="34" charset="0"/>
                        </a:rPr>
                        <a:t>4</a:t>
                      </a:r>
                      <a:r>
                        <a:rPr lang="en-CA" sz="1800" b="1" baseline="30000" dirty="0">
                          <a:effectLst/>
                          <a:latin typeface="Calibri" pitchFamily="34" charset="0"/>
                          <a:cs typeface="Calibri" pitchFamily="34" charset="0"/>
                        </a:rPr>
                        <a:t>th</a:t>
                      </a:r>
                      <a:r>
                        <a:rPr lang="en-CA" sz="1800" b="1" dirty="0">
                          <a:effectLst/>
                          <a:latin typeface="Calibri" pitchFamily="34" charset="0"/>
                          <a:cs typeface="Calibri" pitchFamily="34" charset="0"/>
                        </a:rPr>
                        <a:t> Generation</a:t>
                      </a:r>
                      <a:endParaRPr lang="en-CA" sz="1800" b="1" dirty="0">
                        <a:effectLst/>
                        <a:latin typeface="Calibri" pitchFamily="34" charset="0"/>
                        <a:ea typeface="Calibri"/>
                        <a:cs typeface="Calibri"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B w="28575" cap="flat" cmpd="sng" algn="ctr">
                      <a:solidFill>
                        <a:schemeClr val="tx1"/>
                      </a:solidFill>
                      <a:prstDash val="solid"/>
                      <a:round/>
                      <a:headEnd type="none" w="med" len="med"/>
                      <a:tailEnd type="none" w="med" len="med"/>
                    </a:lnB>
                  </a:tcPr>
                </a:tc>
              </a:tr>
              <a:tr h="690640">
                <a:tc>
                  <a:txBody>
                    <a:bodyPr/>
                    <a:lstStyle/>
                    <a:p>
                      <a:pPr>
                        <a:lnSpc>
                          <a:spcPct val="115000"/>
                        </a:lnSpc>
                        <a:spcAft>
                          <a:spcPts val="0"/>
                        </a:spcAft>
                      </a:pPr>
                      <a:r>
                        <a:rPr lang="en-CA" sz="1800" b="1" dirty="0">
                          <a:effectLst/>
                          <a:latin typeface="Calibri" pitchFamily="34" charset="0"/>
                          <a:cs typeface="Calibri" pitchFamily="34" charset="0"/>
                        </a:rPr>
                        <a:t>Type </a:t>
                      </a:r>
                      <a:endParaRPr lang="en-CA" sz="1800" b="1" dirty="0">
                        <a:effectLst/>
                        <a:latin typeface="Calibri" pitchFamily="34" charset="0"/>
                        <a:ea typeface="Calibri"/>
                        <a:cs typeface="Calibri" pitchFamily="34" charset="0"/>
                      </a:endParaRPr>
                    </a:p>
                  </a:txBody>
                  <a:tcPr marL="68580" marR="68580" marT="0" marB="0" anchor="ctr">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CA" sz="1800" b="1" dirty="0">
                          <a:effectLst/>
                          <a:latin typeface="Calibri" pitchFamily="34" charset="0"/>
                          <a:cs typeface="Calibri" pitchFamily="34" charset="0"/>
                        </a:rPr>
                        <a:t>Generic CPGs</a:t>
                      </a:r>
                      <a:endParaRPr lang="en-CA" sz="1800" b="1" dirty="0">
                        <a:effectLst/>
                        <a:latin typeface="Calibri" pitchFamily="34" charset="0"/>
                        <a:ea typeface="Calibri"/>
                        <a:cs typeface="Calibri"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CA" sz="1800" b="1" dirty="0" smtClean="0">
                          <a:effectLst/>
                          <a:latin typeface="Calibri" pitchFamily="34" charset="0"/>
                          <a:cs typeface="Calibri" pitchFamily="34" charset="0"/>
                        </a:rPr>
                        <a:t>Quasi-Brand </a:t>
                      </a:r>
                      <a:endParaRPr lang="en-CA" sz="1800" b="1" dirty="0">
                        <a:effectLst/>
                        <a:latin typeface="Calibri" pitchFamily="34" charset="0"/>
                        <a:ea typeface="Calibri"/>
                        <a:cs typeface="Calibri"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CA" sz="1800" b="1" dirty="0">
                          <a:effectLst/>
                          <a:latin typeface="Calibri" pitchFamily="34" charset="0"/>
                          <a:cs typeface="Calibri" pitchFamily="34" charset="0"/>
                        </a:rPr>
                        <a:t>Umbrella </a:t>
                      </a:r>
                      <a:r>
                        <a:rPr lang="en-CA" sz="1800" b="1" dirty="0" smtClean="0">
                          <a:effectLst/>
                          <a:latin typeface="Calibri" pitchFamily="34" charset="0"/>
                          <a:cs typeface="Calibri" pitchFamily="34" charset="0"/>
                        </a:rPr>
                        <a:t>Brand</a:t>
                      </a:r>
                      <a:endParaRPr lang="en-CA" sz="1800" b="1" dirty="0">
                        <a:effectLst/>
                        <a:latin typeface="Calibri" pitchFamily="34" charset="0"/>
                        <a:ea typeface="Calibri"/>
                        <a:cs typeface="Calibri"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en-CA" sz="1800" b="1" dirty="0">
                          <a:effectLst/>
                          <a:latin typeface="Calibri" pitchFamily="34" charset="0"/>
                          <a:cs typeface="Calibri" pitchFamily="34" charset="0"/>
                        </a:rPr>
                        <a:t>Differentiated </a:t>
                      </a:r>
                      <a:r>
                        <a:rPr lang="en-CA" sz="1800" b="1" dirty="0" smtClean="0">
                          <a:effectLst/>
                          <a:latin typeface="Calibri" pitchFamily="34" charset="0"/>
                          <a:cs typeface="Calibri" pitchFamily="34" charset="0"/>
                        </a:rPr>
                        <a:t>Brand</a:t>
                      </a:r>
                      <a:endParaRPr lang="en-CA" sz="1800" b="1" dirty="0">
                        <a:effectLst/>
                        <a:latin typeface="Calibri" pitchFamily="34" charset="0"/>
                        <a:ea typeface="Calibri"/>
                        <a:cs typeface="Calibri" pitchFamily="34" charset="0"/>
                      </a:endParaRPr>
                    </a:p>
                  </a:txBody>
                  <a:tcPr marL="68580" marR="68580" marT="0" marB="0" anchor="ctr">
                    <a:lnL w="285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75220">
                <a:tc>
                  <a:txBody>
                    <a:bodyPr/>
                    <a:lstStyle/>
                    <a:p>
                      <a:pPr>
                        <a:lnSpc>
                          <a:spcPct val="115000"/>
                        </a:lnSpc>
                        <a:spcAft>
                          <a:spcPts val="0"/>
                        </a:spcAft>
                      </a:pPr>
                      <a:r>
                        <a:rPr lang="en-CA" sz="1800" b="1" dirty="0">
                          <a:effectLst/>
                          <a:latin typeface="Calibri" pitchFamily="34" charset="0"/>
                          <a:cs typeface="Calibri" pitchFamily="34" charset="0"/>
                        </a:rPr>
                        <a:t>Strategy</a:t>
                      </a:r>
                      <a:endParaRPr lang="en-CA" sz="1800" b="1" dirty="0">
                        <a:effectLst/>
                        <a:latin typeface="Calibri" pitchFamily="34" charset="0"/>
                        <a:ea typeface="Calibri"/>
                        <a:cs typeface="Calibri" pitchFamily="34" charset="0"/>
                      </a:endParaRPr>
                    </a:p>
                  </a:txBody>
                  <a:tcPr marL="68580" marR="68580" marT="0" marB="0" anchor="ctr">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6515" indent="-56515" algn="l">
                        <a:lnSpc>
                          <a:spcPct val="115000"/>
                        </a:lnSpc>
                        <a:spcAft>
                          <a:spcPts val="0"/>
                        </a:spcAft>
                      </a:pPr>
                      <a:r>
                        <a:rPr lang="en-CA" sz="1800" b="1" dirty="0">
                          <a:effectLst/>
                          <a:latin typeface="Calibri" pitchFamily="34" charset="0"/>
                          <a:cs typeface="Calibri" pitchFamily="34" charset="0"/>
                        </a:rPr>
                        <a:t>-Low </a:t>
                      </a:r>
                      <a:r>
                        <a:rPr lang="en-CA" sz="1800" b="1" dirty="0" smtClean="0">
                          <a:effectLst/>
                          <a:latin typeface="Calibri" pitchFamily="34" charset="0"/>
                          <a:cs typeface="Calibri" pitchFamily="34" charset="0"/>
                        </a:rPr>
                        <a:t>volume, low quality </a:t>
                      </a:r>
                      <a:r>
                        <a:rPr lang="en-CA" sz="1800" b="1" dirty="0">
                          <a:effectLst/>
                          <a:latin typeface="Calibri" pitchFamily="34" charset="0"/>
                          <a:cs typeface="Calibri" pitchFamily="34" charset="0"/>
                        </a:rPr>
                        <a:t>CPG</a:t>
                      </a:r>
                    </a:p>
                    <a:p>
                      <a:pPr marL="56515" indent="-56515" algn="l">
                        <a:lnSpc>
                          <a:spcPct val="115000"/>
                        </a:lnSpc>
                        <a:spcAft>
                          <a:spcPts val="0"/>
                        </a:spcAft>
                      </a:pPr>
                      <a:r>
                        <a:rPr lang="en-CA" sz="1800" b="1" dirty="0">
                          <a:effectLst/>
                          <a:latin typeface="Calibri" pitchFamily="34" charset="0"/>
                          <a:cs typeface="Calibri" pitchFamily="34" charset="0"/>
                        </a:rPr>
                        <a:t>-Increase margin </a:t>
                      </a:r>
                    </a:p>
                    <a:p>
                      <a:pPr marL="56515" indent="-56515" algn="l">
                        <a:lnSpc>
                          <a:spcPct val="115000"/>
                        </a:lnSpc>
                        <a:spcAft>
                          <a:spcPts val="0"/>
                        </a:spcAft>
                      </a:pPr>
                      <a:r>
                        <a:rPr lang="en-CA" sz="1800" b="1" dirty="0">
                          <a:effectLst/>
                          <a:latin typeface="Calibri" pitchFamily="34" charset="0"/>
                          <a:cs typeface="Calibri" pitchFamily="34" charset="0"/>
                        </a:rPr>
                        <a:t>-Competitive pricing</a:t>
                      </a:r>
                      <a:endParaRPr lang="en-CA" sz="1800" b="1" dirty="0">
                        <a:effectLst/>
                        <a:latin typeface="Calibri" pitchFamily="34" charset="0"/>
                        <a:ea typeface="Calibri"/>
                        <a:cs typeface="Calibri" pitchFamily="34" charset="0"/>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3025" indent="-73025">
                        <a:lnSpc>
                          <a:spcPct val="115000"/>
                        </a:lnSpc>
                        <a:spcAft>
                          <a:spcPts val="0"/>
                        </a:spcAft>
                      </a:pPr>
                      <a:r>
                        <a:rPr lang="en-CA" sz="1800" b="1" dirty="0">
                          <a:effectLst/>
                          <a:latin typeface="Calibri" pitchFamily="34" charset="0"/>
                          <a:cs typeface="Calibri" pitchFamily="34" charset="0"/>
                        </a:rPr>
                        <a:t>-Countervailing power (NB)</a:t>
                      </a:r>
                    </a:p>
                    <a:p>
                      <a:pPr>
                        <a:lnSpc>
                          <a:spcPct val="115000"/>
                        </a:lnSpc>
                        <a:spcAft>
                          <a:spcPts val="0"/>
                        </a:spcAft>
                      </a:pPr>
                      <a:r>
                        <a:rPr lang="en-CA" sz="1800" b="1" dirty="0">
                          <a:effectLst/>
                          <a:latin typeface="Calibri" pitchFamily="34" charset="0"/>
                          <a:cs typeface="Calibri" pitchFamily="34" charset="0"/>
                        </a:rPr>
                        <a:t>-Increase </a:t>
                      </a:r>
                      <a:r>
                        <a:rPr lang="en-CA" sz="1800" b="1" dirty="0" smtClean="0">
                          <a:effectLst/>
                          <a:latin typeface="Calibri" pitchFamily="34" charset="0"/>
                          <a:cs typeface="Calibri" pitchFamily="34" charset="0"/>
                        </a:rPr>
                        <a:t>margin</a:t>
                      </a:r>
                      <a:endParaRPr lang="en-CA" sz="1800" b="1" dirty="0">
                        <a:effectLst/>
                        <a:latin typeface="Calibri" pitchFamily="34" charset="0"/>
                        <a:cs typeface="Calibri" pitchFamily="34" charset="0"/>
                      </a:endParaRPr>
                    </a:p>
                    <a:p>
                      <a:pPr marL="73025" indent="-73025">
                        <a:lnSpc>
                          <a:spcPct val="115000"/>
                        </a:lnSpc>
                        <a:spcAft>
                          <a:spcPts val="0"/>
                        </a:spcAft>
                      </a:pPr>
                      <a:r>
                        <a:rPr lang="en-CA" sz="1800" b="1" dirty="0">
                          <a:effectLst/>
                          <a:latin typeface="Calibri" pitchFamily="34" charset="0"/>
                          <a:cs typeface="Calibri" pitchFamily="34" charset="0"/>
                        </a:rPr>
                        <a:t>-Average quality CPG</a:t>
                      </a:r>
                    </a:p>
                    <a:p>
                      <a:pPr marL="73025" indent="-73025">
                        <a:lnSpc>
                          <a:spcPct val="115000"/>
                        </a:lnSpc>
                        <a:spcAft>
                          <a:spcPts val="0"/>
                        </a:spcAft>
                      </a:pPr>
                      <a:r>
                        <a:rPr lang="en-CA" sz="1800" b="1" dirty="0">
                          <a:effectLst/>
                          <a:latin typeface="Calibri" pitchFamily="34" charset="0"/>
                          <a:cs typeface="Calibri" pitchFamily="34" charset="0"/>
                        </a:rPr>
                        <a:t>-Competitive pricing</a:t>
                      </a:r>
                      <a:endParaRPr lang="en-CA" sz="1800" b="1" dirty="0">
                        <a:effectLst/>
                        <a:latin typeface="Calibri" pitchFamily="34" charset="0"/>
                        <a:ea typeface="Calibri"/>
                        <a:cs typeface="Calibri" pitchFamily="34" charset="0"/>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5880" indent="-53340">
                        <a:lnSpc>
                          <a:spcPct val="120000"/>
                        </a:lnSpc>
                        <a:spcAft>
                          <a:spcPts val="0"/>
                        </a:spcAft>
                      </a:pPr>
                      <a:r>
                        <a:rPr lang="en-CA" sz="1800" b="1" dirty="0">
                          <a:effectLst/>
                          <a:latin typeface="Calibri" pitchFamily="34" charset="0"/>
                          <a:cs typeface="Calibri" pitchFamily="34" charset="0"/>
                        </a:rPr>
                        <a:t>-Max. category margins</a:t>
                      </a:r>
                    </a:p>
                    <a:p>
                      <a:pPr marL="55880" indent="-53340">
                        <a:lnSpc>
                          <a:spcPct val="115000"/>
                        </a:lnSpc>
                        <a:spcAft>
                          <a:spcPts val="0"/>
                        </a:spcAft>
                      </a:pPr>
                      <a:r>
                        <a:rPr lang="en-CA" sz="1800" b="1" dirty="0">
                          <a:effectLst/>
                          <a:latin typeface="Calibri" pitchFamily="34" charset="0"/>
                          <a:cs typeface="Calibri" pitchFamily="34" charset="0"/>
                        </a:rPr>
                        <a:t>-Product differentiation</a:t>
                      </a:r>
                    </a:p>
                    <a:p>
                      <a:pPr marL="55880" indent="-53340">
                        <a:lnSpc>
                          <a:spcPct val="115000"/>
                        </a:lnSpc>
                        <a:spcAft>
                          <a:spcPts val="0"/>
                        </a:spcAft>
                      </a:pPr>
                      <a:r>
                        <a:rPr lang="en-CA" sz="1800" b="1" dirty="0">
                          <a:effectLst/>
                          <a:latin typeface="Calibri" pitchFamily="34" charset="0"/>
                          <a:cs typeface="Calibri" pitchFamily="34" charset="0"/>
                        </a:rPr>
                        <a:t>-Quality/image equality (NB)</a:t>
                      </a:r>
                    </a:p>
                    <a:p>
                      <a:pPr marL="55880" indent="-53340">
                        <a:lnSpc>
                          <a:spcPct val="115000"/>
                        </a:lnSpc>
                        <a:spcAft>
                          <a:spcPts val="0"/>
                        </a:spcAft>
                      </a:pPr>
                      <a:r>
                        <a:rPr lang="en-CA" sz="1800" b="1" dirty="0">
                          <a:effectLst/>
                          <a:latin typeface="Calibri" pitchFamily="34" charset="0"/>
                          <a:cs typeface="Calibri" pitchFamily="34" charset="0"/>
                        </a:rPr>
                        <a:t>-Quality-based pricing</a:t>
                      </a:r>
                      <a:endParaRPr lang="en-CA" sz="1800" b="1" dirty="0">
                        <a:effectLst/>
                        <a:latin typeface="Calibri" pitchFamily="34" charset="0"/>
                        <a:ea typeface="Calibri"/>
                        <a:cs typeface="Calibri" pitchFamily="34" charset="0"/>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CA" sz="1800" b="1" dirty="0" smtClean="0">
                          <a:effectLst/>
                          <a:latin typeface="Calibri" pitchFamily="34" charset="0"/>
                          <a:cs typeface="Calibri" pitchFamily="34" charset="0"/>
                        </a:rPr>
                        <a:t>-Customer </a:t>
                      </a:r>
                      <a:r>
                        <a:rPr lang="en-CA" sz="1800" b="1" dirty="0">
                          <a:effectLst/>
                          <a:latin typeface="Calibri" pitchFamily="34" charset="0"/>
                          <a:cs typeface="Calibri" pitchFamily="34" charset="0"/>
                        </a:rPr>
                        <a:t>loyalty</a:t>
                      </a:r>
                    </a:p>
                    <a:p>
                      <a:pPr>
                        <a:lnSpc>
                          <a:spcPct val="115000"/>
                        </a:lnSpc>
                        <a:spcAft>
                          <a:spcPts val="0"/>
                        </a:spcAft>
                      </a:pPr>
                      <a:r>
                        <a:rPr lang="en-CA" sz="1800" b="1" dirty="0" smtClean="0">
                          <a:effectLst/>
                          <a:latin typeface="Calibri" pitchFamily="34" charset="0"/>
                          <a:cs typeface="Calibri" pitchFamily="34" charset="0"/>
                        </a:rPr>
                        <a:t>-PL </a:t>
                      </a:r>
                      <a:r>
                        <a:rPr lang="en-CA" sz="1800" b="1" dirty="0">
                          <a:effectLst/>
                          <a:latin typeface="Calibri" pitchFamily="34" charset="0"/>
                          <a:cs typeface="Calibri" pitchFamily="34" charset="0"/>
                        </a:rPr>
                        <a:t>sub-brands</a:t>
                      </a:r>
                    </a:p>
                    <a:p>
                      <a:pPr>
                        <a:lnSpc>
                          <a:spcPct val="115000"/>
                        </a:lnSpc>
                        <a:spcAft>
                          <a:spcPts val="0"/>
                        </a:spcAft>
                      </a:pPr>
                      <a:r>
                        <a:rPr lang="en-CA" sz="1800" b="1" dirty="0" smtClean="0">
                          <a:effectLst/>
                          <a:latin typeface="Calibri" pitchFamily="34" charset="0"/>
                          <a:cs typeface="Calibri" pitchFamily="34" charset="0"/>
                        </a:rPr>
                        <a:t>-Equal/superior quality (NB)</a:t>
                      </a:r>
                      <a:endParaRPr lang="en-CA" sz="1800" b="1" dirty="0">
                        <a:effectLst/>
                        <a:latin typeface="Calibri" pitchFamily="34" charset="0"/>
                        <a:cs typeface="Calibri" pitchFamily="34" charset="0"/>
                      </a:endParaRPr>
                    </a:p>
                    <a:p>
                      <a:pPr>
                        <a:lnSpc>
                          <a:spcPct val="115000"/>
                        </a:lnSpc>
                        <a:spcAft>
                          <a:spcPts val="0"/>
                        </a:spcAft>
                      </a:pPr>
                      <a:r>
                        <a:rPr lang="en-CA" sz="1800" b="1" dirty="0" smtClean="0">
                          <a:effectLst/>
                          <a:latin typeface="Calibri" pitchFamily="34" charset="0"/>
                          <a:cs typeface="Calibri" pitchFamily="34" charset="0"/>
                        </a:rPr>
                        <a:t>-Brand purchase </a:t>
                      </a:r>
                      <a:r>
                        <a:rPr lang="en-CA" sz="1800" b="1" dirty="0">
                          <a:effectLst/>
                          <a:latin typeface="Calibri" pitchFamily="34" charset="0"/>
                          <a:cs typeface="Calibri" pitchFamily="34" charset="0"/>
                        </a:rPr>
                        <a:t>criterion</a:t>
                      </a:r>
                      <a:endParaRPr lang="en-CA" sz="1800" b="1" dirty="0">
                        <a:effectLst/>
                        <a:latin typeface="Calibri" pitchFamily="34" charset="0"/>
                        <a:ea typeface="Calibri"/>
                        <a:cs typeface="Calibri" pitchFamily="34" charset="0"/>
                      </a:endParaRPr>
                    </a:p>
                  </a:txBody>
                  <a:tcPr marL="68580" marR="68580" marT="0" marB="0">
                    <a:lnL w="285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1974">
                <a:tc>
                  <a:txBody>
                    <a:bodyPr/>
                    <a:lstStyle/>
                    <a:p>
                      <a:pPr>
                        <a:lnSpc>
                          <a:spcPct val="115000"/>
                        </a:lnSpc>
                        <a:spcAft>
                          <a:spcPts val="0"/>
                        </a:spcAft>
                      </a:pPr>
                      <a:r>
                        <a:rPr lang="en-CA" sz="1800" b="1" dirty="0" smtClean="0">
                          <a:effectLst/>
                          <a:latin typeface="Calibri" pitchFamily="34" charset="0"/>
                          <a:cs typeface="Calibri" pitchFamily="34" charset="0"/>
                        </a:rPr>
                        <a:t>Attribute</a:t>
                      </a:r>
                      <a:endParaRPr lang="en-CA" sz="1800" b="1" dirty="0">
                        <a:effectLst/>
                        <a:latin typeface="Calibri" pitchFamily="34" charset="0"/>
                        <a:ea typeface="Calibri"/>
                        <a:cs typeface="Calibri" pitchFamily="34" charset="0"/>
                      </a:endParaRPr>
                    </a:p>
                  </a:txBody>
                  <a:tcPr marL="68580" marR="68580" marT="0" marB="0" anchor="ctr">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l">
                        <a:lnSpc>
                          <a:spcPct val="115000"/>
                        </a:lnSpc>
                        <a:spcAft>
                          <a:spcPts val="0"/>
                        </a:spcAft>
                      </a:pPr>
                      <a:r>
                        <a:rPr lang="en-CA" sz="1800" b="1" dirty="0">
                          <a:effectLst/>
                          <a:latin typeface="Calibri" pitchFamily="34" charset="0"/>
                          <a:cs typeface="Calibri" pitchFamily="34" charset="0"/>
                        </a:rPr>
                        <a:t> </a:t>
                      </a:r>
                      <a:r>
                        <a:rPr lang="en-CA" sz="1800" b="1" dirty="0" smtClean="0">
                          <a:effectLst/>
                          <a:latin typeface="Calibri" pitchFamily="34" charset="0"/>
                          <a:cs typeface="Calibri" pitchFamily="34" charset="0"/>
                        </a:rPr>
                        <a:t>Price </a:t>
                      </a:r>
                      <a:endParaRPr lang="en-CA" sz="1800" b="1" dirty="0">
                        <a:effectLst/>
                        <a:latin typeface="Calibri" pitchFamily="34" charset="0"/>
                        <a:ea typeface="Calibri"/>
                        <a:cs typeface="Calibri" pitchFamily="34" charset="0"/>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ctr">
                        <a:lnSpc>
                          <a:spcPct val="115000"/>
                        </a:lnSpc>
                        <a:spcAft>
                          <a:spcPts val="0"/>
                        </a:spcAft>
                      </a:pPr>
                      <a:r>
                        <a:rPr lang="en-CA" sz="1800" b="1" dirty="0" smtClean="0">
                          <a:effectLst/>
                          <a:latin typeface="Calibri" pitchFamily="34" charset="0"/>
                          <a:cs typeface="Calibri" pitchFamily="34" charset="0"/>
                        </a:rPr>
                        <a:t>Price </a:t>
                      </a:r>
                      <a:r>
                        <a:rPr lang="en-CA" sz="1800" b="1" dirty="0">
                          <a:effectLst/>
                          <a:latin typeface="Calibri" pitchFamily="34" charset="0"/>
                          <a:cs typeface="Calibri" pitchFamily="34" charset="0"/>
                        </a:rPr>
                        <a:t> </a:t>
                      </a:r>
                      <a:endParaRPr lang="en-CA" sz="1800" b="1" dirty="0">
                        <a:effectLst/>
                        <a:latin typeface="Calibri" pitchFamily="34" charset="0"/>
                        <a:ea typeface="Calibri"/>
                        <a:cs typeface="Calibri" pitchFamily="34" charset="0"/>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ctr">
                        <a:lnSpc>
                          <a:spcPct val="115000"/>
                        </a:lnSpc>
                        <a:spcAft>
                          <a:spcPts val="0"/>
                        </a:spcAft>
                      </a:pPr>
                      <a:r>
                        <a:rPr lang="en-CA" sz="1800" b="1" dirty="0" smtClean="0">
                          <a:effectLst/>
                          <a:latin typeface="Calibri" pitchFamily="34" charset="0"/>
                          <a:cs typeface="Calibri" pitchFamily="34" charset="0"/>
                        </a:rPr>
                        <a:t>Value </a:t>
                      </a:r>
                      <a:r>
                        <a:rPr lang="en-CA" sz="1800" b="1" dirty="0">
                          <a:effectLst/>
                          <a:latin typeface="Calibri" pitchFamily="34" charset="0"/>
                          <a:cs typeface="Calibri" pitchFamily="34" charset="0"/>
                        </a:rPr>
                        <a:t> </a:t>
                      </a:r>
                      <a:endParaRPr lang="en-CA" sz="1800" b="1" dirty="0">
                        <a:effectLst/>
                        <a:latin typeface="Calibri" pitchFamily="34" charset="0"/>
                        <a:ea typeface="Calibri"/>
                        <a:cs typeface="Calibri" pitchFamily="34" charset="0"/>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tcPr>
                </a:tc>
                <a:tc>
                  <a:txBody>
                    <a:bodyPr/>
                    <a:lstStyle/>
                    <a:p>
                      <a:pPr algn="ctr">
                        <a:lnSpc>
                          <a:spcPct val="115000"/>
                        </a:lnSpc>
                        <a:spcAft>
                          <a:spcPts val="0"/>
                        </a:spcAft>
                      </a:pPr>
                      <a:r>
                        <a:rPr lang="en-CA" sz="1800" b="1" dirty="0">
                          <a:effectLst/>
                          <a:latin typeface="Calibri" pitchFamily="34" charset="0"/>
                          <a:cs typeface="Calibri" pitchFamily="34" charset="0"/>
                        </a:rPr>
                        <a:t> </a:t>
                      </a:r>
                      <a:r>
                        <a:rPr lang="en-CA" sz="1800" b="1" dirty="0" smtClean="0">
                          <a:effectLst/>
                          <a:latin typeface="Calibri" pitchFamily="34" charset="0"/>
                          <a:cs typeface="Calibri" pitchFamily="34" charset="0"/>
                        </a:rPr>
                        <a:t>Brand</a:t>
                      </a:r>
                      <a:endParaRPr lang="en-CA" sz="1800" b="1" dirty="0">
                        <a:effectLst/>
                        <a:latin typeface="Calibri" pitchFamily="34" charset="0"/>
                        <a:ea typeface="Calibri"/>
                        <a:cs typeface="Calibri" pitchFamily="34" charset="0"/>
                      </a:endParaRPr>
                    </a:p>
                  </a:txBody>
                  <a:tcPr marL="68580" marR="68580" marT="0" marB="0">
                    <a:lnL w="285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tcPr>
                </a:tc>
              </a:tr>
            </a:tbl>
          </a:graphicData>
        </a:graphic>
      </p:graphicFrame>
      <p:pic>
        <p:nvPicPr>
          <p:cNvPr id="1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222" y="914400"/>
            <a:ext cx="8812378" cy="5800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469900" y="-4763"/>
            <a:ext cx="75057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Verdana" pitchFamily="34" charset="0"/>
              </a:defRPr>
            </a:lvl1pPr>
            <a:lvl2pPr marL="742950" indent="-285750">
              <a:defRPr sz="2800">
                <a:solidFill>
                  <a:schemeClr val="tx1"/>
                </a:solidFill>
                <a:latin typeface="Verdana" pitchFamily="34" charset="0"/>
              </a:defRPr>
            </a:lvl2pPr>
            <a:lvl3pPr marL="1143000" indent="-228600">
              <a:defRPr sz="2800">
                <a:solidFill>
                  <a:schemeClr val="tx1"/>
                </a:solidFill>
                <a:latin typeface="Verdana" pitchFamily="34" charset="0"/>
              </a:defRPr>
            </a:lvl3pPr>
            <a:lvl4pPr marL="1600200" indent="-228600">
              <a:defRPr sz="2800">
                <a:solidFill>
                  <a:schemeClr val="tx1"/>
                </a:solidFill>
                <a:latin typeface="Verdana" pitchFamily="34" charset="0"/>
              </a:defRPr>
            </a:lvl4pPr>
            <a:lvl5pPr marL="2057400" indent="-228600">
              <a:defRPr sz="2800">
                <a:solidFill>
                  <a:schemeClr val="tx1"/>
                </a:solidFill>
                <a:latin typeface="Verdana" pitchFamily="34" charset="0"/>
              </a:defRPr>
            </a:lvl5pPr>
            <a:lvl6pPr marL="25146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718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290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8862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pPr eaLnBrk="1" hangingPunct="1">
              <a:spcBef>
                <a:spcPct val="0"/>
              </a:spcBef>
              <a:spcAft>
                <a:spcPct val="0"/>
              </a:spcAft>
              <a:buFontTx/>
              <a:buNone/>
            </a:pPr>
            <a:r>
              <a:rPr lang="en-US" sz="3600" dirty="0" smtClean="0">
                <a:solidFill>
                  <a:schemeClr val="tx2"/>
                </a:solidFill>
                <a:latin typeface="Calibri" pitchFamily="34" charset="0"/>
                <a:cs typeface="Calibri" pitchFamily="34" charset="0"/>
              </a:rPr>
              <a:t>Private Labels in Canada</a:t>
            </a:r>
            <a:endParaRPr lang="en-US" sz="3600" dirty="0">
              <a:solidFill>
                <a:schemeClr val="tx2"/>
              </a:solidFill>
              <a:latin typeface="Calibri" pitchFamily="34" charset="0"/>
              <a:cs typeface="Calibri" pitchFamily="34" charset="0"/>
            </a:endParaRPr>
          </a:p>
        </p:txBody>
      </p:sp>
      <p:grpSp>
        <p:nvGrpSpPr>
          <p:cNvPr id="6" name="Group 5"/>
          <p:cNvGrpSpPr>
            <a:grpSpLocks/>
          </p:cNvGrpSpPr>
          <p:nvPr/>
        </p:nvGrpSpPr>
        <p:grpSpPr bwMode="auto">
          <a:xfrm>
            <a:off x="590550" y="838200"/>
            <a:ext cx="3600450" cy="34925"/>
            <a:chOff x="1371600" y="1194949"/>
            <a:chExt cx="3600000" cy="35050"/>
          </a:xfrm>
        </p:grpSpPr>
        <p:sp>
          <p:nvSpPr>
            <p:cNvPr id="7" name="矩形 6"/>
            <p:cNvSpPr/>
            <p:nvPr/>
          </p:nvSpPr>
          <p:spPr>
            <a:xfrm>
              <a:off x="1371600" y="1201322"/>
              <a:ext cx="3600000" cy="17526"/>
            </a:xfrm>
            <a:prstGeom prst="rect">
              <a:avLst/>
            </a:prstGeom>
            <a:solidFill>
              <a:srgbClr val="CC3300"/>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矩形 9"/>
            <p:cNvSpPr/>
            <p:nvPr/>
          </p:nvSpPr>
          <p:spPr>
            <a:xfrm>
              <a:off x="1371600" y="1194949"/>
              <a:ext cx="3600000" cy="11153"/>
            </a:xfrm>
            <a:prstGeom prst="rect">
              <a:avLst/>
            </a:prstGeom>
            <a:solidFill>
              <a:schemeClr val="bg1">
                <a:lumMod val="8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矩形 10"/>
            <p:cNvSpPr/>
            <p:nvPr/>
          </p:nvSpPr>
          <p:spPr>
            <a:xfrm>
              <a:off x="1371600" y="1218847"/>
              <a:ext cx="3600000" cy="11152"/>
            </a:xfrm>
            <a:prstGeom prst="rect">
              <a:avLst/>
            </a:prstGeom>
            <a:solidFill>
              <a:schemeClr val="bg1">
                <a:lumMod val="7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grpSp>
      <p:grpSp>
        <p:nvGrpSpPr>
          <p:cNvPr id="2" name="Group 1"/>
          <p:cNvGrpSpPr/>
          <p:nvPr/>
        </p:nvGrpSpPr>
        <p:grpSpPr>
          <a:xfrm>
            <a:off x="381000" y="1138238"/>
            <a:ext cx="6248400" cy="2824162"/>
            <a:chOff x="381000" y="1138238"/>
            <a:chExt cx="6248400" cy="2824162"/>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138238"/>
              <a:ext cx="4514850" cy="249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250" y="3619500"/>
              <a:ext cx="615315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920496"/>
            <a:ext cx="5815584" cy="5861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879779" y="2590800"/>
            <a:ext cx="1647825" cy="381000"/>
          </a:xfrm>
          <a:prstGeom prst="rect">
            <a:avLst/>
          </a:prstGeom>
          <a:solidFill>
            <a:srgbClr val="FFFF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Rectangle 12"/>
          <p:cNvSpPr/>
          <p:nvPr/>
        </p:nvSpPr>
        <p:spPr>
          <a:xfrm>
            <a:off x="1933575" y="4000500"/>
            <a:ext cx="1647825" cy="190500"/>
          </a:xfrm>
          <a:prstGeom prst="rect">
            <a:avLst/>
          </a:prstGeom>
          <a:solidFill>
            <a:srgbClr val="FFFF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Rectangle 13"/>
          <p:cNvSpPr/>
          <p:nvPr/>
        </p:nvSpPr>
        <p:spPr>
          <a:xfrm>
            <a:off x="1933575" y="4533900"/>
            <a:ext cx="1647825" cy="334314"/>
          </a:xfrm>
          <a:prstGeom prst="rect">
            <a:avLst/>
          </a:prstGeom>
          <a:solidFill>
            <a:srgbClr val="FFFF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Rectangle 14"/>
          <p:cNvSpPr/>
          <p:nvPr/>
        </p:nvSpPr>
        <p:spPr>
          <a:xfrm>
            <a:off x="1933575" y="6096000"/>
            <a:ext cx="1647825" cy="167157"/>
          </a:xfrm>
          <a:prstGeom prst="rect">
            <a:avLst/>
          </a:prstGeom>
          <a:solidFill>
            <a:srgbClr val="FFFF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124866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2050"/>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2050"/>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3" grpId="0" animBg="1"/>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txBox="1">
            <a:spLocks noChangeArrowheads="1"/>
          </p:cNvSpPr>
          <p:nvPr/>
        </p:nvSpPr>
        <p:spPr bwMode="auto">
          <a:xfrm>
            <a:off x="469900" y="-4763"/>
            <a:ext cx="75057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Verdana" pitchFamily="34" charset="0"/>
              </a:defRPr>
            </a:lvl1pPr>
            <a:lvl2pPr marL="742950" indent="-285750">
              <a:defRPr sz="2800">
                <a:solidFill>
                  <a:schemeClr val="tx1"/>
                </a:solidFill>
                <a:latin typeface="Verdana" pitchFamily="34" charset="0"/>
              </a:defRPr>
            </a:lvl2pPr>
            <a:lvl3pPr marL="1143000" indent="-228600">
              <a:defRPr sz="2800">
                <a:solidFill>
                  <a:schemeClr val="tx1"/>
                </a:solidFill>
                <a:latin typeface="Verdana" pitchFamily="34" charset="0"/>
              </a:defRPr>
            </a:lvl3pPr>
            <a:lvl4pPr marL="1600200" indent="-228600">
              <a:defRPr sz="2800">
                <a:solidFill>
                  <a:schemeClr val="tx1"/>
                </a:solidFill>
                <a:latin typeface="Verdana" pitchFamily="34" charset="0"/>
              </a:defRPr>
            </a:lvl4pPr>
            <a:lvl5pPr marL="2057400" indent="-228600">
              <a:defRPr sz="2800">
                <a:solidFill>
                  <a:schemeClr val="tx1"/>
                </a:solidFill>
                <a:latin typeface="Verdana" pitchFamily="34" charset="0"/>
              </a:defRPr>
            </a:lvl5pPr>
            <a:lvl6pPr marL="25146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718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290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8862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pPr eaLnBrk="1" hangingPunct="1">
              <a:spcBef>
                <a:spcPct val="0"/>
              </a:spcBef>
              <a:spcAft>
                <a:spcPct val="0"/>
              </a:spcAft>
              <a:buFontTx/>
              <a:buNone/>
            </a:pPr>
            <a:r>
              <a:rPr lang="en-US" sz="3600" dirty="0" smtClean="0">
                <a:solidFill>
                  <a:schemeClr val="tx2"/>
                </a:solidFill>
                <a:latin typeface="Calibri" pitchFamily="34" charset="0"/>
                <a:cs typeface="Calibri" pitchFamily="34" charset="0"/>
              </a:rPr>
              <a:t>Case Study Analyses </a:t>
            </a:r>
            <a:endParaRPr lang="en-US" sz="3600" dirty="0">
              <a:solidFill>
                <a:schemeClr val="tx2"/>
              </a:solidFill>
              <a:latin typeface="Calibri" pitchFamily="34" charset="0"/>
              <a:cs typeface="Calibri" pitchFamily="34" charset="0"/>
            </a:endParaRPr>
          </a:p>
        </p:txBody>
      </p:sp>
      <p:sp>
        <p:nvSpPr>
          <p:cNvPr id="3" name="TextBox 2"/>
          <p:cNvSpPr txBox="1"/>
          <p:nvPr/>
        </p:nvSpPr>
        <p:spPr>
          <a:xfrm>
            <a:off x="228600" y="2471207"/>
            <a:ext cx="2819400" cy="446148"/>
          </a:xfrm>
          <a:prstGeom prst="rect">
            <a:avLst/>
          </a:prstGeom>
          <a:solidFill>
            <a:schemeClr val="bg1">
              <a:lumMod val="95000"/>
            </a:schemeClr>
          </a:solidFill>
          <a:ln w="19050">
            <a:solidFill>
              <a:schemeClr val="tx1"/>
            </a:solidFill>
          </a:ln>
          <a:effectLst>
            <a:softEdge rad="63500"/>
          </a:effectLst>
        </p:spPr>
        <p:txBody>
          <a:bodyPr wrap="square" rtlCol="0">
            <a:spAutoFit/>
          </a:bodyPr>
          <a:lstStyle/>
          <a:p>
            <a:pPr>
              <a:spcAft>
                <a:spcPts val="0"/>
              </a:spcAft>
              <a:buNone/>
            </a:pPr>
            <a:r>
              <a:rPr lang="en-CA" sz="2200" dirty="0" smtClean="0">
                <a:latin typeface="Calibri" pitchFamily="34" charset="0"/>
                <a:cs typeface="Calibri" pitchFamily="34" charset="0"/>
              </a:rPr>
              <a:t>Sliced Packaged Bacon </a:t>
            </a:r>
            <a:endParaRPr lang="en-CA" sz="2200" dirty="0">
              <a:latin typeface="Calibri" pitchFamily="34" charset="0"/>
              <a:cs typeface="Calibri" pitchFamily="34" charset="0"/>
            </a:endParaRPr>
          </a:p>
        </p:txBody>
      </p:sp>
      <p:sp>
        <p:nvSpPr>
          <p:cNvPr id="15" name="TextBox 14"/>
          <p:cNvSpPr txBox="1"/>
          <p:nvPr/>
        </p:nvSpPr>
        <p:spPr>
          <a:xfrm>
            <a:off x="5257800" y="2520524"/>
            <a:ext cx="3733800" cy="446148"/>
          </a:xfrm>
          <a:prstGeom prst="rect">
            <a:avLst/>
          </a:prstGeom>
          <a:solidFill>
            <a:schemeClr val="bg1">
              <a:lumMod val="95000"/>
            </a:schemeClr>
          </a:solidFill>
          <a:ln w="19050">
            <a:solidFill>
              <a:schemeClr val="tx1"/>
            </a:solidFill>
          </a:ln>
          <a:effectLst>
            <a:softEdge rad="63500"/>
          </a:effectLst>
        </p:spPr>
        <p:txBody>
          <a:bodyPr wrap="square" rtlCol="0">
            <a:spAutoFit/>
          </a:bodyPr>
          <a:lstStyle>
            <a:defPPr>
              <a:defRPr lang="en-US"/>
            </a:defPPr>
            <a:lvl1pPr>
              <a:spcAft>
                <a:spcPts val="0"/>
              </a:spcAft>
              <a:buNone/>
              <a:defRPr sz="2200">
                <a:latin typeface="Calibri" pitchFamily="34" charset="0"/>
                <a:cs typeface="Calibri" pitchFamily="34" charset="0"/>
              </a:defRPr>
            </a:lvl1pPr>
          </a:lstStyle>
          <a:p>
            <a:r>
              <a:rPr lang="en-CA" dirty="0" smtClean="0"/>
              <a:t>Commercial Fresh Bread/Toast </a:t>
            </a:r>
            <a:endParaRPr lang="en-CA" dirty="0"/>
          </a:p>
        </p:txBody>
      </p:sp>
      <p:sp>
        <p:nvSpPr>
          <p:cNvPr id="4" name="TextBox 3"/>
          <p:cNvSpPr txBox="1"/>
          <p:nvPr/>
        </p:nvSpPr>
        <p:spPr>
          <a:xfrm>
            <a:off x="228600" y="1149158"/>
            <a:ext cx="8763000" cy="498598"/>
          </a:xfrm>
          <a:prstGeom prst="rect">
            <a:avLst/>
          </a:prstGeom>
          <a:solidFill>
            <a:schemeClr val="bg1">
              <a:lumMod val="95000"/>
            </a:schemeClr>
          </a:solidFill>
          <a:ln w="19050">
            <a:solidFill>
              <a:schemeClr val="tx1"/>
            </a:solidFill>
          </a:ln>
          <a:effectLst>
            <a:softEdge rad="63500"/>
          </a:effectLst>
        </p:spPr>
        <p:txBody>
          <a:bodyPr wrap="square" rtlCol="0">
            <a:spAutoFit/>
          </a:bodyPr>
          <a:lstStyle>
            <a:defPPr>
              <a:defRPr lang="en-US"/>
            </a:defPPr>
            <a:lvl1pPr algn="ctr">
              <a:buNone/>
              <a:defRPr sz="2400">
                <a:latin typeface="Calibri" pitchFamily="34" charset="0"/>
                <a:cs typeface="Calibri" pitchFamily="34" charset="0"/>
              </a:defRPr>
            </a:lvl1pPr>
          </a:lstStyle>
          <a:p>
            <a:pPr>
              <a:spcBef>
                <a:spcPts val="0"/>
              </a:spcBef>
              <a:spcAft>
                <a:spcPts val="0"/>
              </a:spcAft>
            </a:pPr>
            <a:r>
              <a:rPr lang="en-CA" dirty="0" smtClean="0"/>
              <a:t>PL-NB Competition in Health-differentiated Food Product Categories</a:t>
            </a:r>
            <a:endParaRPr lang="en-CA" dirty="0"/>
          </a:p>
        </p:txBody>
      </p:sp>
      <p:cxnSp>
        <p:nvCxnSpPr>
          <p:cNvPr id="6" name="Straight Connector 5"/>
          <p:cNvCxnSpPr>
            <a:stCxn id="3" idx="0"/>
            <a:endCxn id="4" idx="2"/>
          </p:cNvCxnSpPr>
          <p:nvPr/>
        </p:nvCxnSpPr>
        <p:spPr>
          <a:xfrm flipV="1">
            <a:off x="1638300" y="1647756"/>
            <a:ext cx="2971800" cy="82345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15" idx="0"/>
            <a:endCxn id="4" idx="2"/>
          </p:cNvCxnSpPr>
          <p:nvPr/>
        </p:nvCxnSpPr>
        <p:spPr>
          <a:xfrm flipH="1" flipV="1">
            <a:off x="4610100" y="1647756"/>
            <a:ext cx="2514600" cy="87276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28600" y="4190302"/>
            <a:ext cx="8763000" cy="837152"/>
          </a:xfrm>
          <a:prstGeom prst="rect">
            <a:avLst/>
          </a:prstGeom>
          <a:solidFill>
            <a:schemeClr val="bg1">
              <a:lumMod val="95000"/>
            </a:schemeClr>
          </a:solidFill>
          <a:ln w="25400" cmpd="dbl">
            <a:solidFill>
              <a:srgbClr val="FF0000"/>
            </a:solidFill>
          </a:ln>
          <a:effectLst>
            <a:softEdge rad="63500"/>
          </a:effectLst>
        </p:spPr>
        <p:txBody>
          <a:bodyPr wrap="square" rtlCol="0">
            <a:spAutoFit/>
          </a:bodyPr>
          <a:lstStyle>
            <a:defPPr>
              <a:defRPr lang="en-US"/>
            </a:defPPr>
            <a:lvl1pPr algn="ctr">
              <a:buNone/>
              <a:defRPr sz="2400">
                <a:latin typeface="Calibri" pitchFamily="34" charset="0"/>
                <a:cs typeface="Calibri" pitchFamily="34" charset="0"/>
              </a:defRPr>
            </a:lvl1pPr>
          </a:lstStyle>
          <a:p>
            <a:r>
              <a:rPr lang="en-CA" sz="2200" dirty="0" smtClean="0"/>
              <a:t>NEIO oligopoly model </a:t>
            </a:r>
            <a:r>
              <a:rPr lang="en-CA" sz="2200" dirty="0"/>
              <a:t>of </a:t>
            </a:r>
            <a:r>
              <a:rPr lang="en-CA" sz="2200" dirty="0" smtClean="0"/>
              <a:t>PL-NB category-level market </a:t>
            </a:r>
            <a:r>
              <a:rPr lang="en-CA" sz="2200" dirty="0"/>
              <a:t>share competition </a:t>
            </a:r>
            <a:r>
              <a:rPr lang="en-CA" sz="2200" dirty="0" smtClean="0"/>
              <a:t>using </a:t>
            </a:r>
            <a:r>
              <a:rPr lang="en-CA" sz="2200" dirty="0"/>
              <a:t>price </a:t>
            </a:r>
            <a:r>
              <a:rPr lang="en-CA" sz="2200" dirty="0" smtClean="0"/>
              <a:t>as the strategic variable</a:t>
            </a:r>
          </a:p>
        </p:txBody>
      </p:sp>
      <p:cxnSp>
        <p:nvCxnSpPr>
          <p:cNvPr id="25" name="Straight Connector 24"/>
          <p:cNvCxnSpPr>
            <a:stCxn id="23" idx="0"/>
            <a:endCxn id="3" idx="2"/>
          </p:cNvCxnSpPr>
          <p:nvPr/>
        </p:nvCxnSpPr>
        <p:spPr>
          <a:xfrm flipH="1" flipV="1">
            <a:off x="1638300" y="2917355"/>
            <a:ext cx="2971800" cy="127294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23" idx="0"/>
            <a:endCxn id="30" idx="2"/>
          </p:cNvCxnSpPr>
          <p:nvPr/>
        </p:nvCxnSpPr>
        <p:spPr>
          <a:xfrm flipH="1" flipV="1">
            <a:off x="4191000" y="3505549"/>
            <a:ext cx="419100" cy="68475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a:stCxn id="23" idx="0"/>
            <a:endCxn id="15" idx="2"/>
          </p:cNvCxnSpPr>
          <p:nvPr/>
        </p:nvCxnSpPr>
        <p:spPr>
          <a:xfrm flipV="1">
            <a:off x="4610100" y="2966672"/>
            <a:ext cx="2514600" cy="12236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2857500" y="3059401"/>
            <a:ext cx="2667000" cy="446148"/>
          </a:xfrm>
          <a:prstGeom prst="rect">
            <a:avLst/>
          </a:prstGeom>
          <a:solidFill>
            <a:schemeClr val="bg1">
              <a:lumMod val="95000"/>
            </a:schemeClr>
          </a:solidFill>
          <a:ln w="19050">
            <a:solidFill>
              <a:schemeClr val="tx1"/>
            </a:solidFill>
          </a:ln>
          <a:effectLst>
            <a:softEdge rad="63500"/>
          </a:effectLst>
        </p:spPr>
        <p:txBody>
          <a:bodyPr wrap="square" rtlCol="0">
            <a:spAutoFit/>
          </a:bodyPr>
          <a:lstStyle>
            <a:defPPr>
              <a:defRPr lang="en-US"/>
            </a:defPPr>
            <a:lvl1pPr algn="ctr">
              <a:buNone/>
              <a:defRPr sz="2400">
                <a:latin typeface="Calibri" pitchFamily="34" charset="0"/>
                <a:cs typeface="Calibri" pitchFamily="34" charset="0"/>
              </a:defRPr>
            </a:lvl1pPr>
          </a:lstStyle>
          <a:p>
            <a:pPr algn="l">
              <a:spcBef>
                <a:spcPts val="0"/>
              </a:spcBef>
              <a:spcAft>
                <a:spcPts val="0"/>
              </a:spcAft>
            </a:pPr>
            <a:r>
              <a:rPr lang="en-CA" sz="2200" dirty="0" smtClean="0"/>
              <a:t>Hot Breakfast Cereals </a:t>
            </a:r>
          </a:p>
        </p:txBody>
      </p:sp>
      <p:cxnSp>
        <p:nvCxnSpPr>
          <p:cNvPr id="31" name="Straight Connector 30"/>
          <p:cNvCxnSpPr>
            <a:stCxn id="30" idx="0"/>
            <a:endCxn id="4" idx="2"/>
          </p:cNvCxnSpPr>
          <p:nvPr/>
        </p:nvCxnSpPr>
        <p:spPr>
          <a:xfrm flipV="1">
            <a:off x="4191000" y="1647756"/>
            <a:ext cx="419100" cy="141164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228600" y="5486400"/>
            <a:ext cx="8763000" cy="769441"/>
          </a:xfrm>
          <a:prstGeom prst="rect">
            <a:avLst/>
          </a:prstGeom>
          <a:solidFill>
            <a:schemeClr val="bg1">
              <a:lumMod val="95000"/>
            </a:schemeClr>
          </a:solidFill>
          <a:ln w="19050">
            <a:solidFill>
              <a:schemeClr val="tx1"/>
            </a:solidFill>
          </a:ln>
          <a:effectLst>
            <a:softEdge rad="63500"/>
          </a:effectLst>
        </p:spPr>
        <p:txBody>
          <a:bodyPr wrap="square" rtlCol="0">
            <a:spAutoFit/>
          </a:bodyPr>
          <a:lstStyle>
            <a:defPPr>
              <a:defRPr lang="en-US"/>
            </a:defPPr>
            <a:lvl1pPr algn="ctr">
              <a:buNone/>
              <a:defRPr sz="2400">
                <a:latin typeface="Calibri" pitchFamily="34" charset="0"/>
                <a:cs typeface="Calibri" pitchFamily="34" charset="0"/>
              </a:defRPr>
            </a:lvl1pPr>
          </a:lstStyle>
          <a:p>
            <a:r>
              <a:rPr lang="en-US" sz="2000" dirty="0" smtClean="0"/>
              <a:t>Game theoretical model of strategic PL-NB pricing </a:t>
            </a:r>
            <a:r>
              <a:rPr lang="en-US" sz="2000" dirty="0"/>
              <a:t>interactions </a:t>
            </a:r>
            <a:r>
              <a:rPr lang="en-US" sz="2000" dirty="0" smtClean="0"/>
              <a:t>using Roy </a:t>
            </a:r>
            <a:r>
              <a:rPr lang="en-US" sz="2000" dirty="0"/>
              <a:t>et </a:t>
            </a:r>
            <a:r>
              <a:rPr lang="en-US" sz="2000" dirty="0" smtClean="0"/>
              <a:t>al.’s (2006) Non-Nested </a:t>
            </a:r>
            <a:r>
              <a:rPr lang="en-US" sz="2000" dirty="0"/>
              <a:t>Model Comparisons (NNMC) </a:t>
            </a:r>
            <a:r>
              <a:rPr lang="en-US" sz="2000" dirty="0" smtClean="0"/>
              <a:t>approach</a:t>
            </a:r>
            <a:endParaRPr lang="en-CA" sz="2000" dirty="0"/>
          </a:p>
        </p:txBody>
      </p:sp>
      <p:cxnSp>
        <p:nvCxnSpPr>
          <p:cNvPr id="74" name="Straight Connector 73"/>
          <p:cNvCxnSpPr>
            <a:stCxn id="72" idx="0"/>
            <a:endCxn id="23" idx="2"/>
          </p:cNvCxnSpPr>
          <p:nvPr/>
        </p:nvCxnSpPr>
        <p:spPr>
          <a:xfrm flipV="1">
            <a:off x="4610100" y="5027454"/>
            <a:ext cx="0" cy="45894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Rounded Rectangle 75"/>
          <p:cNvSpPr/>
          <p:nvPr/>
        </p:nvSpPr>
        <p:spPr>
          <a:xfrm>
            <a:off x="228600" y="4192746"/>
            <a:ext cx="8763000" cy="834708"/>
          </a:xfrm>
          <a:prstGeom prst="roundRect">
            <a:avLst/>
          </a:prstGeom>
          <a:noFill/>
          <a:ln w="31750" cmpd="thickThi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9" name="Rounded Rectangle 78"/>
          <p:cNvSpPr/>
          <p:nvPr/>
        </p:nvSpPr>
        <p:spPr>
          <a:xfrm>
            <a:off x="228600" y="2498769"/>
            <a:ext cx="2819400" cy="396831"/>
          </a:xfrm>
          <a:prstGeom prst="roundRect">
            <a:avLst/>
          </a:prstGeom>
          <a:noFill/>
          <a:ln w="31750" cmpd="thickThi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extBox 1"/>
          <p:cNvSpPr txBox="1"/>
          <p:nvPr/>
        </p:nvSpPr>
        <p:spPr>
          <a:xfrm>
            <a:off x="152400" y="6379728"/>
            <a:ext cx="7342203" cy="478272"/>
          </a:xfrm>
          <a:prstGeom prst="rect">
            <a:avLst/>
          </a:prstGeom>
          <a:noFill/>
        </p:spPr>
        <p:txBody>
          <a:bodyPr wrap="none" rtlCol="0">
            <a:spAutoFit/>
          </a:bodyPr>
          <a:lstStyle/>
          <a:p>
            <a:pPr>
              <a:buNone/>
            </a:pPr>
            <a:r>
              <a:rPr lang="en-CA" sz="2400" dirty="0" smtClean="0">
                <a:solidFill>
                  <a:schemeClr val="bg2">
                    <a:lumMod val="75000"/>
                  </a:schemeClr>
                </a:solidFill>
                <a:latin typeface="Calibri" pitchFamily="34" charset="0"/>
                <a:cs typeface="Calibri" pitchFamily="34" charset="0"/>
              </a:rPr>
              <a:t>Related work: </a:t>
            </a:r>
            <a:r>
              <a:rPr lang="en-CA" sz="2400" dirty="0">
                <a:solidFill>
                  <a:schemeClr val="bg2">
                    <a:lumMod val="75000"/>
                  </a:schemeClr>
                </a:solidFill>
                <a:latin typeface="Calibri" pitchFamily="34" charset="0"/>
                <a:cs typeface="Calibri" pitchFamily="34" charset="0"/>
              </a:rPr>
              <a:t>p</a:t>
            </a:r>
            <a:r>
              <a:rPr lang="en-CA" sz="2400" dirty="0" smtClean="0">
                <a:solidFill>
                  <a:schemeClr val="bg2">
                    <a:lumMod val="75000"/>
                  </a:schemeClr>
                </a:solidFill>
                <a:latin typeface="Calibri" pitchFamily="34" charset="0"/>
                <a:cs typeface="Calibri" pitchFamily="34" charset="0"/>
              </a:rPr>
              <a:t>eanut butter, salad dressing, granola bars </a:t>
            </a:r>
            <a:endParaRPr lang="en-CA" sz="2400" dirty="0">
              <a:solidFill>
                <a:schemeClr val="bg2">
                  <a:lumMod val="75000"/>
                </a:schemeClr>
              </a:solidFill>
              <a:latin typeface="Calibri" pitchFamily="34" charset="0"/>
              <a:cs typeface="Calibri" pitchFamily="34" charset="0"/>
            </a:endParaRPr>
          </a:p>
        </p:txBody>
      </p:sp>
    </p:spTree>
    <p:extLst>
      <p:ext uri="{BB962C8B-B14F-4D97-AF65-F5344CB8AC3E}">
        <p14:creationId xmlns:p14="http://schemas.microsoft.com/office/powerpoint/2010/main" val="2599524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7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1133"/>
            <a:ext cx="8763000" cy="992468"/>
          </a:xfrm>
        </p:spPr>
        <p:txBody>
          <a:bodyPr/>
          <a:lstStyle/>
          <a:p>
            <a:pPr marL="269875" indent="-269875"/>
            <a:r>
              <a:rPr lang="en-CA" sz="2200" dirty="0"/>
              <a:t>P</a:t>
            </a:r>
            <a:r>
              <a:rPr lang="en-CA" sz="2200" dirty="0" smtClean="0"/>
              <a:t>roprietary </a:t>
            </a:r>
            <a:r>
              <a:rPr lang="en-CA" sz="2200" dirty="0"/>
              <a:t>weekly store-level scanner data </a:t>
            </a:r>
            <a:r>
              <a:rPr lang="en-CA" sz="2200" dirty="0" smtClean="0"/>
              <a:t>w01/2004 - w27/2007 </a:t>
            </a:r>
          </a:p>
          <a:p>
            <a:pPr marL="269875" indent="-269875"/>
            <a:r>
              <a:rPr lang="en-CA" sz="2200" dirty="0" smtClean="0"/>
              <a:t>Major US-Canadian retail chain </a:t>
            </a:r>
          </a:p>
          <a:p>
            <a:pPr marL="269875" indent="-269875"/>
            <a:r>
              <a:rPr lang="en-CA" sz="2200" dirty="0"/>
              <a:t>SIEPR-</a:t>
            </a:r>
            <a:r>
              <a:rPr lang="en-CA" sz="2200" dirty="0" err="1"/>
              <a:t>Giannini</a:t>
            </a:r>
            <a:r>
              <a:rPr lang="en-CA" sz="2200" dirty="0"/>
              <a:t> Data Center, Stanford </a:t>
            </a:r>
            <a:r>
              <a:rPr lang="en-CA" sz="2200" dirty="0" smtClean="0"/>
              <a:t>University</a:t>
            </a:r>
            <a:endParaRPr lang="en-CA" sz="2200" dirty="0"/>
          </a:p>
        </p:txBody>
      </p:sp>
      <p:sp>
        <p:nvSpPr>
          <p:cNvPr id="5" name="Rectangle 2"/>
          <p:cNvSpPr txBox="1">
            <a:spLocks noChangeArrowheads="1"/>
          </p:cNvSpPr>
          <p:nvPr/>
        </p:nvSpPr>
        <p:spPr bwMode="auto">
          <a:xfrm>
            <a:off x="469900" y="-4763"/>
            <a:ext cx="75057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Verdana" pitchFamily="34" charset="0"/>
              </a:defRPr>
            </a:lvl1pPr>
            <a:lvl2pPr marL="742950" indent="-285750">
              <a:defRPr sz="2800">
                <a:solidFill>
                  <a:schemeClr val="tx1"/>
                </a:solidFill>
                <a:latin typeface="Verdana" pitchFamily="34" charset="0"/>
              </a:defRPr>
            </a:lvl2pPr>
            <a:lvl3pPr marL="1143000" indent="-228600">
              <a:defRPr sz="2800">
                <a:solidFill>
                  <a:schemeClr val="tx1"/>
                </a:solidFill>
                <a:latin typeface="Verdana" pitchFamily="34" charset="0"/>
              </a:defRPr>
            </a:lvl3pPr>
            <a:lvl4pPr marL="1600200" indent="-228600">
              <a:defRPr sz="2800">
                <a:solidFill>
                  <a:schemeClr val="tx1"/>
                </a:solidFill>
                <a:latin typeface="Verdana" pitchFamily="34" charset="0"/>
              </a:defRPr>
            </a:lvl4pPr>
            <a:lvl5pPr marL="2057400" indent="-228600">
              <a:defRPr sz="2800">
                <a:solidFill>
                  <a:schemeClr val="tx1"/>
                </a:solidFill>
                <a:latin typeface="Verdana" pitchFamily="34" charset="0"/>
              </a:defRPr>
            </a:lvl5pPr>
            <a:lvl6pPr marL="25146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718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290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8862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pPr eaLnBrk="1" hangingPunct="1">
              <a:spcBef>
                <a:spcPct val="0"/>
              </a:spcBef>
              <a:spcAft>
                <a:spcPct val="0"/>
              </a:spcAft>
              <a:buFontTx/>
              <a:buNone/>
            </a:pPr>
            <a:r>
              <a:rPr lang="en-US" sz="3600" dirty="0" smtClean="0">
                <a:solidFill>
                  <a:schemeClr val="tx2"/>
                </a:solidFill>
                <a:latin typeface="Calibri" pitchFamily="34" charset="0"/>
                <a:cs typeface="Calibri" pitchFamily="34" charset="0"/>
              </a:rPr>
              <a:t>Data</a:t>
            </a:r>
            <a:endParaRPr lang="en-US" sz="3600" dirty="0">
              <a:solidFill>
                <a:schemeClr val="tx2"/>
              </a:solidFill>
              <a:latin typeface="Calibri" pitchFamily="34" charset="0"/>
              <a:cs typeface="Calibri"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1737150015"/>
              </p:ext>
            </p:extLst>
          </p:nvPr>
        </p:nvGraphicFramePr>
        <p:xfrm>
          <a:off x="228598" y="2667000"/>
          <a:ext cx="8686801" cy="3810000"/>
        </p:xfrm>
        <a:graphic>
          <a:graphicData uri="http://schemas.openxmlformats.org/drawingml/2006/table">
            <a:tbl>
              <a:tblPr firstRow="1" bandRow="1">
                <a:tableStyleId>{5C22544A-7EE6-4342-B048-85BDC9FD1C3A}</a:tableStyleId>
              </a:tblPr>
              <a:tblGrid>
                <a:gridCol w="1447802"/>
                <a:gridCol w="1447800"/>
                <a:gridCol w="1640983"/>
                <a:gridCol w="1407017"/>
                <a:gridCol w="2743199"/>
              </a:tblGrid>
              <a:tr h="457200">
                <a:tc gridSpan="5">
                  <a:txBody>
                    <a:bodyPr/>
                    <a:lstStyle/>
                    <a:p>
                      <a:pPr algn="ctr"/>
                      <a:r>
                        <a:rPr lang="en-CA" sz="2800" dirty="0" smtClean="0">
                          <a:solidFill>
                            <a:schemeClr val="tx1"/>
                          </a:solidFill>
                          <a:latin typeface="Calibri" pitchFamily="34" charset="0"/>
                          <a:cs typeface="Calibri" pitchFamily="34" charset="0"/>
                        </a:rPr>
                        <a:t>Data Structure</a:t>
                      </a:r>
                      <a:endParaRPr lang="en-CA" sz="2800" dirty="0">
                        <a:solidFill>
                          <a:schemeClr val="tx1"/>
                        </a:solidFill>
                        <a:latin typeface="Calibri" pitchFamily="34" charset="0"/>
                        <a:cs typeface="Calibri" pitchFamily="34" charset="0"/>
                      </a:endParaRPr>
                    </a:p>
                  </a:txBody>
                  <a:tcP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CA" dirty="0"/>
                    </a:p>
                  </a:txBody>
                  <a:tcPr/>
                </a:tc>
                <a:tc hMerge="1">
                  <a:txBody>
                    <a:bodyPr/>
                    <a:lstStyle/>
                    <a:p>
                      <a:endParaRPr lang="en-CA" dirty="0"/>
                    </a:p>
                  </a:txBody>
                  <a:tcPr/>
                </a:tc>
                <a:tc hMerge="1">
                  <a:txBody>
                    <a:bodyPr/>
                    <a:lstStyle/>
                    <a:p>
                      <a:endParaRPr lang="en-CA" dirty="0"/>
                    </a:p>
                  </a:txBody>
                  <a:tcPr/>
                </a:tc>
                <a:tc hMerge="1">
                  <a:txBody>
                    <a:bodyPr/>
                    <a:lstStyle/>
                    <a:p>
                      <a:endParaRPr lang="en-CA" dirty="0"/>
                    </a:p>
                  </a:txBody>
                  <a:tcPr/>
                </a:tc>
              </a:tr>
              <a:tr h="624840">
                <a:tc>
                  <a:txBody>
                    <a:bodyPr/>
                    <a:lstStyle/>
                    <a:p>
                      <a:pPr algn="ctr"/>
                      <a:r>
                        <a:rPr lang="en-CA" dirty="0" smtClean="0"/>
                        <a:t>UPC</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UPC</a:t>
                      </a:r>
                    </a:p>
                    <a:p>
                      <a:pPr algn="ctr"/>
                      <a:r>
                        <a:rPr lang="en-CA" dirty="0" smtClean="0"/>
                        <a:t>Categories</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Stores</a:t>
                      </a:r>
                    </a:p>
                    <a:p>
                      <a:pPr algn="ctr"/>
                      <a:r>
                        <a:rPr lang="en-CA" dirty="0" smtClean="0"/>
                        <a:t>CAN (US)</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Time</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Sales</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r>
              <a:tr h="507346">
                <a:tc>
                  <a:txBody>
                    <a:bodyPr/>
                    <a:lstStyle/>
                    <a:p>
                      <a:r>
                        <a:rPr lang="en-CA" dirty="0" smtClean="0"/>
                        <a:t>&gt;40,000</a:t>
                      </a:r>
                      <a:endParaRPr lang="en-CA" dirty="0"/>
                    </a:p>
                  </a:txBody>
                  <a:tcP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r>
                        <a:rPr lang="en-CA" dirty="0" smtClean="0"/>
                        <a:t>200</a:t>
                      </a:r>
                      <a:endParaRPr lang="en-CA" dirty="0"/>
                    </a:p>
                  </a:txBody>
                  <a:tcP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r>
                        <a:rPr lang="en-CA" dirty="0" smtClean="0"/>
                        <a:t>269 (1928)</a:t>
                      </a:r>
                    </a:p>
                    <a:p>
                      <a:r>
                        <a:rPr lang="en-CA" dirty="0" smtClean="0"/>
                        <a:t>random</a:t>
                      </a:r>
                      <a:r>
                        <a:rPr lang="en-CA" baseline="0" dirty="0" smtClean="0"/>
                        <a:t> sample:</a:t>
                      </a:r>
                    </a:p>
                    <a:p>
                      <a:r>
                        <a:rPr lang="en-CA" baseline="0" dirty="0" smtClean="0"/>
                        <a:t>BC, AB, MB, SK, ON</a:t>
                      </a:r>
                      <a:endParaRPr lang="en-CA" dirty="0"/>
                    </a:p>
                  </a:txBody>
                  <a:tcP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r>
                        <a:rPr lang="en-CA" dirty="0" smtClean="0"/>
                        <a:t>183w aggregate promo (y/n)</a:t>
                      </a:r>
                    </a:p>
                  </a:txBody>
                  <a:tcP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marL="180975" indent="-180975">
                        <a:buFont typeface="Arial" pitchFamily="34" charset="0"/>
                        <a:buChar char="•"/>
                      </a:pPr>
                      <a:r>
                        <a:rPr lang="en-CA" dirty="0" smtClean="0"/>
                        <a:t>net</a:t>
                      </a:r>
                      <a:r>
                        <a:rPr lang="en-CA" baseline="0" dirty="0" smtClean="0"/>
                        <a:t> revenue</a:t>
                      </a:r>
                    </a:p>
                    <a:p>
                      <a:pPr marL="180975" indent="-180975">
                        <a:buFont typeface="Arial" pitchFamily="34" charset="0"/>
                        <a:buChar char="•"/>
                      </a:pPr>
                      <a:r>
                        <a:rPr lang="en-CA" baseline="0" dirty="0" smtClean="0"/>
                        <a:t>gross revenue</a:t>
                      </a:r>
                    </a:p>
                    <a:p>
                      <a:pPr marL="180975" indent="-180975">
                        <a:buFont typeface="Arial" pitchFamily="34" charset="0"/>
                        <a:buChar char="•"/>
                      </a:pPr>
                      <a:r>
                        <a:rPr lang="en-CA" baseline="0" dirty="0" err="1" smtClean="0"/>
                        <a:t>qty</a:t>
                      </a:r>
                      <a:r>
                        <a:rPr lang="en-CA" baseline="0" dirty="0" smtClean="0"/>
                        <a:t> or quant</a:t>
                      </a:r>
                    </a:p>
                    <a:p>
                      <a:pPr marL="180975" indent="-180975">
                        <a:buFont typeface="Arial" pitchFamily="34" charset="0"/>
                        <a:buChar char="•"/>
                      </a:pPr>
                      <a:r>
                        <a:rPr lang="en-CA" baseline="0" dirty="0" smtClean="0"/>
                        <a:t>AGP= sales + allowance -product cost</a:t>
                      </a:r>
                    </a:p>
                    <a:p>
                      <a:pPr marL="180975" indent="-180975">
                        <a:buFont typeface="Arial" pitchFamily="34" charset="0"/>
                        <a:buChar char="•"/>
                      </a:pPr>
                      <a:r>
                        <a:rPr lang="en-CA" baseline="0" dirty="0" smtClean="0"/>
                        <a:t>unit cost to retailer</a:t>
                      </a:r>
                    </a:p>
                  </a:txBody>
                  <a:tcP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r>
              <a:tr h="507346">
                <a:tc>
                  <a:txBody>
                    <a:bodyPr/>
                    <a:lstStyle/>
                    <a:p>
                      <a:r>
                        <a:rPr lang="en-CA" dirty="0" smtClean="0"/>
                        <a:t>description</a:t>
                      </a:r>
                      <a:r>
                        <a:rPr lang="en-CA" baseline="0" dirty="0" smtClean="0"/>
                        <a:t> entry-exit</a:t>
                      </a:r>
                      <a:r>
                        <a:rPr lang="en-CA" dirty="0" smtClean="0"/>
                        <a:t> </a:t>
                      </a:r>
                      <a:endParaRPr lang="en-CA" dirty="0"/>
                    </a:p>
                  </a:txBody>
                  <a:tcP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r>
                        <a:rPr lang="en-CA" dirty="0" smtClean="0"/>
                        <a:t>food, non-food</a:t>
                      </a:r>
                      <a:endParaRPr lang="en-CA" dirty="0"/>
                    </a:p>
                  </a:txBody>
                  <a:tcP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r>
                        <a:rPr lang="en-CA" dirty="0" smtClean="0"/>
                        <a:t>location, size, banner</a:t>
                      </a:r>
                      <a:endParaRPr lang="en-CA" dirty="0"/>
                    </a:p>
                  </a:txBody>
                  <a:tcP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endParaRPr lang="en-CA" dirty="0"/>
                    </a:p>
                  </a:txBody>
                  <a:tcP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endParaRPr lang="en-CA" dirty="0"/>
                    </a:p>
                  </a:txBody>
                  <a:tcP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722745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469900" y="-4763"/>
            <a:ext cx="7912100"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tx1"/>
                </a:solidFill>
                <a:latin typeface="Verdana" pitchFamily="34" charset="0"/>
              </a:defRPr>
            </a:lvl1pPr>
            <a:lvl2pPr marL="742950" indent="-285750">
              <a:defRPr sz="2800">
                <a:solidFill>
                  <a:schemeClr val="tx1"/>
                </a:solidFill>
                <a:latin typeface="Verdana" pitchFamily="34" charset="0"/>
              </a:defRPr>
            </a:lvl2pPr>
            <a:lvl3pPr marL="1143000" indent="-228600">
              <a:defRPr sz="2800">
                <a:solidFill>
                  <a:schemeClr val="tx1"/>
                </a:solidFill>
                <a:latin typeface="Verdana" pitchFamily="34" charset="0"/>
              </a:defRPr>
            </a:lvl3pPr>
            <a:lvl4pPr marL="1600200" indent="-228600">
              <a:defRPr sz="2800">
                <a:solidFill>
                  <a:schemeClr val="tx1"/>
                </a:solidFill>
                <a:latin typeface="Verdana" pitchFamily="34" charset="0"/>
              </a:defRPr>
            </a:lvl4pPr>
            <a:lvl5pPr marL="2057400" indent="-228600">
              <a:defRPr sz="2800">
                <a:solidFill>
                  <a:schemeClr val="tx1"/>
                </a:solidFill>
                <a:latin typeface="Verdana" pitchFamily="34" charset="0"/>
              </a:defRPr>
            </a:lvl5pPr>
            <a:lvl6pPr marL="25146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6pPr>
            <a:lvl7pPr marL="29718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7pPr>
            <a:lvl8pPr marL="34290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8pPr>
            <a:lvl9pPr marL="3886200" indent="-228600" eaLnBrk="0" fontAlgn="base" hangingPunct="0">
              <a:lnSpc>
                <a:spcPct val="110000"/>
              </a:lnSpc>
              <a:spcBef>
                <a:spcPct val="20000"/>
              </a:spcBef>
              <a:spcAft>
                <a:spcPct val="20000"/>
              </a:spcAft>
              <a:buSzPct val="80000"/>
              <a:buChar char="•"/>
              <a:defRPr sz="2800">
                <a:solidFill>
                  <a:schemeClr val="tx1"/>
                </a:solidFill>
                <a:latin typeface="Verdana" pitchFamily="34" charset="0"/>
              </a:defRPr>
            </a:lvl9pPr>
          </a:lstStyle>
          <a:p>
            <a:pPr eaLnBrk="1" hangingPunct="1">
              <a:spcBef>
                <a:spcPct val="0"/>
              </a:spcBef>
              <a:spcAft>
                <a:spcPct val="0"/>
              </a:spcAft>
              <a:buNone/>
            </a:pPr>
            <a:r>
              <a:rPr lang="en-US" sz="3600" dirty="0" smtClean="0">
                <a:solidFill>
                  <a:schemeClr val="tx2"/>
                </a:solidFill>
                <a:latin typeface="Calibri" pitchFamily="34" charset="0"/>
                <a:cs typeface="Calibri" pitchFamily="34" charset="0"/>
              </a:rPr>
              <a:t>Share Rankings and Trends </a:t>
            </a:r>
            <a:endParaRPr lang="en-US" sz="3600" dirty="0">
              <a:solidFill>
                <a:schemeClr val="tx2"/>
              </a:solidFill>
              <a:latin typeface="Calibri" pitchFamily="34" charset="0"/>
              <a:cs typeface="Calibri"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871618261"/>
              </p:ext>
            </p:extLst>
          </p:nvPr>
        </p:nvGraphicFramePr>
        <p:xfrm>
          <a:off x="685799" y="1397000"/>
          <a:ext cx="7924804" cy="2956560"/>
        </p:xfrm>
        <a:graphic>
          <a:graphicData uri="http://schemas.openxmlformats.org/drawingml/2006/table">
            <a:tbl>
              <a:tblPr firstRow="1" bandRow="1">
                <a:tableStyleId>{5C22544A-7EE6-4342-B048-85BDC9FD1C3A}</a:tableStyleId>
              </a:tblPr>
              <a:tblGrid>
                <a:gridCol w="1584960"/>
                <a:gridCol w="905692"/>
                <a:gridCol w="905692"/>
                <a:gridCol w="905692"/>
                <a:gridCol w="905692"/>
                <a:gridCol w="905692"/>
                <a:gridCol w="905692"/>
                <a:gridCol w="905692"/>
              </a:tblGrid>
              <a:tr h="185420">
                <a:tc rowSpan="2">
                  <a:txBody>
                    <a:bodyPr/>
                    <a:lstStyle/>
                    <a:p>
                      <a:pPr algn="l"/>
                      <a:r>
                        <a:rPr lang="en-CA" dirty="0" smtClean="0">
                          <a:solidFill>
                            <a:schemeClr val="tx1"/>
                          </a:solidFill>
                        </a:rPr>
                        <a:t>Region Division </a:t>
                      </a:r>
                      <a:endParaRPr lang="en-CA" dirty="0">
                        <a:solidFill>
                          <a:schemeClr val="tx1"/>
                        </a:solidFill>
                      </a:endParaRPr>
                    </a:p>
                  </a:txBody>
                  <a:tcPr anchor="ctr">
                    <a:lnL w="19050" cap="flat" cmpd="sng" algn="ctr">
                      <a:solidFill>
                        <a:schemeClr val="bg1">
                          <a:lumMod val="8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rowSpan="2">
                  <a:txBody>
                    <a:bodyPr/>
                    <a:lstStyle/>
                    <a:p>
                      <a:r>
                        <a:rPr lang="en-CA" dirty="0" smtClean="0">
                          <a:solidFill>
                            <a:schemeClr val="tx1"/>
                          </a:solidFill>
                        </a:rPr>
                        <a:t>PL</a:t>
                      </a:r>
                      <a:r>
                        <a:rPr lang="en-CA" baseline="-25000" dirty="0" smtClean="0">
                          <a:solidFill>
                            <a:schemeClr val="tx1"/>
                          </a:solidFill>
                        </a:rPr>
                        <a:t>H</a:t>
                      </a:r>
                      <a:endParaRPr lang="en-CA" baseline="-25000" dirty="0">
                        <a:solidFill>
                          <a:schemeClr val="tx1"/>
                        </a:solidFill>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rowSpan="2">
                  <a:txBody>
                    <a:bodyPr/>
                    <a:lstStyle/>
                    <a:p>
                      <a:r>
                        <a:rPr lang="en-CA" dirty="0" smtClean="0">
                          <a:solidFill>
                            <a:schemeClr val="tx1"/>
                          </a:solidFill>
                        </a:rPr>
                        <a:t>PL</a:t>
                      </a:r>
                      <a:r>
                        <a:rPr lang="en-CA" sz="1800" b="1" kern="1200" baseline="-25000" dirty="0" smtClean="0">
                          <a:solidFill>
                            <a:schemeClr val="tx1"/>
                          </a:solidFill>
                          <a:latin typeface="+mn-lt"/>
                          <a:ea typeface="+mn-ea"/>
                          <a:cs typeface="+mn-cs"/>
                        </a:rPr>
                        <a:t>R</a:t>
                      </a:r>
                      <a:endParaRPr lang="en-CA" sz="1800" b="1" kern="1200" baseline="-25000" dirty="0">
                        <a:solidFill>
                          <a:schemeClr val="tx1"/>
                        </a:solidFill>
                        <a:latin typeface="+mn-lt"/>
                        <a:ea typeface="+mn-ea"/>
                        <a:cs typeface="+mn-cs"/>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rowSpan="2">
                  <a:txBody>
                    <a:bodyPr/>
                    <a:lstStyle/>
                    <a:p>
                      <a:r>
                        <a:rPr lang="en-CA" dirty="0" smtClean="0">
                          <a:solidFill>
                            <a:schemeClr val="tx1"/>
                          </a:solidFill>
                        </a:rPr>
                        <a:t>NB</a:t>
                      </a:r>
                      <a:r>
                        <a:rPr lang="en-CA" sz="1800" b="1" kern="1200" baseline="-25000" dirty="0" smtClean="0">
                          <a:solidFill>
                            <a:schemeClr val="tx1"/>
                          </a:solidFill>
                          <a:latin typeface="+mn-lt"/>
                          <a:ea typeface="+mn-ea"/>
                          <a:cs typeface="+mn-cs"/>
                        </a:rPr>
                        <a:t>H</a:t>
                      </a:r>
                      <a:endParaRPr lang="en-CA" sz="1800" b="1" kern="1200" baseline="-25000" dirty="0">
                        <a:solidFill>
                          <a:schemeClr val="tx1"/>
                        </a:solidFill>
                        <a:latin typeface="+mn-lt"/>
                        <a:ea typeface="+mn-ea"/>
                        <a:cs typeface="+mn-cs"/>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rowSpan="2">
                  <a:txBody>
                    <a:bodyPr/>
                    <a:lstStyle/>
                    <a:p>
                      <a:r>
                        <a:rPr lang="en-CA" sz="1800" b="1" kern="1200" baseline="0" dirty="0" smtClean="0">
                          <a:solidFill>
                            <a:schemeClr val="tx1"/>
                          </a:solidFill>
                          <a:latin typeface="+mn-lt"/>
                          <a:ea typeface="+mn-ea"/>
                          <a:cs typeface="+mn-cs"/>
                        </a:rPr>
                        <a:t>NB</a:t>
                      </a:r>
                      <a:r>
                        <a:rPr lang="en-CA" sz="1800" b="1" kern="1200" baseline="-25000" dirty="0" smtClean="0">
                          <a:solidFill>
                            <a:schemeClr val="tx1"/>
                          </a:solidFill>
                          <a:latin typeface="+mn-lt"/>
                          <a:ea typeface="+mn-ea"/>
                          <a:cs typeface="+mn-cs"/>
                        </a:rPr>
                        <a:t>R</a:t>
                      </a:r>
                      <a:endParaRPr lang="en-CA" dirty="0">
                        <a:solidFill>
                          <a:schemeClr val="tx1"/>
                        </a:solidFill>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gridSpan="2">
                  <a:txBody>
                    <a:bodyPr/>
                    <a:lstStyle/>
                    <a:p>
                      <a:r>
                        <a:rPr lang="en-CA" dirty="0" smtClean="0">
                          <a:solidFill>
                            <a:schemeClr val="tx1"/>
                          </a:solidFill>
                        </a:rPr>
                        <a:t>Trend</a:t>
                      </a:r>
                      <a:endParaRPr lang="en-CA" dirty="0">
                        <a:solidFill>
                          <a:schemeClr val="tx1"/>
                        </a:solidFill>
                      </a:endParaRPr>
                    </a:p>
                  </a:txBody>
                  <a:tcP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hMerge="1">
                  <a:txBody>
                    <a:bodyPr/>
                    <a:lstStyle/>
                    <a:p>
                      <a:endParaRPr lang="en-CA" dirty="0"/>
                    </a:p>
                  </a:txBody>
                  <a:tcPr/>
                </a:tc>
                <a:tc rowSpan="2">
                  <a:txBody>
                    <a:bodyPr/>
                    <a:lstStyle/>
                    <a:p>
                      <a:endParaRPr lang="en-CA" dirty="0"/>
                    </a:p>
                  </a:txBody>
                  <a:tcPr anchor="ctr">
                    <a:lnL w="12700" cap="flat" cmpd="sng" algn="ctr">
                      <a:no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r>
              <a:tr h="185420">
                <a:tc vMerge="1">
                  <a:txBody>
                    <a:bodyPr/>
                    <a:lstStyle/>
                    <a:p>
                      <a:endParaRPr lang="en-CA"/>
                    </a:p>
                  </a:txBody>
                  <a:tcPr/>
                </a:tc>
                <a:tc vMerge="1">
                  <a:txBody>
                    <a:bodyPr/>
                    <a:lstStyle/>
                    <a:p>
                      <a:endParaRPr lang="en-CA"/>
                    </a:p>
                  </a:txBody>
                  <a:tcPr/>
                </a:tc>
                <a:tc vMerge="1">
                  <a:txBody>
                    <a:bodyPr/>
                    <a:lstStyle/>
                    <a:p>
                      <a:endParaRPr lang="en-CA"/>
                    </a:p>
                  </a:txBody>
                  <a:tcPr/>
                </a:tc>
                <a:tc vMerge="1">
                  <a:txBody>
                    <a:bodyPr/>
                    <a:lstStyle/>
                    <a:p>
                      <a:endParaRPr lang="en-CA"/>
                    </a:p>
                  </a:txBody>
                  <a:tcPr/>
                </a:tc>
                <a:tc vMerge="1">
                  <a:txBody>
                    <a:bodyPr/>
                    <a:lstStyle/>
                    <a:p>
                      <a:endParaRPr lang="en-CA"/>
                    </a:p>
                  </a:txBody>
                  <a:tcPr/>
                </a:tc>
                <a:tc>
                  <a:txBody>
                    <a:bodyPr/>
                    <a:lstStyle/>
                    <a:p>
                      <a:pPr marL="0" algn="ctr" defTabSz="914400" rtl="0" eaLnBrk="1" latinLnBrk="0" hangingPunct="1"/>
                      <a:r>
                        <a:rPr lang="en-CA" sz="1800" b="1" kern="1200" dirty="0" smtClean="0">
                          <a:solidFill>
                            <a:schemeClr val="tx1"/>
                          </a:solidFill>
                          <a:latin typeface="+mn-lt"/>
                          <a:ea typeface="+mn-ea"/>
                          <a:cs typeface="+mn-cs"/>
                        </a:rPr>
                        <a:t>PL</a:t>
                      </a:r>
                      <a:endParaRPr lang="en-CA" sz="1800" b="1" kern="1200" dirty="0">
                        <a:solidFill>
                          <a:schemeClr val="tx1"/>
                        </a:solidFill>
                        <a:latin typeface="+mn-lt"/>
                        <a:ea typeface="+mn-ea"/>
                        <a:cs typeface="+mn-cs"/>
                      </a:endParaRPr>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solidFill>
                      <a:srgbClr val="BBE0E3"/>
                    </a:solidFill>
                  </a:tcPr>
                </a:tc>
                <a:tc>
                  <a:txBody>
                    <a:bodyPr/>
                    <a:lstStyle/>
                    <a:p>
                      <a:pPr marL="0" algn="ctr" defTabSz="914400" rtl="0" eaLnBrk="1" latinLnBrk="0" hangingPunct="1"/>
                      <a:r>
                        <a:rPr lang="en-CA" sz="1800" b="1" kern="1200" dirty="0" smtClean="0">
                          <a:solidFill>
                            <a:schemeClr val="tx1"/>
                          </a:solidFill>
                          <a:latin typeface="+mn-lt"/>
                          <a:ea typeface="+mn-ea"/>
                          <a:cs typeface="+mn-cs"/>
                        </a:rPr>
                        <a:t>NB</a:t>
                      </a:r>
                      <a:endParaRPr lang="en-CA" sz="1800" b="1" kern="1200" dirty="0">
                        <a:solidFill>
                          <a:schemeClr val="tx1"/>
                        </a:solidFill>
                        <a:latin typeface="+mn-lt"/>
                        <a:ea typeface="+mn-ea"/>
                        <a:cs typeface="+mn-cs"/>
                      </a:endParaRPr>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solidFill>
                      <a:srgbClr val="BBE0E3"/>
                    </a:solidFill>
                  </a:tcPr>
                </a:tc>
                <a:tc vMerge="1">
                  <a:txBody>
                    <a:bodyPr/>
                    <a:lstStyle/>
                    <a:p>
                      <a:endParaRPr lang="en-CA"/>
                    </a:p>
                  </a:txBody>
                  <a:tcPr/>
                </a:tc>
              </a:tr>
              <a:tr h="370840">
                <a:tc>
                  <a:txBody>
                    <a:bodyPr/>
                    <a:lstStyle/>
                    <a:p>
                      <a:pPr algn="l"/>
                      <a:r>
                        <a:rPr lang="en-CA" dirty="0" smtClean="0"/>
                        <a:t>Calgary</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solidFill>
                      <a:srgbClr val="F3F9FA"/>
                    </a:solidFill>
                  </a:tcPr>
                </a:tc>
                <a:tc>
                  <a:txBody>
                    <a:bodyPr/>
                    <a:lstStyle/>
                    <a:p>
                      <a:pPr algn="ctr"/>
                      <a:r>
                        <a:rPr lang="en-CA" dirty="0" smtClean="0"/>
                        <a:t>2/3</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solidFill>
                      <a:srgbClr val="F3F9FA"/>
                    </a:solidFill>
                  </a:tcPr>
                </a:tc>
                <a:tc>
                  <a:txBody>
                    <a:bodyPr/>
                    <a:lstStyle/>
                    <a:p>
                      <a:pPr algn="ctr"/>
                      <a:r>
                        <a:rPr lang="en-CA" dirty="0" smtClean="0"/>
                        <a:t>4</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3/2</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1</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flat</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endParaRPr lang="en-CA"/>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r>
              <a:tr h="370840">
                <a:tc>
                  <a:txBody>
                    <a:bodyPr/>
                    <a:lstStyle/>
                    <a:p>
                      <a:pPr algn="l"/>
                      <a:r>
                        <a:rPr lang="en-CA" dirty="0" smtClean="0"/>
                        <a:t>Winnipeg</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2</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4</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3</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1</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endParaRPr lang="en-CA"/>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r>
              <a:tr h="370840">
                <a:tc>
                  <a:txBody>
                    <a:bodyPr/>
                    <a:lstStyle/>
                    <a:p>
                      <a:pPr algn="l"/>
                      <a:r>
                        <a:rPr lang="en-CA" dirty="0" smtClean="0"/>
                        <a:t>Victoria</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3/2</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4</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2/3</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1</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flat</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flat</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endParaRPr lang="en-CA"/>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r>
              <a:tr h="370840">
                <a:tc>
                  <a:txBody>
                    <a:bodyPr/>
                    <a:lstStyle/>
                    <a:p>
                      <a:pPr algn="l"/>
                      <a:r>
                        <a:rPr lang="en-CA" dirty="0" smtClean="0"/>
                        <a:t>Ontario</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2</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4</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3</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1</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r>
              <a:tr h="370840">
                <a:tc>
                  <a:txBody>
                    <a:bodyPr/>
                    <a:lstStyle/>
                    <a:p>
                      <a:pPr algn="l"/>
                      <a:r>
                        <a:rPr lang="en-CA" dirty="0" smtClean="0"/>
                        <a:t>Saskatoon</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3</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4</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2</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1</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r>
                        <a:rPr lang="en-CA" dirty="0" smtClean="0"/>
                        <a:t>+</a:t>
                      </a: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r>
              <a:tr h="370840">
                <a:tc>
                  <a:txBody>
                    <a:bodyPr/>
                    <a:lstStyle/>
                    <a:p>
                      <a:pPr algn="l"/>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endParaRPr lang="en-CA"/>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endParaRPr lang="en-CA"/>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endParaRPr lang="en-CA"/>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endParaRPr lang="en-CA"/>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c>
                  <a:txBody>
                    <a:bodyPr/>
                    <a:lstStyle/>
                    <a:p>
                      <a:pPr algn="ctr"/>
                      <a:endParaRPr lang="en-CA" dirty="0"/>
                    </a:p>
                  </a:txBody>
                  <a:tcPr anchor="ctr">
                    <a:lnL w="19050" cap="flat" cmpd="sng" algn="ctr">
                      <a:solidFill>
                        <a:schemeClr val="bg1">
                          <a:lumMod val="85000"/>
                        </a:schemeClr>
                      </a:solidFill>
                      <a:prstDash val="solid"/>
                      <a:round/>
                      <a:headEnd type="none" w="med" len="med"/>
                      <a:tailEnd type="none" w="med" len="med"/>
                    </a:lnL>
                    <a:lnR w="19050" cap="flat" cmpd="sng" algn="ctr">
                      <a:solidFill>
                        <a:schemeClr val="bg1">
                          <a:lumMod val="85000"/>
                        </a:schemeClr>
                      </a:solidFill>
                      <a:prstDash val="solid"/>
                      <a:round/>
                      <a:headEnd type="none" w="med" len="med"/>
                      <a:tailEnd type="none" w="med" len="med"/>
                    </a:lnR>
                    <a:lnT w="19050" cap="flat" cmpd="sng" algn="ctr">
                      <a:solidFill>
                        <a:schemeClr val="bg1">
                          <a:lumMod val="85000"/>
                        </a:schemeClr>
                      </a:solidFill>
                      <a:prstDash val="solid"/>
                      <a:round/>
                      <a:headEnd type="none" w="med" len="med"/>
                      <a:tailEnd type="none" w="med" len="med"/>
                    </a:lnT>
                    <a:lnB w="19050" cap="flat" cmpd="sng" algn="ctr">
                      <a:solidFill>
                        <a:schemeClr val="bg1">
                          <a:lumMod val="85000"/>
                        </a:schemeClr>
                      </a:solidFill>
                      <a:prstDash val="solid"/>
                      <a:round/>
                      <a:headEnd type="none" w="med" len="med"/>
                      <a:tailEnd type="none" w="med" len="med"/>
                    </a:lnB>
                  </a:tcPr>
                </a:tc>
              </a:tr>
            </a:tbl>
          </a:graphicData>
        </a:graphic>
      </p:graphicFrame>
      <p:sp>
        <p:nvSpPr>
          <p:cNvPr id="3" name="TextBox 2"/>
          <p:cNvSpPr txBox="1"/>
          <p:nvPr/>
        </p:nvSpPr>
        <p:spPr>
          <a:xfrm>
            <a:off x="228600" y="4530330"/>
            <a:ext cx="8534400" cy="1052596"/>
          </a:xfrm>
          <a:prstGeom prst="rect">
            <a:avLst/>
          </a:prstGeom>
          <a:noFill/>
        </p:spPr>
        <p:txBody>
          <a:bodyPr wrap="square" rtlCol="0">
            <a:spAutoFit/>
          </a:bodyPr>
          <a:lstStyle/>
          <a:p>
            <a:pPr marL="269875" indent="-269875"/>
            <a:r>
              <a:rPr lang="en-CA" sz="2400" dirty="0" smtClean="0">
                <a:latin typeface="Calibri" pitchFamily="34" charset="0"/>
                <a:cs typeface="Calibri" pitchFamily="34" charset="0"/>
              </a:rPr>
              <a:t>NB</a:t>
            </a:r>
            <a:r>
              <a:rPr lang="en-CA" sz="2400" baseline="-25000" dirty="0" smtClean="0">
                <a:latin typeface="Calibri" pitchFamily="34" charset="0"/>
                <a:cs typeface="Calibri" pitchFamily="34" charset="0"/>
              </a:rPr>
              <a:t>R</a:t>
            </a:r>
            <a:r>
              <a:rPr lang="en-CA" sz="2400" dirty="0" smtClean="0">
                <a:latin typeface="Calibri" pitchFamily="34" charset="0"/>
                <a:cs typeface="Calibri" pitchFamily="34" charset="0"/>
              </a:rPr>
              <a:t> market leader in all areas</a:t>
            </a:r>
          </a:p>
          <a:p>
            <a:pPr marL="269875" indent="-269875"/>
            <a:r>
              <a:rPr lang="en-CA" sz="2400" dirty="0" smtClean="0">
                <a:latin typeface="Calibri" pitchFamily="34" charset="0"/>
                <a:cs typeface="Calibri" pitchFamily="34" charset="0"/>
              </a:rPr>
              <a:t>PL</a:t>
            </a:r>
            <a:r>
              <a:rPr lang="en-CA" sz="2400" baseline="-25000" dirty="0">
                <a:latin typeface="Calibri" pitchFamily="34" charset="0"/>
                <a:cs typeface="Calibri" pitchFamily="34" charset="0"/>
              </a:rPr>
              <a:t>H</a:t>
            </a:r>
            <a:r>
              <a:rPr lang="en-CA" sz="2400" dirty="0" smtClean="0">
                <a:latin typeface="Calibri" pitchFamily="34" charset="0"/>
                <a:cs typeface="Calibri" pitchFamily="34" charset="0"/>
              </a:rPr>
              <a:t> and NB</a:t>
            </a:r>
            <a:r>
              <a:rPr lang="en-CA" sz="2400" baseline="-25000" dirty="0">
                <a:latin typeface="Calibri" pitchFamily="34" charset="0"/>
                <a:cs typeface="Calibri" pitchFamily="34" charset="0"/>
              </a:rPr>
              <a:t>H </a:t>
            </a:r>
            <a:r>
              <a:rPr lang="en-CA" sz="2400" dirty="0" smtClean="0">
                <a:latin typeface="Calibri" pitchFamily="34" charset="0"/>
                <a:cs typeface="Calibri" pitchFamily="34" charset="0"/>
              </a:rPr>
              <a:t>in close constant market share competition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17183</TotalTime>
  <Words>2190</Words>
  <Application>Microsoft Office PowerPoint</Application>
  <PresentationFormat>On-screen Show (4:3)</PresentationFormat>
  <Paragraphs>698</Paragraphs>
  <Slides>19</Slides>
  <Notes>17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Design</vt:lpstr>
      <vt:lpstr>PowerPoint Presentation</vt:lpstr>
      <vt:lpstr>Motivation &amp; Purpose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UofA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anders1</dc:creator>
  <cp:lastModifiedBy>Sven</cp:lastModifiedBy>
  <cp:revision>360</cp:revision>
  <cp:lastPrinted>2011-10-26T21:31:30Z</cp:lastPrinted>
  <dcterms:created xsi:type="dcterms:W3CDTF">2008-06-16T23:46:49Z</dcterms:created>
  <dcterms:modified xsi:type="dcterms:W3CDTF">2011-11-24T17:13:24Z</dcterms:modified>
</cp:coreProperties>
</file>