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32"/>
  </p:notesMasterIdLst>
  <p:handoutMasterIdLst>
    <p:handoutMasterId r:id="rId33"/>
  </p:handoutMasterIdLst>
  <p:sldIdLst>
    <p:sldId id="256" r:id="rId3"/>
    <p:sldId id="283" r:id="rId4"/>
    <p:sldId id="268" r:id="rId5"/>
    <p:sldId id="267" r:id="rId6"/>
    <p:sldId id="306" r:id="rId7"/>
    <p:sldId id="305" r:id="rId8"/>
    <p:sldId id="307" r:id="rId9"/>
    <p:sldId id="266" r:id="rId10"/>
    <p:sldId id="313" r:id="rId11"/>
    <p:sldId id="300" r:id="rId12"/>
    <p:sldId id="264" r:id="rId13"/>
    <p:sldId id="276" r:id="rId14"/>
    <p:sldId id="286" r:id="rId15"/>
    <p:sldId id="287" r:id="rId16"/>
    <p:sldId id="301" r:id="rId17"/>
    <p:sldId id="311" r:id="rId18"/>
    <p:sldId id="308" r:id="rId19"/>
    <p:sldId id="303" r:id="rId20"/>
    <p:sldId id="289" r:id="rId21"/>
    <p:sldId id="295" r:id="rId22"/>
    <p:sldId id="292" r:id="rId23"/>
    <p:sldId id="302" r:id="rId24"/>
    <p:sldId id="304" r:id="rId25"/>
    <p:sldId id="315" r:id="rId26"/>
    <p:sldId id="278" r:id="rId27"/>
    <p:sldId id="314" r:id="rId28"/>
    <p:sldId id="280" r:id="rId29"/>
    <p:sldId id="281" r:id="rId30"/>
    <p:sldId id="282" r:id="rId31"/>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110"/>
    <a:srgbClr val="05F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3073" autoAdjust="0"/>
  </p:normalViewPr>
  <p:slideViewPr>
    <p:cSldViewPr showGuides="1">
      <p:cViewPr varScale="1">
        <p:scale>
          <a:sx n="65" d="100"/>
          <a:sy n="65" d="100"/>
        </p:scale>
        <p:origin x="-594" y="-96"/>
      </p:cViewPr>
      <p:guideLst>
        <p:guide orient="horz" pos="2160"/>
        <p:guide pos="292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1" Type="http://schemas.openxmlformats.org/officeDocument/2006/relationships/oleObject" Target="file:///\\fb09awap\bocionek\Daten%20Institut\Excel%20Dateien\Kopie%20von%20Bacon%20Zeitreihe%20neu.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b09awap\bocionek\Daten%20Institut\Excel%20Dateien\Salad%20dressings%20Zeitreih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barChart>
        <c:barDir val="bar"/>
        <c:grouping val="stacked"/>
        <c:varyColors val="0"/>
        <c:ser>
          <c:idx val="0"/>
          <c:order val="0"/>
          <c:spPr>
            <a:solidFill>
              <a:srgbClr val="727CA3"/>
            </a:solidFill>
          </c:spPr>
          <c:invertIfNegative val="0"/>
          <c:dLbls>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Tabelle1!$A$1:$A$6</c:f>
              <c:strCache>
                <c:ptCount val="6"/>
                <c:pt idx="0">
                  <c:v>Private label brands have cheap-looking packaging</c:v>
                </c:pt>
                <c:pt idx="1">
                  <c:v>Private label brands are not suitable for products when quality matters</c:v>
                </c:pt>
                <c:pt idx="2">
                  <c:v>Some private label brand products are of higher quality than name brands</c:v>
                </c:pt>
                <c:pt idx="3">
                  <c:v>Private label brands are as good as name brands</c:v>
                </c:pt>
                <c:pt idx="4">
                  <c:v>The quality of most private label brands is as good as name brands</c:v>
                </c:pt>
                <c:pt idx="5">
                  <c:v>Private label brands are a good alternative to name brands</c:v>
                </c:pt>
              </c:strCache>
            </c:strRef>
          </c:cat>
          <c:val>
            <c:numRef>
              <c:f>Tabelle1!$B$1:$B$6</c:f>
              <c:numCache>
                <c:formatCode>0%</c:formatCode>
                <c:ptCount val="6"/>
                <c:pt idx="0">
                  <c:v>0.25</c:v>
                </c:pt>
                <c:pt idx="1">
                  <c:v>0.14000000000000001</c:v>
                </c:pt>
                <c:pt idx="2">
                  <c:v>0.34000000000000108</c:v>
                </c:pt>
                <c:pt idx="3">
                  <c:v>0.34000000000000108</c:v>
                </c:pt>
                <c:pt idx="4">
                  <c:v>0.4</c:v>
                </c:pt>
                <c:pt idx="5">
                  <c:v>0.42000000000000032</c:v>
                </c:pt>
              </c:numCache>
            </c:numRef>
          </c:val>
        </c:ser>
        <c:dLbls>
          <c:showLegendKey val="0"/>
          <c:showVal val="1"/>
          <c:showCatName val="0"/>
          <c:showSerName val="0"/>
          <c:showPercent val="0"/>
          <c:showBubbleSize val="0"/>
        </c:dLbls>
        <c:gapWidth val="150"/>
        <c:overlap val="100"/>
        <c:axId val="21514880"/>
        <c:axId val="72608768"/>
      </c:barChart>
      <c:catAx>
        <c:axId val="21514880"/>
        <c:scaling>
          <c:orientation val="minMax"/>
        </c:scaling>
        <c:delete val="0"/>
        <c:axPos val="l"/>
        <c:numFmt formatCode="@" sourceLinked="0"/>
        <c:majorTickMark val="out"/>
        <c:minorTickMark val="none"/>
        <c:tickLblPos val="nextTo"/>
        <c:txPr>
          <a:bodyPr/>
          <a:lstStyle/>
          <a:p>
            <a:pPr>
              <a:defRPr>
                <a:solidFill>
                  <a:schemeClr val="tx1">
                    <a:lumMod val="85000"/>
                    <a:lumOff val="15000"/>
                  </a:schemeClr>
                </a:solidFill>
              </a:defRPr>
            </a:pPr>
            <a:endParaRPr lang="en-US"/>
          </a:p>
        </c:txPr>
        <c:crossAx val="72608768"/>
        <c:crosses val="autoZero"/>
        <c:auto val="1"/>
        <c:lblAlgn val="l"/>
        <c:lblOffset val="100"/>
        <c:noMultiLvlLbl val="0"/>
      </c:catAx>
      <c:valAx>
        <c:axId val="72608768"/>
        <c:scaling>
          <c:orientation val="minMax"/>
        </c:scaling>
        <c:delete val="1"/>
        <c:axPos val="b"/>
        <c:majorGridlines/>
        <c:numFmt formatCode="0%" sourceLinked="1"/>
        <c:majorTickMark val="out"/>
        <c:minorTickMark val="none"/>
        <c:tickLblPos val="nextTo"/>
        <c:crossAx val="21514880"/>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203493851102439E-2"/>
          <c:y val="5.3088388651489134E-2"/>
          <c:w val="0.88964742166873056"/>
          <c:h val="0.72403030285309955"/>
        </c:manualLayout>
      </c:layout>
      <c:lineChart>
        <c:grouping val="standard"/>
        <c:varyColors val="0"/>
        <c:ser>
          <c:idx val="2"/>
          <c:order val="0"/>
          <c:tx>
            <c:strRef>
              <c:f>Tabelle1!$D$1</c:f>
              <c:strCache>
                <c:ptCount val="1"/>
                <c:pt idx="0">
                  <c:v>Price NB</c:v>
                </c:pt>
              </c:strCache>
            </c:strRef>
          </c:tx>
          <c:spPr>
            <a:ln w="38100">
              <a:solidFill>
                <a:schemeClr val="tx1"/>
              </a:solidFill>
              <a:prstDash val="sysDot"/>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Tabelle1!$D$2:$D$179</c:f>
              <c:numCache>
                <c:formatCode>General</c:formatCode>
                <c:ptCount val="178"/>
                <c:pt idx="0">
                  <c:v>1.310813</c:v>
                </c:pt>
                <c:pt idx="1">
                  <c:v>1.3128679999999999</c:v>
                </c:pt>
                <c:pt idx="2">
                  <c:v>1.3108930000000001</c:v>
                </c:pt>
                <c:pt idx="3">
                  <c:v>1.135494</c:v>
                </c:pt>
                <c:pt idx="4">
                  <c:v>1.235406</c:v>
                </c:pt>
                <c:pt idx="5">
                  <c:v>1.309706</c:v>
                </c:pt>
                <c:pt idx="6">
                  <c:v>1.062848</c:v>
                </c:pt>
                <c:pt idx="7">
                  <c:v>1.2367239999999999</c:v>
                </c:pt>
                <c:pt idx="8">
                  <c:v>1.2311479999999999</c:v>
                </c:pt>
                <c:pt idx="9">
                  <c:v>1.0950759999999999</c:v>
                </c:pt>
                <c:pt idx="10">
                  <c:v>1.1290750000000001</c:v>
                </c:pt>
                <c:pt idx="11">
                  <c:v>1.056883</c:v>
                </c:pt>
                <c:pt idx="12">
                  <c:v>1.120106</c:v>
                </c:pt>
                <c:pt idx="13">
                  <c:v>1.170671</c:v>
                </c:pt>
                <c:pt idx="14">
                  <c:v>1.119159</c:v>
                </c:pt>
                <c:pt idx="15">
                  <c:v>1.2072579999999999</c:v>
                </c:pt>
                <c:pt idx="16">
                  <c:v>1.1598329999999999</c:v>
                </c:pt>
                <c:pt idx="17">
                  <c:v>1.1181110000000001</c:v>
                </c:pt>
                <c:pt idx="18">
                  <c:v>1.177427</c:v>
                </c:pt>
                <c:pt idx="19">
                  <c:v>1.2059009999999999</c:v>
                </c:pt>
                <c:pt idx="20">
                  <c:v>1.149605</c:v>
                </c:pt>
                <c:pt idx="21">
                  <c:v>1.259055</c:v>
                </c:pt>
                <c:pt idx="22">
                  <c:v>1.341426</c:v>
                </c:pt>
                <c:pt idx="23">
                  <c:v>1.137489</c:v>
                </c:pt>
                <c:pt idx="24">
                  <c:v>1.472226</c:v>
                </c:pt>
                <c:pt idx="25">
                  <c:v>1.1781889999999999</c:v>
                </c:pt>
                <c:pt idx="26">
                  <c:v>1.6318859999999999</c:v>
                </c:pt>
                <c:pt idx="27">
                  <c:v>1.434361</c:v>
                </c:pt>
                <c:pt idx="28">
                  <c:v>1.381195</c:v>
                </c:pt>
                <c:pt idx="29">
                  <c:v>1.45137</c:v>
                </c:pt>
                <c:pt idx="30">
                  <c:v>1.380077</c:v>
                </c:pt>
                <c:pt idx="31">
                  <c:v>1.191446</c:v>
                </c:pt>
                <c:pt idx="32">
                  <c:v>1.480372</c:v>
                </c:pt>
                <c:pt idx="33">
                  <c:v>1.4200250000000001</c:v>
                </c:pt>
                <c:pt idx="34">
                  <c:v>1.3627400000000001</c:v>
                </c:pt>
                <c:pt idx="35">
                  <c:v>1.195735</c:v>
                </c:pt>
                <c:pt idx="36">
                  <c:v>1.3996379999999999</c:v>
                </c:pt>
                <c:pt idx="37">
                  <c:v>1.4309050000000001</c:v>
                </c:pt>
                <c:pt idx="38">
                  <c:v>1.331483</c:v>
                </c:pt>
                <c:pt idx="39">
                  <c:v>1.2460739999999999</c:v>
                </c:pt>
                <c:pt idx="40">
                  <c:v>1.4455519999999999</c:v>
                </c:pt>
                <c:pt idx="41">
                  <c:v>1.3501479999999999</c:v>
                </c:pt>
                <c:pt idx="42">
                  <c:v>1.4223570000000001</c:v>
                </c:pt>
                <c:pt idx="43">
                  <c:v>1.2513449999999999</c:v>
                </c:pt>
                <c:pt idx="44">
                  <c:v>1.369146</c:v>
                </c:pt>
                <c:pt idx="45">
                  <c:v>1.287542</c:v>
                </c:pt>
                <c:pt idx="46">
                  <c:v>1.373532</c:v>
                </c:pt>
                <c:pt idx="47">
                  <c:v>1.3928130000000001</c:v>
                </c:pt>
                <c:pt idx="48">
                  <c:v>1.253204</c:v>
                </c:pt>
                <c:pt idx="49">
                  <c:v>1.3204340000000001</c:v>
                </c:pt>
                <c:pt idx="50">
                  <c:v>1.15598</c:v>
                </c:pt>
                <c:pt idx="51">
                  <c:v>1.105596</c:v>
                </c:pt>
                <c:pt idx="52">
                  <c:v>1.389038</c:v>
                </c:pt>
                <c:pt idx="53">
                  <c:v>1.2424379999999999</c:v>
                </c:pt>
                <c:pt idx="54">
                  <c:v>1.1836949999999999</c:v>
                </c:pt>
                <c:pt idx="55">
                  <c:v>1.2033990000000001</c:v>
                </c:pt>
                <c:pt idx="56">
                  <c:v>1.295102</c:v>
                </c:pt>
                <c:pt idx="57">
                  <c:v>1.148388</c:v>
                </c:pt>
                <c:pt idx="58">
                  <c:v>1.151141</c:v>
                </c:pt>
                <c:pt idx="59">
                  <c:v>1.4384399999999999</c:v>
                </c:pt>
                <c:pt idx="60">
                  <c:v>1.3048519999999999</c:v>
                </c:pt>
                <c:pt idx="61">
                  <c:v>1.075547</c:v>
                </c:pt>
                <c:pt idx="62">
                  <c:v>1.362854</c:v>
                </c:pt>
                <c:pt idx="63">
                  <c:v>1.1136140000000001</c:v>
                </c:pt>
                <c:pt idx="64">
                  <c:v>1.2475419999999999</c:v>
                </c:pt>
                <c:pt idx="65">
                  <c:v>1.328271</c:v>
                </c:pt>
                <c:pt idx="66">
                  <c:v>1.1169910000000001</c:v>
                </c:pt>
                <c:pt idx="67">
                  <c:v>1.2454860000000001</c:v>
                </c:pt>
                <c:pt idx="68">
                  <c:v>1.265036</c:v>
                </c:pt>
                <c:pt idx="69">
                  <c:v>1.186131</c:v>
                </c:pt>
                <c:pt idx="70">
                  <c:v>1.324902</c:v>
                </c:pt>
                <c:pt idx="71">
                  <c:v>1.3079000000000001</c:v>
                </c:pt>
                <c:pt idx="72">
                  <c:v>1.1776759999999999</c:v>
                </c:pt>
                <c:pt idx="73">
                  <c:v>1.180142</c:v>
                </c:pt>
                <c:pt idx="74">
                  <c:v>1.298916</c:v>
                </c:pt>
                <c:pt idx="75">
                  <c:v>1.1262430000000001</c:v>
                </c:pt>
                <c:pt idx="76">
                  <c:v>1.178215</c:v>
                </c:pt>
                <c:pt idx="77">
                  <c:v>1.178051</c:v>
                </c:pt>
                <c:pt idx="78">
                  <c:v>1.2499119999999999</c:v>
                </c:pt>
                <c:pt idx="79">
                  <c:v>1.2076640000000001</c:v>
                </c:pt>
                <c:pt idx="80">
                  <c:v>1.098279</c:v>
                </c:pt>
                <c:pt idx="81">
                  <c:v>1.162555</c:v>
                </c:pt>
                <c:pt idx="82">
                  <c:v>1.3233509999999999</c:v>
                </c:pt>
                <c:pt idx="83">
                  <c:v>1.248858</c:v>
                </c:pt>
                <c:pt idx="84">
                  <c:v>1.342757</c:v>
                </c:pt>
                <c:pt idx="85">
                  <c:v>1.301588</c:v>
                </c:pt>
                <c:pt idx="86">
                  <c:v>1.1765639999999999</c:v>
                </c:pt>
                <c:pt idx="87">
                  <c:v>1.178901</c:v>
                </c:pt>
                <c:pt idx="88">
                  <c:v>1.279944</c:v>
                </c:pt>
                <c:pt idx="89">
                  <c:v>1.149457</c:v>
                </c:pt>
                <c:pt idx="90">
                  <c:v>1.3486610000000001</c:v>
                </c:pt>
                <c:pt idx="91">
                  <c:v>1.183376</c:v>
                </c:pt>
                <c:pt idx="92">
                  <c:v>1.1485909999999999</c:v>
                </c:pt>
                <c:pt idx="93">
                  <c:v>1.238693</c:v>
                </c:pt>
                <c:pt idx="94">
                  <c:v>1.2312860000000001</c:v>
                </c:pt>
                <c:pt idx="95">
                  <c:v>1.1632480000000001</c:v>
                </c:pt>
                <c:pt idx="96">
                  <c:v>1.137969</c:v>
                </c:pt>
                <c:pt idx="97">
                  <c:v>1.1988270000000001</c:v>
                </c:pt>
                <c:pt idx="98">
                  <c:v>1.198043</c:v>
                </c:pt>
                <c:pt idx="99">
                  <c:v>1.1682650000000001</c:v>
                </c:pt>
                <c:pt idx="100">
                  <c:v>1.194394</c:v>
                </c:pt>
                <c:pt idx="101">
                  <c:v>1.175319</c:v>
                </c:pt>
                <c:pt idx="102">
                  <c:v>1.1578299999999999</c:v>
                </c:pt>
                <c:pt idx="103">
                  <c:v>1.1654</c:v>
                </c:pt>
                <c:pt idx="104">
                  <c:v>1.146582</c:v>
                </c:pt>
                <c:pt idx="105">
                  <c:v>1.271774</c:v>
                </c:pt>
                <c:pt idx="106">
                  <c:v>1.1589419999999999</c:v>
                </c:pt>
                <c:pt idx="107">
                  <c:v>1.182766</c:v>
                </c:pt>
                <c:pt idx="108">
                  <c:v>1.204021</c:v>
                </c:pt>
                <c:pt idx="109">
                  <c:v>1.198034</c:v>
                </c:pt>
                <c:pt idx="110">
                  <c:v>1.1306879999999999</c:v>
                </c:pt>
                <c:pt idx="111">
                  <c:v>1.061175</c:v>
                </c:pt>
                <c:pt idx="112">
                  <c:v>1.1899569999999999</c:v>
                </c:pt>
                <c:pt idx="113">
                  <c:v>1.164156</c:v>
                </c:pt>
                <c:pt idx="114">
                  <c:v>1.196871</c:v>
                </c:pt>
                <c:pt idx="115">
                  <c:v>1.168123</c:v>
                </c:pt>
                <c:pt idx="116">
                  <c:v>1.234694</c:v>
                </c:pt>
                <c:pt idx="117">
                  <c:v>1.206834</c:v>
                </c:pt>
                <c:pt idx="118">
                  <c:v>1.2087330000000001</c:v>
                </c:pt>
                <c:pt idx="119">
                  <c:v>1.282308</c:v>
                </c:pt>
                <c:pt idx="120">
                  <c:v>1.2805009999999999</c:v>
                </c:pt>
                <c:pt idx="121">
                  <c:v>1.2073910000000001</c:v>
                </c:pt>
                <c:pt idx="122">
                  <c:v>1.1671640000000001</c:v>
                </c:pt>
                <c:pt idx="123">
                  <c:v>1.1666000000000001</c:v>
                </c:pt>
                <c:pt idx="124">
                  <c:v>1.061169</c:v>
                </c:pt>
                <c:pt idx="125">
                  <c:v>1.2785230000000001</c:v>
                </c:pt>
                <c:pt idx="126">
                  <c:v>1.210207</c:v>
                </c:pt>
                <c:pt idx="127">
                  <c:v>1.2075709999999999</c:v>
                </c:pt>
                <c:pt idx="128">
                  <c:v>1.2425809999999999</c:v>
                </c:pt>
                <c:pt idx="129">
                  <c:v>1.2122710000000001</c:v>
                </c:pt>
                <c:pt idx="130">
                  <c:v>1.211327</c:v>
                </c:pt>
                <c:pt idx="131">
                  <c:v>1.245479</c:v>
                </c:pt>
                <c:pt idx="132">
                  <c:v>1.215506</c:v>
                </c:pt>
                <c:pt idx="133">
                  <c:v>1.287123</c:v>
                </c:pt>
                <c:pt idx="134">
                  <c:v>1.0623610000000001</c:v>
                </c:pt>
                <c:pt idx="135">
                  <c:v>1.0221210000000001</c:v>
                </c:pt>
                <c:pt idx="136">
                  <c:v>1.221125</c:v>
                </c:pt>
                <c:pt idx="137">
                  <c:v>1.1398870000000001</c:v>
                </c:pt>
                <c:pt idx="138">
                  <c:v>1.211403</c:v>
                </c:pt>
                <c:pt idx="139">
                  <c:v>1.2107060000000001</c:v>
                </c:pt>
                <c:pt idx="140">
                  <c:v>1.22533</c:v>
                </c:pt>
                <c:pt idx="141">
                  <c:v>1.137332</c:v>
                </c:pt>
                <c:pt idx="142">
                  <c:v>1.227176</c:v>
                </c:pt>
                <c:pt idx="143">
                  <c:v>1.18848</c:v>
                </c:pt>
                <c:pt idx="144">
                  <c:v>1.2869619999999999</c:v>
                </c:pt>
                <c:pt idx="145">
                  <c:v>1.2857719999999999</c:v>
                </c:pt>
                <c:pt idx="146">
                  <c:v>1.064703</c:v>
                </c:pt>
                <c:pt idx="147">
                  <c:v>1.219123</c:v>
                </c:pt>
                <c:pt idx="148">
                  <c:v>1.2872429999999999</c:v>
                </c:pt>
                <c:pt idx="149">
                  <c:v>1.2450369999999999</c:v>
                </c:pt>
                <c:pt idx="150">
                  <c:v>1.2123390000000001</c:v>
                </c:pt>
                <c:pt idx="151">
                  <c:v>1.212656</c:v>
                </c:pt>
                <c:pt idx="152">
                  <c:v>1.1729670000000001</c:v>
                </c:pt>
                <c:pt idx="153">
                  <c:v>1.2851220000000001</c:v>
                </c:pt>
                <c:pt idx="154">
                  <c:v>1.0207630000000001</c:v>
                </c:pt>
                <c:pt idx="155">
                  <c:v>1.0599909999999999</c:v>
                </c:pt>
                <c:pt idx="156">
                  <c:v>1.1874450000000001</c:v>
                </c:pt>
                <c:pt idx="157">
                  <c:v>1.2885500000000001</c:v>
                </c:pt>
                <c:pt idx="158">
                  <c:v>1.1912020000000001</c:v>
                </c:pt>
                <c:pt idx="159">
                  <c:v>1.152884</c:v>
                </c:pt>
                <c:pt idx="160">
                  <c:v>1.284823</c:v>
                </c:pt>
                <c:pt idx="161">
                  <c:v>1.2102630000000001</c:v>
                </c:pt>
                <c:pt idx="162">
                  <c:v>1.242675</c:v>
                </c:pt>
                <c:pt idx="163">
                  <c:v>1.1808920000000001</c:v>
                </c:pt>
                <c:pt idx="164">
                  <c:v>1.2849459999999999</c:v>
                </c:pt>
                <c:pt idx="165">
                  <c:v>1.138361</c:v>
                </c:pt>
                <c:pt idx="166">
                  <c:v>1.2089639999999999</c:v>
                </c:pt>
                <c:pt idx="167">
                  <c:v>1.200386</c:v>
                </c:pt>
                <c:pt idx="168">
                  <c:v>1.239733</c:v>
                </c:pt>
                <c:pt idx="169">
                  <c:v>1.1428910000000001</c:v>
                </c:pt>
                <c:pt idx="170">
                  <c:v>1.0611109999999999</c:v>
                </c:pt>
                <c:pt idx="171">
                  <c:v>1.241214</c:v>
                </c:pt>
                <c:pt idx="172">
                  <c:v>1.0599289999999999</c:v>
                </c:pt>
                <c:pt idx="173">
                  <c:v>1.2997179999999999</c:v>
                </c:pt>
                <c:pt idx="174">
                  <c:v>1.165117</c:v>
                </c:pt>
                <c:pt idx="175">
                  <c:v>1.1439790000000001</c:v>
                </c:pt>
                <c:pt idx="176">
                  <c:v>1.2996829999999999</c:v>
                </c:pt>
                <c:pt idx="177">
                  <c:v>1.1677409999999999</c:v>
                </c:pt>
              </c:numCache>
            </c:numRef>
          </c:val>
          <c:smooth val="0"/>
        </c:ser>
        <c:ser>
          <c:idx val="3"/>
          <c:order val="1"/>
          <c:tx>
            <c:strRef>
              <c:f>Tabelle1!$E$1</c:f>
              <c:strCache>
                <c:ptCount val="1"/>
                <c:pt idx="0">
                  <c:v>Price PL</c:v>
                </c:pt>
              </c:strCache>
            </c:strRef>
          </c:tx>
          <c:spPr>
            <a:ln w="38100" cap="sq" cmpd="sng">
              <a:solidFill>
                <a:srgbClr val="C00000"/>
              </a:solidFill>
              <a:prstDash val="solid"/>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Tabelle1!$E$2:$E$179</c:f>
              <c:numCache>
                <c:formatCode>General</c:formatCode>
                <c:ptCount val="178"/>
                <c:pt idx="0">
                  <c:v>0.9599299</c:v>
                </c:pt>
                <c:pt idx="1">
                  <c:v>0.97026820000000003</c:v>
                </c:pt>
                <c:pt idx="2">
                  <c:v>0.94942550000000003</c:v>
                </c:pt>
                <c:pt idx="3">
                  <c:v>0.97196419999999994</c:v>
                </c:pt>
                <c:pt idx="4">
                  <c:v>1.0156510000000001</c:v>
                </c:pt>
                <c:pt idx="5">
                  <c:v>1.0156510000000001</c:v>
                </c:pt>
                <c:pt idx="6">
                  <c:v>1.0156510000000001</c:v>
                </c:pt>
                <c:pt idx="7">
                  <c:v>0.9739196</c:v>
                </c:pt>
                <c:pt idx="8">
                  <c:v>1.0151380000000001</c:v>
                </c:pt>
                <c:pt idx="9">
                  <c:v>1.0151380000000001</c:v>
                </c:pt>
                <c:pt idx="10">
                  <c:v>0.97677389999999997</c:v>
                </c:pt>
                <c:pt idx="11">
                  <c:v>1.014316</c:v>
                </c:pt>
                <c:pt idx="12">
                  <c:v>0.99097310000000005</c:v>
                </c:pt>
                <c:pt idx="13">
                  <c:v>0.89771639999999997</c:v>
                </c:pt>
                <c:pt idx="14">
                  <c:v>1.0115449999999999</c:v>
                </c:pt>
                <c:pt idx="15">
                  <c:v>0.97057859999999996</c:v>
                </c:pt>
                <c:pt idx="16">
                  <c:v>1.0132989999999999</c:v>
                </c:pt>
                <c:pt idx="17">
                  <c:v>1.0088539999999999</c:v>
                </c:pt>
                <c:pt idx="18">
                  <c:v>1.013409</c:v>
                </c:pt>
                <c:pt idx="19">
                  <c:v>1.022667</c:v>
                </c:pt>
                <c:pt idx="20">
                  <c:v>1.058899</c:v>
                </c:pt>
                <c:pt idx="21">
                  <c:v>0.97141759999999999</c:v>
                </c:pt>
                <c:pt idx="22">
                  <c:v>1.1159619999999999</c:v>
                </c:pt>
                <c:pt idx="23">
                  <c:v>1.1360790000000001</c:v>
                </c:pt>
                <c:pt idx="24">
                  <c:v>1.140503</c:v>
                </c:pt>
                <c:pt idx="25">
                  <c:v>1.126547</c:v>
                </c:pt>
                <c:pt idx="26">
                  <c:v>1.205695</c:v>
                </c:pt>
                <c:pt idx="27">
                  <c:v>1.2031130000000001</c:v>
                </c:pt>
                <c:pt idx="28">
                  <c:v>1.2040390000000001</c:v>
                </c:pt>
                <c:pt idx="29">
                  <c:v>1.162471</c:v>
                </c:pt>
                <c:pt idx="30">
                  <c:v>1.163727</c:v>
                </c:pt>
                <c:pt idx="31">
                  <c:v>1.106336</c:v>
                </c:pt>
                <c:pt idx="32">
                  <c:v>1.204135</c:v>
                </c:pt>
                <c:pt idx="33">
                  <c:v>1.146039</c:v>
                </c:pt>
                <c:pt idx="34">
                  <c:v>1.1476470000000001</c:v>
                </c:pt>
                <c:pt idx="35">
                  <c:v>1.204688</c:v>
                </c:pt>
                <c:pt idx="36">
                  <c:v>1.2028399999999999</c:v>
                </c:pt>
                <c:pt idx="37">
                  <c:v>1.13002</c:v>
                </c:pt>
                <c:pt idx="38">
                  <c:v>1.201892</c:v>
                </c:pt>
                <c:pt idx="39">
                  <c:v>1.050502</c:v>
                </c:pt>
                <c:pt idx="40">
                  <c:v>1.1475919999999999</c:v>
                </c:pt>
                <c:pt idx="41">
                  <c:v>1.1469529999999999</c:v>
                </c:pt>
                <c:pt idx="42">
                  <c:v>1.1338159999999999</c:v>
                </c:pt>
                <c:pt idx="43">
                  <c:v>1.1284320000000001</c:v>
                </c:pt>
                <c:pt idx="44">
                  <c:v>1.067312</c:v>
                </c:pt>
                <c:pt idx="45">
                  <c:v>1.063717</c:v>
                </c:pt>
                <c:pt idx="46">
                  <c:v>1.068732</c:v>
                </c:pt>
                <c:pt idx="47">
                  <c:v>1.101307</c:v>
                </c:pt>
                <c:pt idx="48">
                  <c:v>0.97634620000000005</c:v>
                </c:pt>
                <c:pt idx="49">
                  <c:v>1.068716</c:v>
                </c:pt>
                <c:pt idx="50">
                  <c:v>1.0559099999999999</c:v>
                </c:pt>
                <c:pt idx="51">
                  <c:v>1.056209</c:v>
                </c:pt>
                <c:pt idx="52">
                  <c:v>0.9708407</c:v>
                </c:pt>
                <c:pt idx="53">
                  <c:v>0.97588249999999999</c:v>
                </c:pt>
                <c:pt idx="54">
                  <c:v>0.98540839999999996</c:v>
                </c:pt>
                <c:pt idx="55">
                  <c:v>0.98330169999999995</c:v>
                </c:pt>
                <c:pt idx="56">
                  <c:v>1.081426</c:v>
                </c:pt>
                <c:pt idx="57">
                  <c:v>0.96401740000000002</c:v>
                </c:pt>
                <c:pt idx="58">
                  <c:v>1.0965659999999999</c:v>
                </c:pt>
                <c:pt idx="59">
                  <c:v>0.95193879999999997</c:v>
                </c:pt>
                <c:pt idx="60">
                  <c:v>1.1168880000000001</c:v>
                </c:pt>
                <c:pt idx="61">
                  <c:v>1.030661</c:v>
                </c:pt>
                <c:pt idx="62">
                  <c:v>1.1002590000000001</c:v>
                </c:pt>
                <c:pt idx="63">
                  <c:v>0.95600850000000004</c:v>
                </c:pt>
                <c:pt idx="64">
                  <c:v>1.1158779999999999</c:v>
                </c:pt>
                <c:pt idx="65">
                  <c:v>1.044119</c:v>
                </c:pt>
                <c:pt idx="66">
                  <c:v>0.99263299999999999</c:v>
                </c:pt>
                <c:pt idx="67">
                  <c:v>1.006942</c:v>
                </c:pt>
                <c:pt idx="68">
                  <c:v>1.137008</c:v>
                </c:pt>
                <c:pt idx="69">
                  <c:v>0.99232359999999997</c:v>
                </c:pt>
                <c:pt idx="70">
                  <c:v>1.1068560000000001</c:v>
                </c:pt>
                <c:pt idx="71">
                  <c:v>0.98594360000000003</c:v>
                </c:pt>
                <c:pt idx="72">
                  <c:v>1.137818</c:v>
                </c:pt>
                <c:pt idx="73">
                  <c:v>1.164431</c:v>
                </c:pt>
                <c:pt idx="74">
                  <c:v>1.050932</c:v>
                </c:pt>
                <c:pt idx="75">
                  <c:v>1.1664810000000001</c:v>
                </c:pt>
                <c:pt idx="76">
                  <c:v>1.165451</c:v>
                </c:pt>
                <c:pt idx="77">
                  <c:v>1.021182</c:v>
                </c:pt>
                <c:pt idx="78">
                  <c:v>1.0534429999999999</c:v>
                </c:pt>
                <c:pt idx="79">
                  <c:v>1.1273869999999999</c:v>
                </c:pt>
                <c:pt idx="80">
                  <c:v>1.051229</c:v>
                </c:pt>
                <c:pt idx="81">
                  <c:v>1.1756629999999999</c:v>
                </c:pt>
                <c:pt idx="82">
                  <c:v>1.116714</c:v>
                </c:pt>
                <c:pt idx="83">
                  <c:v>1.068146</c:v>
                </c:pt>
                <c:pt idx="84">
                  <c:v>1.1248290000000001</c:v>
                </c:pt>
                <c:pt idx="85">
                  <c:v>1.043574</c:v>
                </c:pt>
                <c:pt idx="86">
                  <c:v>1.1303289999999999</c:v>
                </c:pt>
                <c:pt idx="87">
                  <c:v>1.0444230000000001</c:v>
                </c:pt>
                <c:pt idx="88">
                  <c:v>1.027102</c:v>
                </c:pt>
                <c:pt idx="89">
                  <c:v>1.166299</c:v>
                </c:pt>
                <c:pt idx="90">
                  <c:v>1.1176410000000001</c:v>
                </c:pt>
                <c:pt idx="91">
                  <c:v>1.0213399999999999</c:v>
                </c:pt>
                <c:pt idx="92">
                  <c:v>1.1323989999999999</c:v>
                </c:pt>
                <c:pt idx="93">
                  <c:v>1.0906690000000001</c:v>
                </c:pt>
                <c:pt idx="94">
                  <c:v>1.045966</c:v>
                </c:pt>
                <c:pt idx="95">
                  <c:v>1.144361</c:v>
                </c:pt>
                <c:pt idx="96">
                  <c:v>1.112411</c:v>
                </c:pt>
                <c:pt idx="97">
                  <c:v>1.1464160000000001</c:v>
                </c:pt>
                <c:pt idx="98">
                  <c:v>1.014553</c:v>
                </c:pt>
                <c:pt idx="99">
                  <c:v>1.0899650000000001</c:v>
                </c:pt>
                <c:pt idx="100">
                  <c:v>0.99039549999999998</c:v>
                </c:pt>
                <c:pt idx="101">
                  <c:v>0.99000750000000004</c:v>
                </c:pt>
                <c:pt idx="102">
                  <c:v>0.95259130000000003</c:v>
                </c:pt>
                <c:pt idx="103">
                  <c:v>0.98804000000000003</c:v>
                </c:pt>
                <c:pt idx="104">
                  <c:v>1.0871029999999999</c:v>
                </c:pt>
                <c:pt idx="105">
                  <c:v>1.0731250000000001</c:v>
                </c:pt>
                <c:pt idx="106">
                  <c:v>1.012705</c:v>
                </c:pt>
                <c:pt idx="107">
                  <c:v>1.1254090000000001</c:v>
                </c:pt>
                <c:pt idx="108">
                  <c:v>1.104536</c:v>
                </c:pt>
                <c:pt idx="109">
                  <c:v>0.99860760000000004</c:v>
                </c:pt>
                <c:pt idx="110">
                  <c:v>1.127491</c:v>
                </c:pt>
                <c:pt idx="111">
                  <c:v>1.092096</c:v>
                </c:pt>
                <c:pt idx="112">
                  <c:v>1.028691</c:v>
                </c:pt>
                <c:pt idx="113">
                  <c:v>1.157521</c:v>
                </c:pt>
                <c:pt idx="114">
                  <c:v>1.119856</c:v>
                </c:pt>
                <c:pt idx="115">
                  <c:v>1.0719129999999999</c:v>
                </c:pt>
                <c:pt idx="116">
                  <c:v>1.1372169999999999</c:v>
                </c:pt>
                <c:pt idx="117">
                  <c:v>1.039998</c:v>
                </c:pt>
                <c:pt idx="118">
                  <c:v>1.001682</c:v>
                </c:pt>
                <c:pt idx="119">
                  <c:v>1.070732</c:v>
                </c:pt>
                <c:pt idx="120">
                  <c:v>1.153991</c:v>
                </c:pt>
                <c:pt idx="121">
                  <c:v>1.0386470000000001</c:v>
                </c:pt>
                <c:pt idx="122">
                  <c:v>1.1227640000000001</c:v>
                </c:pt>
                <c:pt idx="123">
                  <c:v>1.0714870000000001</c:v>
                </c:pt>
                <c:pt idx="124">
                  <c:v>1.1306879999999999</c:v>
                </c:pt>
                <c:pt idx="125">
                  <c:v>1.0302830000000001</c:v>
                </c:pt>
                <c:pt idx="126">
                  <c:v>1.1432310000000001</c:v>
                </c:pt>
                <c:pt idx="127">
                  <c:v>1.071062</c:v>
                </c:pt>
                <c:pt idx="128">
                  <c:v>1.1242920000000001</c:v>
                </c:pt>
                <c:pt idx="129">
                  <c:v>1.0776840000000001</c:v>
                </c:pt>
                <c:pt idx="130">
                  <c:v>1.1219030000000001</c:v>
                </c:pt>
                <c:pt idx="131">
                  <c:v>1.1520140000000001</c:v>
                </c:pt>
                <c:pt idx="132">
                  <c:v>1.0450889999999999</c:v>
                </c:pt>
                <c:pt idx="133">
                  <c:v>1.166609</c:v>
                </c:pt>
                <c:pt idx="134">
                  <c:v>1.0776589999999999</c:v>
                </c:pt>
                <c:pt idx="135">
                  <c:v>1.137912</c:v>
                </c:pt>
                <c:pt idx="136">
                  <c:v>1.0973679999999999</c:v>
                </c:pt>
                <c:pt idx="137">
                  <c:v>1.1752990000000001</c:v>
                </c:pt>
                <c:pt idx="138">
                  <c:v>1.120147</c:v>
                </c:pt>
                <c:pt idx="139">
                  <c:v>1.1759900000000001</c:v>
                </c:pt>
                <c:pt idx="140">
                  <c:v>1.0961270000000001</c:v>
                </c:pt>
                <c:pt idx="141">
                  <c:v>1.134509</c:v>
                </c:pt>
                <c:pt idx="142">
                  <c:v>1.163548</c:v>
                </c:pt>
                <c:pt idx="143">
                  <c:v>1.038586</c:v>
                </c:pt>
                <c:pt idx="144">
                  <c:v>1.1749259999999999</c:v>
                </c:pt>
                <c:pt idx="145">
                  <c:v>1.1207119999999999</c:v>
                </c:pt>
                <c:pt idx="146">
                  <c:v>1.112806</c:v>
                </c:pt>
                <c:pt idx="147">
                  <c:v>1.0787199999999999</c:v>
                </c:pt>
                <c:pt idx="148">
                  <c:v>1.1210009999999999</c:v>
                </c:pt>
                <c:pt idx="149">
                  <c:v>0.99863270000000004</c:v>
                </c:pt>
                <c:pt idx="150">
                  <c:v>1.0688299999999999</c:v>
                </c:pt>
                <c:pt idx="151">
                  <c:v>1.1501140000000001</c:v>
                </c:pt>
                <c:pt idx="152">
                  <c:v>1.1554690000000001</c:v>
                </c:pt>
                <c:pt idx="153">
                  <c:v>1.1184499999999999</c:v>
                </c:pt>
                <c:pt idx="154">
                  <c:v>1.0276799999999999</c:v>
                </c:pt>
                <c:pt idx="155">
                  <c:v>1.0461510000000001</c:v>
                </c:pt>
                <c:pt idx="156">
                  <c:v>1.027593</c:v>
                </c:pt>
                <c:pt idx="157">
                  <c:v>1.1249180000000001</c:v>
                </c:pt>
                <c:pt idx="158">
                  <c:v>1.0495110000000001</c:v>
                </c:pt>
                <c:pt idx="159">
                  <c:v>1.123499</c:v>
                </c:pt>
                <c:pt idx="160">
                  <c:v>1.0222119999999999</c:v>
                </c:pt>
                <c:pt idx="161">
                  <c:v>1.1557010000000001</c:v>
                </c:pt>
                <c:pt idx="162">
                  <c:v>1.1985509999999999</c:v>
                </c:pt>
                <c:pt idx="163">
                  <c:v>0.97858049999999996</c:v>
                </c:pt>
                <c:pt idx="164">
                  <c:v>1.197273</c:v>
                </c:pt>
                <c:pt idx="165">
                  <c:v>1.112074</c:v>
                </c:pt>
                <c:pt idx="166">
                  <c:v>1.1643859999999999</c:v>
                </c:pt>
                <c:pt idx="167">
                  <c:v>1.0369219999999999</c:v>
                </c:pt>
                <c:pt idx="168">
                  <c:v>1.15374</c:v>
                </c:pt>
                <c:pt idx="169">
                  <c:v>1.0185409999999999</c:v>
                </c:pt>
                <c:pt idx="170">
                  <c:v>1.1212569999999999</c:v>
                </c:pt>
                <c:pt idx="171">
                  <c:v>0.97666609999999998</c:v>
                </c:pt>
                <c:pt idx="172">
                  <c:v>1.1737089999999999</c:v>
                </c:pt>
                <c:pt idx="173">
                  <c:v>1.033844</c:v>
                </c:pt>
                <c:pt idx="174">
                  <c:v>1.123678</c:v>
                </c:pt>
                <c:pt idx="175">
                  <c:v>1.06203</c:v>
                </c:pt>
                <c:pt idx="176">
                  <c:v>0.97612940000000004</c:v>
                </c:pt>
                <c:pt idx="177">
                  <c:v>1.1051899999999999</c:v>
                </c:pt>
              </c:numCache>
            </c:numRef>
          </c:val>
          <c:smooth val="0"/>
        </c:ser>
        <c:ser>
          <c:idx val="0"/>
          <c:order val="2"/>
          <c:tx>
            <c:strRef>
              <c:f>Tabelle1!$B$1</c:f>
              <c:strCache>
                <c:ptCount val="1"/>
                <c:pt idx="0">
                  <c:v>Wholesale Price NB</c:v>
                </c:pt>
              </c:strCache>
            </c:strRef>
          </c:tx>
          <c:spPr>
            <a:ln w="38100">
              <a:solidFill>
                <a:schemeClr val="tx1"/>
              </a:solidFill>
              <a:prstDash val="lgDash"/>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Tabelle1!$B$2:$B$179</c:f>
              <c:numCache>
                <c:formatCode>General</c:formatCode>
                <c:ptCount val="178"/>
                <c:pt idx="0">
                  <c:v>0.73240819999999995</c:v>
                </c:pt>
                <c:pt idx="1">
                  <c:v>0.74579010000000001</c:v>
                </c:pt>
                <c:pt idx="2">
                  <c:v>0.72611099999999995</c:v>
                </c:pt>
                <c:pt idx="3">
                  <c:v>0.70344949999999995</c:v>
                </c:pt>
                <c:pt idx="4">
                  <c:v>0.70505099999999998</c:v>
                </c:pt>
                <c:pt idx="5">
                  <c:v>0.69793130000000003</c:v>
                </c:pt>
                <c:pt idx="6">
                  <c:v>0.67967719999999998</c:v>
                </c:pt>
                <c:pt idx="7">
                  <c:v>0.67799699999999996</c:v>
                </c:pt>
                <c:pt idx="8">
                  <c:v>0.67909430000000004</c:v>
                </c:pt>
                <c:pt idx="9">
                  <c:v>0.67851740000000005</c:v>
                </c:pt>
                <c:pt idx="10">
                  <c:v>0.67885790000000001</c:v>
                </c:pt>
                <c:pt idx="11">
                  <c:v>0.67936649999999998</c:v>
                </c:pt>
                <c:pt idx="12">
                  <c:v>0.6835291</c:v>
                </c:pt>
                <c:pt idx="13">
                  <c:v>0.69695300000000004</c:v>
                </c:pt>
                <c:pt idx="14">
                  <c:v>0.71162899999999996</c:v>
                </c:pt>
                <c:pt idx="15">
                  <c:v>0.71460939999999995</c:v>
                </c:pt>
                <c:pt idx="16">
                  <c:v>0.72275290000000003</c:v>
                </c:pt>
                <c:pt idx="17">
                  <c:v>0.73078500000000002</c:v>
                </c:pt>
                <c:pt idx="18">
                  <c:v>0.73298059999999998</c:v>
                </c:pt>
                <c:pt idx="19">
                  <c:v>0.74474110000000004</c:v>
                </c:pt>
                <c:pt idx="20">
                  <c:v>0.75745759999999995</c:v>
                </c:pt>
                <c:pt idx="21">
                  <c:v>0.75925160000000003</c:v>
                </c:pt>
                <c:pt idx="22">
                  <c:v>0.76527699999999999</c:v>
                </c:pt>
                <c:pt idx="23">
                  <c:v>0.76301379999999996</c:v>
                </c:pt>
                <c:pt idx="24">
                  <c:v>0.76280139999999996</c:v>
                </c:pt>
                <c:pt idx="25">
                  <c:v>0.76064310000000002</c:v>
                </c:pt>
                <c:pt idx="26">
                  <c:v>0.76818140000000001</c:v>
                </c:pt>
                <c:pt idx="27">
                  <c:v>0.78600349999999997</c:v>
                </c:pt>
                <c:pt idx="28">
                  <c:v>0.81172610000000001</c:v>
                </c:pt>
                <c:pt idx="29">
                  <c:v>0.82641739999999997</c:v>
                </c:pt>
                <c:pt idx="30">
                  <c:v>0.81813409999999998</c:v>
                </c:pt>
                <c:pt idx="31">
                  <c:v>0.77748740000000005</c:v>
                </c:pt>
                <c:pt idx="32">
                  <c:v>0.78297870000000003</c:v>
                </c:pt>
                <c:pt idx="33">
                  <c:v>0.79830190000000001</c:v>
                </c:pt>
                <c:pt idx="34">
                  <c:v>0.79446030000000001</c:v>
                </c:pt>
                <c:pt idx="35">
                  <c:v>0.79083079999999994</c:v>
                </c:pt>
                <c:pt idx="36">
                  <c:v>0.799234</c:v>
                </c:pt>
                <c:pt idx="37">
                  <c:v>0.80538880000000002</c:v>
                </c:pt>
                <c:pt idx="38">
                  <c:v>0.80699129999999997</c:v>
                </c:pt>
                <c:pt idx="39">
                  <c:v>0.80955390000000005</c:v>
                </c:pt>
                <c:pt idx="40">
                  <c:v>0.81443779999999999</c:v>
                </c:pt>
                <c:pt idx="41">
                  <c:v>0.81770679999999996</c:v>
                </c:pt>
                <c:pt idx="42">
                  <c:v>0.80379199999999995</c:v>
                </c:pt>
                <c:pt idx="43">
                  <c:v>0.77974860000000001</c:v>
                </c:pt>
                <c:pt idx="44">
                  <c:v>0.77660050000000003</c:v>
                </c:pt>
                <c:pt idx="45">
                  <c:v>0.7745052</c:v>
                </c:pt>
                <c:pt idx="46">
                  <c:v>0.76572220000000002</c:v>
                </c:pt>
                <c:pt idx="47">
                  <c:v>0.76249880000000003</c:v>
                </c:pt>
                <c:pt idx="48">
                  <c:v>0.76370559999999998</c:v>
                </c:pt>
                <c:pt idx="49">
                  <c:v>0.76344900000000004</c:v>
                </c:pt>
                <c:pt idx="50">
                  <c:v>0.76383529999999999</c:v>
                </c:pt>
                <c:pt idx="51">
                  <c:v>0.76401039999999998</c:v>
                </c:pt>
                <c:pt idx="52">
                  <c:v>0.76893060000000002</c:v>
                </c:pt>
                <c:pt idx="53">
                  <c:v>0.76952730000000003</c:v>
                </c:pt>
                <c:pt idx="54">
                  <c:v>0.75924440000000004</c:v>
                </c:pt>
                <c:pt idx="55">
                  <c:v>0.75429769999999996</c:v>
                </c:pt>
                <c:pt idx="56">
                  <c:v>0.77397360000000004</c:v>
                </c:pt>
                <c:pt idx="57">
                  <c:v>0.77875870000000003</c:v>
                </c:pt>
                <c:pt idx="58">
                  <c:v>0.76737120000000003</c:v>
                </c:pt>
                <c:pt idx="59">
                  <c:v>0.76474399999999998</c:v>
                </c:pt>
                <c:pt idx="60">
                  <c:v>0.75627679999999997</c:v>
                </c:pt>
                <c:pt idx="61">
                  <c:v>0.75096560000000001</c:v>
                </c:pt>
                <c:pt idx="62">
                  <c:v>0.75091529999999995</c:v>
                </c:pt>
                <c:pt idx="63">
                  <c:v>0.75720880000000002</c:v>
                </c:pt>
                <c:pt idx="64">
                  <c:v>0.76081240000000006</c:v>
                </c:pt>
                <c:pt idx="65">
                  <c:v>0.76789560000000001</c:v>
                </c:pt>
                <c:pt idx="66">
                  <c:v>0.7604282</c:v>
                </c:pt>
                <c:pt idx="67">
                  <c:v>0.75502599999999997</c:v>
                </c:pt>
                <c:pt idx="68">
                  <c:v>0.75411700000000004</c:v>
                </c:pt>
                <c:pt idx="69">
                  <c:v>0.75210350000000004</c:v>
                </c:pt>
                <c:pt idx="70">
                  <c:v>0.75320549999999997</c:v>
                </c:pt>
                <c:pt idx="71">
                  <c:v>0.75473539999999995</c:v>
                </c:pt>
                <c:pt idx="72">
                  <c:v>0.75552459999999999</c:v>
                </c:pt>
                <c:pt idx="73">
                  <c:v>0.75623019999999996</c:v>
                </c:pt>
                <c:pt idx="74">
                  <c:v>0.74513370000000001</c:v>
                </c:pt>
                <c:pt idx="75">
                  <c:v>0.75452450000000004</c:v>
                </c:pt>
                <c:pt idx="76">
                  <c:v>0.75173380000000001</c:v>
                </c:pt>
                <c:pt idx="77">
                  <c:v>0.75236199999999998</c:v>
                </c:pt>
                <c:pt idx="78">
                  <c:v>0.75765819999999995</c:v>
                </c:pt>
                <c:pt idx="79">
                  <c:v>0.75495279999999998</c:v>
                </c:pt>
                <c:pt idx="80">
                  <c:v>0.74196289999999998</c:v>
                </c:pt>
                <c:pt idx="81">
                  <c:v>0.73664079999999998</c:v>
                </c:pt>
                <c:pt idx="82">
                  <c:v>0.74628539999999999</c:v>
                </c:pt>
                <c:pt idx="83">
                  <c:v>0.77715020000000001</c:v>
                </c:pt>
                <c:pt idx="84">
                  <c:v>0.77661150000000001</c:v>
                </c:pt>
                <c:pt idx="85">
                  <c:v>0.80165529999999996</c:v>
                </c:pt>
                <c:pt idx="86">
                  <c:v>0.76859929999999999</c:v>
                </c:pt>
                <c:pt idx="87">
                  <c:v>0.75258440000000004</c:v>
                </c:pt>
                <c:pt idx="88">
                  <c:v>0.75337120000000002</c:v>
                </c:pt>
                <c:pt idx="89">
                  <c:v>0.7502742</c:v>
                </c:pt>
                <c:pt idx="90">
                  <c:v>0.75116649999999996</c:v>
                </c:pt>
                <c:pt idx="91">
                  <c:v>0.75011879999999997</c:v>
                </c:pt>
                <c:pt idx="92">
                  <c:v>0.74673940000000005</c:v>
                </c:pt>
                <c:pt idx="93">
                  <c:v>0.73965099999999995</c:v>
                </c:pt>
                <c:pt idx="94">
                  <c:v>0.73601349999999999</c:v>
                </c:pt>
                <c:pt idx="95">
                  <c:v>0.73221000000000003</c:v>
                </c:pt>
                <c:pt idx="96">
                  <c:v>0.71553460000000002</c:v>
                </c:pt>
                <c:pt idx="97">
                  <c:v>0.71357950000000003</c:v>
                </c:pt>
                <c:pt idx="98">
                  <c:v>0.71350380000000002</c:v>
                </c:pt>
                <c:pt idx="99">
                  <c:v>0.7131383</c:v>
                </c:pt>
                <c:pt idx="100">
                  <c:v>0.71205359999999995</c:v>
                </c:pt>
                <c:pt idx="101">
                  <c:v>0.71279599999999999</c:v>
                </c:pt>
                <c:pt idx="102">
                  <c:v>0.72222609999999998</c:v>
                </c:pt>
                <c:pt idx="103">
                  <c:v>0.71574179999999998</c:v>
                </c:pt>
                <c:pt idx="104">
                  <c:v>0.72335369999999999</c:v>
                </c:pt>
                <c:pt idx="105">
                  <c:v>0.71374579999999999</c:v>
                </c:pt>
                <c:pt idx="106">
                  <c:v>0.70384899999999995</c:v>
                </c:pt>
                <c:pt idx="107">
                  <c:v>0.69830689999999995</c:v>
                </c:pt>
                <c:pt idx="108">
                  <c:v>0.70048339999999998</c:v>
                </c:pt>
                <c:pt idx="109">
                  <c:v>0.71944140000000001</c:v>
                </c:pt>
                <c:pt idx="110">
                  <c:v>0.70698229999999995</c:v>
                </c:pt>
                <c:pt idx="111">
                  <c:v>0.70764819999999995</c:v>
                </c:pt>
                <c:pt idx="112">
                  <c:v>0.71007260000000005</c:v>
                </c:pt>
                <c:pt idx="113">
                  <c:v>0.71180840000000001</c:v>
                </c:pt>
                <c:pt idx="114">
                  <c:v>0.71250179999999996</c:v>
                </c:pt>
                <c:pt idx="115">
                  <c:v>0.71190909999999996</c:v>
                </c:pt>
                <c:pt idx="116">
                  <c:v>0.7123389</c:v>
                </c:pt>
                <c:pt idx="117">
                  <c:v>0.71306809999999998</c:v>
                </c:pt>
                <c:pt idx="118">
                  <c:v>0.71502140000000003</c:v>
                </c:pt>
                <c:pt idx="119">
                  <c:v>0.71919429999999995</c:v>
                </c:pt>
                <c:pt idx="120">
                  <c:v>0.72053069999999997</c:v>
                </c:pt>
                <c:pt idx="121">
                  <c:v>0.7191862</c:v>
                </c:pt>
                <c:pt idx="122">
                  <c:v>0.71936290000000003</c:v>
                </c:pt>
                <c:pt idx="123">
                  <c:v>0.71523709999999996</c:v>
                </c:pt>
                <c:pt idx="124">
                  <c:v>0.71437200000000001</c:v>
                </c:pt>
                <c:pt idx="125">
                  <c:v>0.7135513</c:v>
                </c:pt>
                <c:pt idx="126">
                  <c:v>0.71332580000000001</c:v>
                </c:pt>
                <c:pt idx="127">
                  <c:v>0.71829189999999998</c:v>
                </c:pt>
                <c:pt idx="128">
                  <c:v>0.72350530000000002</c:v>
                </c:pt>
                <c:pt idx="129">
                  <c:v>0.71530320000000003</c:v>
                </c:pt>
                <c:pt idx="130">
                  <c:v>0.71284709999999996</c:v>
                </c:pt>
                <c:pt idx="131">
                  <c:v>0.72507529999999998</c:v>
                </c:pt>
                <c:pt idx="132">
                  <c:v>0.73379989999999995</c:v>
                </c:pt>
                <c:pt idx="133">
                  <c:v>0.72001389999999998</c:v>
                </c:pt>
                <c:pt idx="134">
                  <c:v>0.71504460000000003</c:v>
                </c:pt>
                <c:pt idx="135">
                  <c:v>0.71339019999999997</c:v>
                </c:pt>
                <c:pt idx="136">
                  <c:v>0.71259110000000003</c:v>
                </c:pt>
                <c:pt idx="137">
                  <c:v>0.71306809999999998</c:v>
                </c:pt>
                <c:pt idx="138">
                  <c:v>0.71539589999999997</c:v>
                </c:pt>
                <c:pt idx="139">
                  <c:v>0.71981689999999998</c:v>
                </c:pt>
                <c:pt idx="140">
                  <c:v>0.7133043</c:v>
                </c:pt>
                <c:pt idx="141">
                  <c:v>0.71306809999999998</c:v>
                </c:pt>
                <c:pt idx="142">
                  <c:v>0.71306809999999998</c:v>
                </c:pt>
                <c:pt idx="143">
                  <c:v>0.71306809999999998</c:v>
                </c:pt>
                <c:pt idx="144">
                  <c:v>0.712256</c:v>
                </c:pt>
                <c:pt idx="145">
                  <c:v>0.71127530000000005</c:v>
                </c:pt>
                <c:pt idx="146">
                  <c:v>0.71173940000000002</c:v>
                </c:pt>
                <c:pt idx="147">
                  <c:v>0.71306809999999998</c:v>
                </c:pt>
                <c:pt idx="148">
                  <c:v>0.71371879999999999</c:v>
                </c:pt>
                <c:pt idx="149">
                  <c:v>0.71502330000000003</c:v>
                </c:pt>
                <c:pt idx="150">
                  <c:v>0.71722240000000004</c:v>
                </c:pt>
                <c:pt idx="151">
                  <c:v>0.72208519999999998</c:v>
                </c:pt>
                <c:pt idx="152">
                  <c:v>0.71496870000000001</c:v>
                </c:pt>
                <c:pt idx="153">
                  <c:v>0.7136226</c:v>
                </c:pt>
                <c:pt idx="154">
                  <c:v>0.71317549999999996</c:v>
                </c:pt>
                <c:pt idx="155">
                  <c:v>0.71321369999999995</c:v>
                </c:pt>
                <c:pt idx="156">
                  <c:v>0.71306809999999998</c:v>
                </c:pt>
                <c:pt idx="157">
                  <c:v>0.71134399999999998</c:v>
                </c:pt>
                <c:pt idx="158">
                  <c:v>0.70392169999999998</c:v>
                </c:pt>
                <c:pt idx="159">
                  <c:v>0.7015593</c:v>
                </c:pt>
                <c:pt idx="160">
                  <c:v>0.70996139999999996</c:v>
                </c:pt>
                <c:pt idx="161">
                  <c:v>0.72676819999999998</c:v>
                </c:pt>
                <c:pt idx="162">
                  <c:v>0.72381759999999995</c:v>
                </c:pt>
                <c:pt idx="163">
                  <c:v>0.73821340000000002</c:v>
                </c:pt>
                <c:pt idx="164">
                  <c:v>0.72513689999999997</c:v>
                </c:pt>
                <c:pt idx="165">
                  <c:v>0.71575500000000003</c:v>
                </c:pt>
                <c:pt idx="166">
                  <c:v>0.71418090000000001</c:v>
                </c:pt>
                <c:pt idx="167">
                  <c:v>0.71358500000000002</c:v>
                </c:pt>
                <c:pt idx="168">
                  <c:v>0.71850780000000003</c:v>
                </c:pt>
                <c:pt idx="169">
                  <c:v>0.71451580000000003</c:v>
                </c:pt>
                <c:pt idx="170">
                  <c:v>0.71325919999999998</c:v>
                </c:pt>
                <c:pt idx="171">
                  <c:v>0.71345610000000004</c:v>
                </c:pt>
                <c:pt idx="172">
                  <c:v>0.71325919999999998</c:v>
                </c:pt>
                <c:pt idx="173">
                  <c:v>0.71345610000000004</c:v>
                </c:pt>
                <c:pt idx="174">
                  <c:v>0.71261079999999999</c:v>
                </c:pt>
                <c:pt idx="175">
                  <c:v>0.71424270000000001</c:v>
                </c:pt>
                <c:pt idx="176">
                  <c:v>0.71270330000000004</c:v>
                </c:pt>
                <c:pt idx="177">
                  <c:v>0.70947159999999998</c:v>
                </c:pt>
              </c:numCache>
            </c:numRef>
          </c:val>
          <c:smooth val="0"/>
        </c:ser>
        <c:ser>
          <c:idx val="1"/>
          <c:order val="3"/>
          <c:tx>
            <c:strRef>
              <c:f>Tabelle1!$C$1</c:f>
              <c:strCache>
                <c:ptCount val="1"/>
                <c:pt idx="0">
                  <c:v>Wholesale Price PL</c:v>
                </c:pt>
              </c:strCache>
            </c:strRef>
          </c:tx>
          <c:spPr>
            <a:ln w="38100">
              <a:solidFill>
                <a:srgbClr val="C00000"/>
              </a:solidFill>
              <a:prstDash val="sysDash"/>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Tabelle1!$C$2:$C$179</c:f>
              <c:numCache>
                <c:formatCode>General</c:formatCode>
                <c:ptCount val="178"/>
                <c:pt idx="0">
                  <c:v>0.53710570000000002</c:v>
                </c:pt>
                <c:pt idx="1">
                  <c:v>0.5575407</c:v>
                </c:pt>
                <c:pt idx="2">
                  <c:v>0.56695709999999999</c:v>
                </c:pt>
                <c:pt idx="3">
                  <c:v>0.56453350000000002</c:v>
                </c:pt>
                <c:pt idx="4">
                  <c:v>0.56067520000000004</c:v>
                </c:pt>
                <c:pt idx="5">
                  <c:v>0.5587934</c:v>
                </c:pt>
                <c:pt idx="6">
                  <c:v>0.56083810000000001</c:v>
                </c:pt>
                <c:pt idx="7">
                  <c:v>0.56863050000000004</c:v>
                </c:pt>
                <c:pt idx="8">
                  <c:v>0.57726569999999999</c:v>
                </c:pt>
                <c:pt idx="9">
                  <c:v>0.58273019999999998</c:v>
                </c:pt>
                <c:pt idx="10">
                  <c:v>0.58702390000000004</c:v>
                </c:pt>
                <c:pt idx="11">
                  <c:v>0.59479479999999996</c:v>
                </c:pt>
                <c:pt idx="12">
                  <c:v>0.60362649999999995</c:v>
                </c:pt>
                <c:pt idx="13">
                  <c:v>0.60991490000000004</c:v>
                </c:pt>
                <c:pt idx="14">
                  <c:v>0.61175570000000001</c:v>
                </c:pt>
                <c:pt idx="15">
                  <c:v>0.61507789999999996</c:v>
                </c:pt>
                <c:pt idx="16">
                  <c:v>0.61718099999999998</c:v>
                </c:pt>
                <c:pt idx="17">
                  <c:v>0.61784410000000001</c:v>
                </c:pt>
                <c:pt idx="18">
                  <c:v>0.61812590000000001</c:v>
                </c:pt>
                <c:pt idx="19">
                  <c:v>0.61268500000000004</c:v>
                </c:pt>
                <c:pt idx="20">
                  <c:v>0.63408109999999995</c:v>
                </c:pt>
                <c:pt idx="21">
                  <c:v>0.67138419999999999</c:v>
                </c:pt>
                <c:pt idx="22">
                  <c:v>0.67280200000000001</c:v>
                </c:pt>
                <c:pt idx="23">
                  <c:v>0.66508670000000003</c:v>
                </c:pt>
                <c:pt idx="24">
                  <c:v>0.65616129999999995</c:v>
                </c:pt>
                <c:pt idx="25">
                  <c:v>0.64890199999999998</c:v>
                </c:pt>
                <c:pt idx="26">
                  <c:v>0.64636700000000002</c:v>
                </c:pt>
                <c:pt idx="27">
                  <c:v>0.64596509999999996</c:v>
                </c:pt>
                <c:pt idx="28">
                  <c:v>0.64956029999999998</c:v>
                </c:pt>
                <c:pt idx="29">
                  <c:v>0.6524295</c:v>
                </c:pt>
                <c:pt idx="30">
                  <c:v>0.65156630000000004</c:v>
                </c:pt>
                <c:pt idx="31">
                  <c:v>0.65267350000000002</c:v>
                </c:pt>
                <c:pt idx="32">
                  <c:v>0.65289160000000002</c:v>
                </c:pt>
                <c:pt idx="33">
                  <c:v>0.65342610000000001</c:v>
                </c:pt>
                <c:pt idx="34">
                  <c:v>0.65266919999999995</c:v>
                </c:pt>
                <c:pt idx="35">
                  <c:v>0.65269069999999996</c:v>
                </c:pt>
                <c:pt idx="36">
                  <c:v>0.64843390000000001</c:v>
                </c:pt>
                <c:pt idx="37">
                  <c:v>0.63934089999999999</c:v>
                </c:pt>
                <c:pt idx="38">
                  <c:v>0.63722769999999995</c:v>
                </c:pt>
                <c:pt idx="39">
                  <c:v>0.62654810000000005</c:v>
                </c:pt>
                <c:pt idx="40">
                  <c:v>0.62534860000000003</c:v>
                </c:pt>
                <c:pt idx="41">
                  <c:v>0.62061739999999999</c:v>
                </c:pt>
                <c:pt idx="42">
                  <c:v>0.61702409999999996</c:v>
                </c:pt>
                <c:pt idx="43">
                  <c:v>0.61289470000000001</c:v>
                </c:pt>
                <c:pt idx="44">
                  <c:v>0.60804469999999999</c:v>
                </c:pt>
                <c:pt idx="45">
                  <c:v>0.60095690000000002</c:v>
                </c:pt>
                <c:pt idx="46">
                  <c:v>0.5987384</c:v>
                </c:pt>
                <c:pt idx="47">
                  <c:v>0.59789809999999999</c:v>
                </c:pt>
                <c:pt idx="48">
                  <c:v>0.59276770000000001</c:v>
                </c:pt>
                <c:pt idx="49">
                  <c:v>0.58803059999999996</c:v>
                </c:pt>
                <c:pt idx="50">
                  <c:v>0.58690560000000003</c:v>
                </c:pt>
                <c:pt idx="51">
                  <c:v>0.58540890000000001</c:v>
                </c:pt>
                <c:pt idx="52">
                  <c:v>0.58562999999999998</c:v>
                </c:pt>
                <c:pt idx="53">
                  <c:v>0.58676360000000005</c:v>
                </c:pt>
                <c:pt idx="54">
                  <c:v>0.59151569999999998</c:v>
                </c:pt>
                <c:pt idx="55">
                  <c:v>0.59695549999999997</c:v>
                </c:pt>
                <c:pt idx="56">
                  <c:v>0.59786539999999999</c:v>
                </c:pt>
                <c:pt idx="57">
                  <c:v>0.61011029999999999</c:v>
                </c:pt>
                <c:pt idx="58">
                  <c:v>0.61718700000000004</c:v>
                </c:pt>
                <c:pt idx="59">
                  <c:v>0.62060280000000001</c:v>
                </c:pt>
                <c:pt idx="60">
                  <c:v>0.62019880000000005</c:v>
                </c:pt>
                <c:pt idx="61">
                  <c:v>0.62128399999999995</c:v>
                </c:pt>
                <c:pt idx="62">
                  <c:v>0.62136939999999996</c:v>
                </c:pt>
                <c:pt idx="63">
                  <c:v>0.6218863</c:v>
                </c:pt>
                <c:pt idx="64">
                  <c:v>0.62116959999999999</c:v>
                </c:pt>
                <c:pt idx="65">
                  <c:v>0.6218863</c:v>
                </c:pt>
                <c:pt idx="66">
                  <c:v>0.6218863</c:v>
                </c:pt>
                <c:pt idx="67">
                  <c:v>0.62370270000000005</c:v>
                </c:pt>
                <c:pt idx="68">
                  <c:v>0.63726340000000004</c:v>
                </c:pt>
                <c:pt idx="69">
                  <c:v>0.63938410000000001</c:v>
                </c:pt>
                <c:pt idx="70">
                  <c:v>0.65270510000000004</c:v>
                </c:pt>
                <c:pt idx="71">
                  <c:v>0.65702380000000005</c:v>
                </c:pt>
                <c:pt idx="72">
                  <c:v>0.65754809999999997</c:v>
                </c:pt>
                <c:pt idx="73">
                  <c:v>0.65780470000000002</c:v>
                </c:pt>
                <c:pt idx="74">
                  <c:v>0.65780470000000002</c:v>
                </c:pt>
                <c:pt idx="75">
                  <c:v>0.6494877</c:v>
                </c:pt>
                <c:pt idx="76">
                  <c:v>0.63951690000000005</c:v>
                </c:pt>
                <c:pt idx="77">
                  <c:v>0.65264239999999996</c:v>
                </c:pt>
                <c:pt idx="78">
                  <c:v>0.65670200000000001</c:v>
                </c:pt>
                <c:pt idx="79">
                  <c:v>0.65656049999999999</c:v>
                </c:pt>
                <c:pt idx="80">
                  <c:v>0.6442369</c:v>
                </c:pt>
                <c:pt idx="81">
                  <c:v>0.62512840000000003</c:v>
                </c:pt>
                <c:pt idx="82">
                  <c:v>0.61555579999999999</c:v>
                </c:pt>
                <c:pt idx="83">
                  <c:v>0.60823389999999999</c:v>
                </c:pt>
                <c:pt idx="84">
                  <c:v>0.60731710000000005</c:v>
                </c:pt>
                <c:pt idx="85">
                  <c:v>0.60572110000000001</c:v>
                </c:pt>
                <c:pt idx="86">
                  <c:v>0.60620059999999998</c:v>
                </c:pt>
                <c:pt idx="87">
                  <c:v>0.60620059999999998</c:v>
                </c:pt>
                <c:pt idx="88">
                  <c:v>0.60620059999999998</c:v>
                </c:pt>
                <c:pt idx="89">
                  <c:v>0.60858000000000001</c:v>
                </c:pt>
                <c:pt idx="90">
                  <c:v>0.61218700000000004</c:v>
                </c:pt>
                <c:pt idx="91">
                  <c:v>0.59977179999999997</c:v>
                </c:pt>
                <c:pt idx="92">
                  <c:v>0.59868379999999999</c:v>
                </c:pt>
                <c:pt idx="93">
                  <c:v>0.59753540000000005</c:v>
                </c:pt>
                <c:pt idx="94">
                  <c:v>0.59668969999999999</c:v>
                </c:pt>
                <c:pt idx="95">
                  <c:v>0.59647969999999995</c:v>
                </c:pt>
                <c:pt idx="96">
                  <c:v>0.59505220000000003</c:v>
                </c:pt>
                <c:pt idx="97">
                  <c:v>0.59334889999999996</c:v>
                </c:pt>
                <c:pt idx="98">
                  <c:v>0.60482760000000002</c:v>
                </c:pt>
                <c:pt idx="99">
                  <c:v>0.61868380000000001</c:v>
                </c:pt>
                <c:pt idx="100">
                  <c:v>0.62719899999999995</c:v>
                </c:pt>
                <c:pt idx="101">
                  <c:v>0.63430140000000002</c:v>
                </c:pt>
                <c:pt idx="102">
                  <c:v>0.63594340000000005</c:v>
                </c:pt>
                <c:pt idx="103">
                  <c:v>0.63419429999999999</c:v>
                </c:pt>
                <c:pt idx="104">
                  <c:v>0.63592729999999997</c:v>
                </c:pt>
                <c:pt idx="105">
                  <c:v>0.63551899999999995</c:v>
                </c:pt>
                <c:pt idx="106">
                  <c:v>0.63592729999999997</c:v>
                </c:pt>
                <c:pt idx="107">
                  <c:v>0.63491940000000002</c:v>
                </c:pt>
                <c:pt idx="108">
                  <c:v>0.63465830000000001</c:v>
                </c:pt>
                <c:pt idx="109">
                  <c:v>0.63036930000000002</c:v>
                </c:pt>
                <c:pt idx="110">
                  <c:v>0.62526720000000002</c:v>
                </c:pt>
                <c:pt idx="111">
                  <c:v>0.62324040000000003</c:v>
                </c:pt>
                <c:pt idx="112">
                  <c:v>0.6217627</c:v>
                </c:pt>
                <c:pt idx="113">
                  <c:v>0.62222390000000005</c:v>
                </c:pt>
                <c:pt idx="114">
                  <c:v>0.62430830000000004</c:v>
                </c:pt>
                <c:pt idx="115">
                  <c:v>0.62551389999999996</c:v>
                </c:pt>
                <c:pt idx="116">
                  <c:v>0.62728200000000001</c:v>
                </c:pt>
                <c:pt idx="117">
                  <c:v>0.63099490000000003</c:v>
                </c:pt>
                <c:pt idx="118">
                  <c:v>0.63198549999999998</c:v>
                </c:pt>
                <c:pt idx="119">
                  <c:v>0.63248510000000002</c:v>
                </c:pt>
                <c:pt idx="120">
                  <c:v>0.62750340000000004</c:v>
                </c:pt>
                <c:pt idx="121">
                  <c:v>0.6312063</c:v>
                </c:pt>
                <c:pt idx="122">
                  <c:v>0.63094439999999996</c:v>
                </c:pt>
                <c:pt idx="123">
                  <c:v>0.63084059999999997</c:v>
                </c:pt>
                <c:pt idx="124">
                  <c:v>0.63034089999999998</c:v>
                </c:pt>
                <c:pt idx="125">
                  <c:v>0.6314573</c:v>
                </c:pt>
                <c:pt idx="126">
                  <c:v>0.63202570000000002</c:v>
                </c:pt>
                <c:pt idx="127">
                  <c:v>0.63192780000000004</c:v>
                </c:pt>
                <c:pt idx="128">
                  <c:v>0.63467850000000003</c:v>
                </c:pt>
                <c:pt idx="129">
                  <c:v>0.64093469999999997</c:v>
                </c:pt>
                <c:pt idx="130">
                  <c:v>0.64274200000000004</c:v>
                </c:pt>
                <c:pt idx="131">
                  <c:v>0.64319349999999997</c:v>
                </c:pt>
                <c:pt idx="132">
                  <c:v>0.64365170000000005</c:v>
                </c:pt>
                <c:pt idx="133">
                  <c:v>0.64484189999999997</c:v>
                </c:pt>
                <c:pt idx="134">
                  <c:v>0.64512069999999999</c:v>
                </c:pt>
                <c:pt idx="135">
                  <c:v>0.6452194</c:v>
                </c:pt>
                <c:pt idx="136">
                  <c:v>0.64522979999999996</c:v>
                </c:pt>
                <c:pt idx="137">
                  <c:v>0.64567070000000004</c:v>
                </c:pt>
                <c:pt idx="138">
                  <c:v>0.64785210000000004</c:v>
                </c:pt>
                <c:pt idx="139">
                  <c:v>0.65001679999999995</c:v>
                </c:pt>
                <c:pt idx="140">
                  <c:v>0.65050189999999997</c:v>
                </c:pt>
                <c:pt idx="141">
                  <c:v>0.65147239999999995</c:v>
                </c:pt>
                <c:pt idx="142">
                  <c:v>0.65312239999999999</c:v>
                </c:pt>
                <c:pt idx="143">
                  <c:v>0.65531119999999998</c:v>
                </c:pt>
                <c:pt idx="144">
                  <c:v>0.65666429999999998</c:v>
                </c:pt>
                <c:pt idx="145">
                  <c:v>0.65939840000000005</c:v>
                </c:pt>
                <c:pt idx="146">
                  <c:v>0.65966979999999997</c:v>
                </c:pt>
                <c:pt idx="147">
                  <c:v>0.6597056</c:v>
                </c:pt>
                <c:pt idx="148">
                  <c:v>0.65975220000000001</c:v>
                </c:pt>
                <c:pt idx="149">
                  <c:v>0.65975220000000001</c:v>
                </c:pt>
                <c:pt idx="150">
                  <c:v>0.65773250000000005</c:v>
                </c:pt>
                <c:pt idx="151">
                  <c:v>0.64469580000000004</c:v>
                </c:pt>
                <c:pt idx="152">
                  <c:v>0.63470550000000003</c:v>
                </c:pt>
                <c:pt idx="153">
                  <c:v>0.63098100000000001</c:v>
                </c:pt>
                <c:pt idx="154">
                  <c:v>0.62875970000000003</c:v>
                </c:pt>
                <c:pt idx="155">
                  <c:v>0.62757309999999999</c:v>
                </c:pt>
                <c:pt idx="156">
                  <c:v>0.62891549999999996</c:v>
                </c:pt>
                <c:pt idx="157">
                  <c:v>0.6288513</c:v>
                </c:pt>
                <c:pt idx="158">
                  <c:v>0.62790250000000003</c:v>
                </c:pt>
                <c:pt idx="159">
                  <c:v>0.62633139999999998</c:v>
                </c:pt>
                <c:pt idx="160">
                  <c:v>0.62445399999999995</c:v>
                </c:pt>
                <c:pt idx="161">
                  <c:v>0.62379439999999997</c:v>
                </c:pt>
                <c:pt idx="162">
                  <c:v>0.62445479999999998</c:v>
                </c:pt>
                <c:pt idx="163">
                  <c:v>0.62514709999999996</c:v>
                </c:pt>
                <c:pt idx="164">
                  <c:v>0.62541930000000001</c:v>
                </c:pt>
                <c:pt idx="165">
                  <c:v>0.62650340000000004</c:v>
                </c:pt>
                <c:pt idx="166">
                  <c:v>0.63246480000000005</c:v>
                </c:pt>
                <c:pt idx="167">
                  <c:v>0.6392871</c:v>
                </c:pt>
                <c:pt idx="168">
                  <c:v>0.64248499999999997</c:v>
                </c:pt>
                <c:pt idx="169">
                  <c:v>0.64694050000000003</c:v>
                </c:pt>
                <c:pt idx="170">
                  <c:v>0.64816980000000002</c:v>
                </c:pt>
                <c:pt idx="171">
                  <c:v>0.64803440000000001</c:v>
                </c:pt>
                <c:pt idx="172">
                  <c:v>0.64907429999999999</c:v>
                </c:pt>
                <c:pt idx="173">
                  <c:v>0.64878119999999995</c:v>
                </c:pt>
                <c:pt idx="174">
                  <c:v>0.64890159999999997</c:v>
                </c:pt>
                <c:pt idx="175">
                  <c:v>0.64878480000000005</c:v>
                </c:pt>
                <c:pt idx="176">
                  <c:v>0.64803379999999999</c:v>
                </c:pt>
                <c:pt idx="177">
                  <c:v>0.64730089999999996</c:v>
                </c:pt>
              </c:numCache>
            </c:numRef>
          </c:val>
          <c:smooth val="0"/>
        </c:ser>
        <c:dLbls>
          <c:showLegendKey val="0"/>
          <c:showVal val="0"/>
          <c:showCatName val="0"/>
          <c:showSerName val="0"/>
          <c:showPercent val="0"/>
          <c:showBubbleSize val="0"/>
        </c:dLbls>
        <c:marker val="1"/>
        <c:smooth val="0"/>
        <c:axId val="34001280"/>
        <c:axId val="34002816"/>
      </c:lineChart>
      <c:catAx>
        <c:axId val="34001280"/>
        <c:scaling>
          <c:orientation val="minMax"/>
        </c:scaling>
        <c:delete val="0"/>
        <c:axPos val="b"/>
        <c:numFmt formatCode="General" sourceLinked="1"/>
        <c:majorTickMark val="out"/>
        <c:minorTickMark val="none"/>
        <c:tickLblPos val="nextTo"/>
        <c:txPr>
          <a:bodyPr rot="0" vert="horz"/>
          <a:lstStyle/>
          <a:p>
            <a:pPr>
              <a:defRPr sz="1600" b="1" baseline="0"/>
            </a:pPr>
            <a:endParaRPr lang="en-US"/>
          </a:p>
        </c:txPr>
        <c:crossAx val="34002816"/>
        <c:crosses val="autoZero"/>
        <c:auto val="1"/>
        <c:lblAlgn val="ctr"/>
        <c:lblOffset val="100"/>
        <c:tickLblSkip val="52"/>
        <c:tickMarkSkip val="52"/>
        <c:noMultiLvlLbl val="0"/>
      </c:catAx>
      <c:valAx>
        <c:axId val="34002816"/>
        <c:scaling>
          <c:orientation val="minMax"/>
          <c:max val="1.7"/>
          <c:min val="0.5"/>
        </c:scaling>
        <c:delete val="0"/>
        <c:axPos val="l"/>
        <c:majorGridlines/>
        <c:numFmt formatCode="General" sourceLinked="1"/>
        <c:majorTickMark val="out"/>
        <c:minorTickMark val="none"/>
        <c:tickLblPos val="nextTo"/>
        <c:txPr>
          <a:bodyPr/>
          <a:lstStyle/>
          <a:p>
            <a:pPr>
              <a:defRPr sz="1600" b="1" baseline="0"/>
            </a:pPr>
            <a:endParaRPr lang="en-US"/>
          </a:p>
        </c:txPr>
        <c:crossAx val="34001280"/>
        <c:crosses val="autoZero"/>
        <c:crossBetween val="between"/>
      </c:valAx>
      <c:spPr>
        <a:ln w="3175" cmpd="sng"/>
      </c:spPr>
    </c:plotArea>
    <c:legend>
      <c:legendPos val="b"/>
      <c:layout>
        <c:manualLayout>
          <c:xMode val="edge"/>
          <c:yMode val="edge"/>
          <c:x val="0"/>
          <c:y val="0.9323045954001512"/>
          <c:w val="0.99896231845127936"/>
          <c:h val="4.7921393300413721E-2"/>
        </c:manualLayout>
      </c:layout>
      <c:overlay val="0"/>
      <c:txPr>
        <a:bodyPr/>
        <a:lstStyle/>
        <a:p>
          <a:pPr>
            <a:defRPr sz="1600" b="1" baseline="0"/>
          </a:pPr>
          <a:endParaRPr lang="en-US"/>
        </a:p>
      </c:txPr>
    </c:legend>
    <c:plotVisOnly val="1"/>
    <c:dispBlanksAs val="gap"/>
    <c:showDLblsOverMax val="0"/>
  </c:chart>
  <c:spPr>
    <a:solidFill>
      <a:schemeClr val="bg1"/>
    </a:solidFill>
    <a:ln>
      <a:solidFill>
        <a:schemeClr val="bg1"/>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24472258917347E-2"/>
          <c:y val="5.2766621580226228E-2"/>
          <c:w val="0.88547813579372348"/>
          <c:h val="0.71937505026356385"/>
        </c:manualLayout>
      </c:layout>
      <c:lineChart>
        <c:grouping val="standard"/>
        <c:varyColors val="0"/>
        <c:ser>
          <c:idx val="2"/>
          <c:order val="0"/>
          <c:tx>
            <c:strRef>
              <c:f>Tabelle1!$D$1</c:f>
              <c:strCache>
                <c:ptCount val="1"/>
                <c:pt idx="0">
                  <c:v>Price NB</c:v>
                </c:pt>
              </c:strCache>
            </c:strRef>
          </c:tx>
          <c:spPr>
            <a:ln w="38100">
              <a:solidFill>
                <a:schemeClr val="tx1"/>
              </a:solidFill>
              <a:prstDash val="sysDot"/>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200427</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200527</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200627</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Tabelle1!$D$2:$D$179</c:f>
              <c:numCache>
                <c:formatCode>General</c:formatCode>
                <c:ptCount val="178"/>
                <c:pt idx="0">
                  <c:v>0.2634571</c:v>
                </c:pt>
                <c:pt idx="1">
                  <c:v>0.2060961</c:v>
                </c:pt>
                <c:pt idx="2">
                  <c:v>0.2543009</c:v>
                </c:pt>
                <c:pt idx="3">
                  <c:v>0.20850060000000001</c:v>
                </c:pt>
                <c:pt idx="4">
                  <c:v>0.2498486</c:v>
                </c:pt>
                <c:pt idx="5">
                  <c:v>0.25588359999999999</c:v>
                </c:pt>
                <c:pt idx="6">
                  <c:v>0.25887199999999999</c:v>
                </c:pt>
                <c:pt idx="7">
                  <c:v>0.21951370000000001</c:v>
                </c:pt>
                <c:pt idx="8">
                  <c:v>0.2528859</c:v>
                </c:pt>
                <c:pt idx="9">
                  <c:v>0.24769450000000001</c:v>
                </c:pt>
                <c:pt idx="10">
                  <c:v>0.1932799</c:v>
                </c:pt>
                <c:pt idx="11">
                  <c:v>0.2551735</c:v>
                </c:pt>
                <c:pt idx="12">
                  <c:v>0.19276299999999999</c:v>
                </c:pt>
                <c:pt idx="13">
                  <c:v>0.22099959999999999</c:v>
                </c:pt>
                <c:pt idx="14">
                  <c:v>0.25255660000000002</c:v>
                </c:pt>
                <c:pt idx="15">
                  <c:v>0.20935490000000001</c:v>
                </c:pt>
                <c:pt idx="16">
                  <c:v>0.2474375</c:v>
                </c:pt>
                <c:pt idx="17">
                  <c:v>0.19930110000000001</c:v>
                </c:pt>
                <c:pt idx="18">
                  <c:v>0.25969340000000002</c:v>
                </c:pt>
                <c:pt idx="19">
                  <c:v>0.22002820000000001</c:v>
                </c:pt>
                <c:pt idx="20">
                  <c:v>0.25316929999999999</c:v>
                </c:pt>
                <c:pt idx="21">
                  <c:v>0.24816199999999999</c:v>
                </c:pt>
                <c:pt idx="22">
                  <c:v>0.20890300000000001</c:v>
                </c:pt>
                <c:pt idx="23">
                  <c:v>0.25551230000000003</c:v>
                </c:pt>
                <c:pt idx="24">
                  <c:v>0.26014090000000001</c:v>
                </c:pt>
                <c:pt idx="25">
                  <c:v>0.22060859999999999</c:v>
                </c:pt>
                <c:pt idx="26">
                  <c:v>0.25371640000000001</c:v>
                </c:pt>
                <c:pt idx="27">
                  <c:v>0.20954229999999999</c:v>
                </c:pt>
                <c:pt idx="28">
                  <c:v>0.24717819999999999</c:v>
                </c:pt>
                <c:pt idx="29">
                  <c:v>0.2014137</c:v>
                </c:pt>
                <c:pt idx="30">
                  <c:v>0.19270789999999999</c:v>
                </c:pt>
                <c:pt idx="31">
                  <c:v>0.25934289999999999</c:v>
                </c:pt>
                <c:pt idx="32">
                  <c:v>0.22095200000000001</c:v>
                </c:pt>
                <c:pt idx="33">
                  <c:v>0.26026899999999997</c:v>
                </c:pt>
                <c:pt idx="34">
                  <c:v>0.21329780000000001</c:v>
                </c:pt>
                <c:pt idx="35">
                  <c:v>0.24788060000000001</c:v>
                </c:pt>
                <c:pt idx="36">
                  <c:v>0.20774989999999999</c:v>
                </c:pt>
                <c:pt idx="37">
                  <c:v>0.25467600000000001</c:v>
                </c:pt>
                <c:pt idx="38">
                  <c:v>0.25998320000000003</c:v>
                </c:pt>
                <c:pt idx="39">
                  <c:v>0.22043769999999999</c:v>
                </c:pt>
                <c:pt idx="40">
                  <c:v>0.25388270000000002</c:v>
                </c:pt>
                <c:pt idx="41">
                  <c:v>0.24841550000000001</c:v>
                </c:pt>
                <c:pt idx="42">
                  <c:v>0.2483571</c:v>
                </c:pt>
                <c:pt idx="43">
                  <c:v>0.25605850000000002</c:v>
                </c:pt>
                <c:pt idx="44">
                  <c:v>0.20344129999999999</c:v>
                </c:pt>
                <c:pt idx="45">
                  <c:v>0.25984829999999998</c:v>
                </c:pt>
                <c:pt idx="46">
                  <c:v>0.20426520000000001</c:v>
                </c:pt>
                <c:pt idx="47">
                  <c:v>0.25532490000000002</c:v>
                </c:pt>
                <c:pt idx="48">
                  <c:v>0.25217590000000001</c:v>
                </c:pt>
                <c:pt idx="49">
                  <c:v>0.21194879999999999</c:v>
                </c:pt>
                <c:pt idx="50">
                  <c:v>0.25745699999999999</c:v>
                </c:pt>
                <c:pt idx="51">
                  <c:v>0.222056</c:v>
                </c:pt>
                <c:pt idx="52">
                  <c:v>0.25592350000000003</c:v>
                </c:pt>
                <c:pt idx="53">
                  <c:v>0.2551563</c:v>
                </c:pt>
                <c:pt idx="54">
                  <c:v>0.18979389999999999</c:v>
                </c:pt>
                <c:pt idx="55">
                  <c:v>0.2355537</c:v>
                </c:pt>
                <c:pt idx="56">
                  <c:v>0.20092180000000001</c:v>
                </c:pt>
                <c:pt idx="57">
                  <c:v>0.21111240000000001</c:v>
                </c:pt>
                <c:pt idx="58">
                  <c:v>0.25288870000000002</c:v>
                </c:pt>
                <c:pt idx="59">
                  <c:v>0.25357639999999998</c:v>
                </c:pt>
                <c:pt idx="60">
                  <c:v>0.24191589999999999</c:v>
                </c:pt>
                <c:pt idx="61">
                  <c:v>0.23090530000000001</c:v>
                </c:pt>
                <c:pt idx="62">
                  <c:v>0.22966980000000001</c:v>
                </c:pt>
                <c:pt idx="63">
                  <c:v>0.2101537</c:v>
                </c:pt>
                <c:pt idx="64">
                  <c:v>0.2091779</c:v>
                </c:pt>
                <c:pt idx="65">
                  <c:v>0.2178426</c:v>
                </c:pt>
                <c:pt idx="66">
                  <c:v>0.24431220000000001</c:v>
                </c:pt>
                <c:pt idx="67">
                  <c:v>0.18399799999999999</c:v>
                </c:pt>
                <c:pt idx="68">
                  <c:v>0.23739979999999999</c:v>
                </c:pt>
                <c:pt idx="69">
                  <c:v>0.21438199999999999</c:v>
                </c:pt>
                <c:pt idx="70">
                  <c:v>0.25827549999999999</c:v>
                </c:pt>
                <c:pt idx="71">
                  <c:v>0.21584059999999999</c:v>
                </c:pt>
                <c:pt idx="72">
                  <c:v>0.2026598</c:v>
                </c:pt>
                <c:pt idx="73">
                  <c:v>0.25786930000000002</c:v>
                </c:pt>
                <c:pt idx="74">
                  <c:v>0.22069340000000001</c:v>
                </c:pt>
                <c:pt idx="75">
                  <c:v>0.25855980000000001</c:v>
                </c:pt>
                <c:pt idx="76">
                  <c:v>0.25558110000000001</c:v>
                </c:pt>
                <c:pt idx="77">
                  <c:v>0.21994469999999999</c:v>
                </c:pt>
                <c:pt idx="78">
                  <c:v>0.25022290000000003</c:v>
                </c:pt>
                <c:pt idx="79">
                  <c:v>0.24163709999999999</c:v>
                </c:pt>
                <c:pt idx="80">
                  <c:v>0.18314040000000001</c:v>
                </c:pt>
                <c:pt idx="81">
                  <c:v>0.25092120000000001</c:v>
                </c:pt>
                <c:pt idx="82">
                  <c:v>0.21928420000000001</c:v>
                </c:pt>
                <c:pt idx="83">
                  <c:v>0.19165460000000001</c:v>
                </c:pt>
                <c:pt idx="84">
                  <c:v>0.2201766</c:v>
                </c:pt>
                <c:pt idx="85">
                  <c:v>0.25862550000000001</c:v>
                </c:pt>
                <c:pt idx="86">
                  <c:v>0.25056889999999998</c:v>
                </c:pt>
                <c:pt idx="87">
                  <c:v>0.2067937</c:v>
                </c:pt>
                <c:pt idx="88">
                  <c:v>0.2440543</c:v>
                </c:pt>
                <c:pt idx="89">
                  <c:v>0.25223319999999999</c:v>
                </c:pt>
                <c:pt idx="90">
                  <c:v>0.2553453</c:v>
                </c:pt>
                <c:pt idx="91">
                  <c:v>0.2183311</c:v>
                </c:pt>
                <c:pt idx="92">
                  <c:v>0.25505450000000002</c:v>
                </c:pt>
                <c:pt idx="93">
                  <c:v>0.25532909999999998</c:v>
                </c:pt>
                <c:pt idx="94">
                  <c:v>0.2184276</c:v>
                </c:pt>
                <c:pt idx="95">
                  <c:v>0.25559189999999998</c:v>
                </c:pt>
                <c:pt idx="96">
                  <c:v>0.2170473</c:v>
                </c:pt>
                <c:pt idx="97">
                  <c:v>0.25507629999999998</c:v>
                </c:pt>
                <c:pt idx="98">
                  <c:v>0.21841940000000001</c:v>
                </c:pt>
                <c:pt idx="99">
                  <c:v>0.25297760000000002</c:v>
                </c:pt>
                <c:pt idx="100">
                  <c:v>0.20172029999999999</c:v>
                </c:pt>
                <c:pt idx="101">
                  <c:v>0.25307659999999998</c:v>
                </c:pt>
                <c:pt idx="102">
                  <c:v>0.21881999999999999</c:v>
                </c:pt>
                <c:pt idx="103">
                  <c:v>0.25115080000000001</c:v>
                </c:pt>
                <c:pt idx="104">
                  <c:v>0.2576541</c:v>
                </c:pt>
                <c:pt idx="105">
                  <c:v>0.21639439999999999</c:v>
                </c:pt>
                <c:pt idx="106">
                  <c:v>0.25422869999999997</c:v>
                </c:pt>
                <c:pt idx="107">
                  <c:v>0.25497839999999999</c:v>
                </c:pt>
                <c:pt idx="108">
                  <c:v>0.21868570000000001</c:v>
                </c:pt>
                <c:pt idx="109">
                  <c:v>0.25410250000000001</c:v>
                </c:pt>
                <c:pt idx="110">
                  <c:v>0.25525740000000002</c:v>
                </c:pt>
                <c:pt idx="111">
                  <c:v>0.21746840000000001</c:v>
                </c:pt>
                <c:pt idx="112">
                  <c:v>0.25557970000000002</c:v>
                </c:pt>
                <c:pt idx="113">
                  <c:v>0.21029139999999999</c:v>
                </c:pt>
                <c:pt idx="114">
                  <c:v>0.19494239999999999</c:v>
                </c:pt>
                <c:pt idx="115">
                  <c:v>0.19257640000000001</c:v>
                </c:pt>
                <c:pt idx="116">
                  <c:v>0.250446</c:v>
                </c:pt>
                <c:pt idx="117">
                  <c:v>0.25310300000000002</c:v>
                </c:pt>
                <c:pt idx="118">
                  <c:v>0.21728130000000001</c:v>
                </c:pt>
                <c:pt idx="119">
                  <c:v>0.21047160000000001</c:v>
                </c:pt>
                <c:pt idx="120">
                  <c:v>0.25544679999999997</c:v>
                </c:pt>
                <c:pt idx="121">
                  <c:v>0.20327999999999999</c:v>
                </c:pt>
                <c:pt idx="122">
                  <c:v>0.25404500000000002</c:v>
                </c:pt>
                <c:pt idx="123">
                  <c:v>0.22344639999999999</c:v>
                </c:pt>
                <c:pt idx="124">
                  <c:v>0.21025730000000001</c:v>
                </c:pt>
                <c:pt idx="125">
                  <c:v>0.23730409999999999</c:v>
                </c:pt>
                <c:pt idx="126">
                  <c:v>0.21644060000000001</c:v>
                </c:pt>
                <c:pt idx="127">
                  <c:v>0.2231157</c:v>
                </c:pt>
                <c:pt idx="128">
                  <c:v>0.21058969999999999</c:v>
                </c:pt>
                <c:pt idx="129">
                  <c:v>0.2101777</c:v>
                </c:pt>
                <c:pt idx="130">
                  <c:v>0.2595403</c:v>
                </c:pt>
                <c:pt idx="131">
                  <c:v>0.209872</c:v>
                </c:pt>
                <c:pt idx="132">
                  <c:v>0.26314739999999998</c:v>
                </c:pt>
                <c:pt idx="133">
                  <c:v>0.21374029999999999</c:v>
                </c:pt>
                <c:pt idx="134">
                  <c:v>0.2274892</c:v>
                </c:pt>
                <c:pt idx="135">
                  <c:v>0.26685049999999999</c:v>
                </c:pt>
                <c:pt idx="136">
                  <c:v>0.2336355</c:v>
                </c:pt>
                <c:pt idx="137">
                  <c:v>0.26092959999999998</c:v>
                </c:pt>
                <c:pt idx="138">
                  <c:v>0.26211410000000002</c:v>
                </c:pt>
                <c:pt idx="139">
                  <c:v>0.23731289999999999</c:v>
                </c:pt>
                <c:pt idx="140">
                  <c:v>0.26024530000000001</c:v>
                </c:pt>
                <c:pt idx="141">
                  <c:v>0.26096540000000001</c:v>
                </c:pt>
                <c:pt idx="142">
                  <c:v>0.21189849999999999</c:v>
                </c:pt>
                <c:pt idx="143">
                  <c:v>0.22897200000000001</c:v>
                </c:pt>
                <c:pt idx="144">
                  <c:v>0.25953120000000002</c:v>
                </c:pt>
                <c:pt idx="145">
                  <c:v>0.26078449999999997</c:v>
                </c:pt>
                <c:pt idx="146">
                  <c:v>0.22156029999999999</c:v>
                </c:pt>
                <c:pt idx="147">
                  <c:v>0.2004319</c:v>
                </c:pt>
                <c:pt idx="148">
                  <c:v>0.25653949999999998</c:v>
                </c:pt>
                <c:pt idx="149">
                  <c:v>0.22122310000000001</c:v>
                </c:pt>
                <c:pt idx="150">
                  <c:v>0.25736599999999998</c:v>
                </c:pt>
                <c:pt idx="151">
                  <c:v>0.20460709999999999</c:v>
                </c:pt>
                <c:pt idx="152">
                  <c:v>0.25659559999999998</c:v>
                </c:pt>
                <c:pt idx="153">
                  <c:v>0.22021850000000001</c:v>
                </c:pt>
                <c:pt idx="154">
                  <c:v>0.21638669999999999</c:v>
                </c:pt>
                <c:pt idx="155">
                  <c:v>0.23248060000000001</c:v>
                </c:pt>
                <c:pt idx="156">
                  <c:v>0.23188249999999999</c:v>
                </c:pt>
                <c:pt idx="157">
                  <c:v>0.21197440000000001</c:v>
                </c:pt>
                <c:pt idx="158">
                  <c:v>0.25739649999999997</c:v>
                </c:pt>
                <c:pt idx="159">
                  <c:v>0.23608609999999999</c:v>
                </c:pt>
                <c:pt idx="160">
                  <c:v>0.24277789999999999</c:v>
                </c:pt>
                <c:pt idx="161">
                  <c:v>0.22190480000000001</c:v>
                </c:pt>
                <c:pt idx="162">
                  <c:v>0.23966080000000001</c:v>
                </c:pt>
                <c:pt idx="163">
                  <c:v>0.20393610000000001</c:v>
                </c:pt>
                <c:pt idx="164">
                  <c:v>0.2218946</c:v>
                </c:pt>
                <c:pt idx="165">
                  <c:v>0.20607629999999999</c:v>
                </c:pt>
                <c:pt idx="166">
                  <c:v>0.25006689999999998</c:v>
                </c:pt>
                <c:pt idx="167">
                  <c:v>0.2219295</c:v>
                </c:pt>
                <c:pt idx="168">
                  <c:v>0.241672</c:v>
                </c:pt>
                <c:pt idx="169">
                  <c:v>0.1921582</c:v>
                </c:pt>
                <c:pt idx="170">
                  <c:v>0.26130599999999998</c:v>
                </c:pt>
                <c:pt idx="171">
                  <c:v>0.2419432</c:v>
                </c:pt>
                <c:pt idx="172">
                  <c:v>0.26238250000000002</c:v>
                </c:pt>
                <c:pt idx="173">
                  <c:v>0.2240191</c:v>
                </c:pt>
                <c:pt idx="174">
                  <c:v>0.2557567</c:v>
                </c:pt>
                <c:pt idx="175">
                  <c:v>0.224685</c:v>
                </c:pt>
                <c:pt idx="176">
                  <c:v>0.26126450000000001</c:v>
                </c:pt>
                <c:pt idx="177">
                  <c:v>0.21015420000000001</c:v>
                </c:pt>
              </c:numCache>
            </c:numRef>
          </c:val>
          <c:smooth val="0"/>
        </c:ser>
        <c:ser>
          <c:idx val="3"/>
          <c:order val="1"/>
          <c:tx>
            <c:strRef>
              <c:f>Tabelle1!$E$1</c:f>
              <c:strCache>
                <c:ptCount val="1"/>
                <c:pt idx="0">
                  <c:v>Price PL</c:v>
                </c:pt>
              </c:strCache>
            </c:strRef>
          </c:tx>
          <c:spPr>
            <a:ln w="38100">
              <a:solidFill>
                <a:srgbClr val="C00000"/>
              </a:solidFill>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200427</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200527</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200627</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Tabelle1!$E$2:$E$179</c:f>
              <c:numCache>
                <c:formatCode>General</c:formatCode>
                <c:ptCount val="178"/>
                <c:pt idx="0">
                  <c:v>0.18113389999999999</c:v>
                </c:pt>
                <c:pt idx="1">
                  <c:v>0.18164859999999999</c:v>
                </c:pt>
                <c:pt idx="2">
                  <c:v>0.18164730000000001</c:v>
                </c:pt>
                <c:pt idx="3">
                  <c:v>0.18133850000000001</c:v>
                </c:pt>
                <c:pt idx="4">
                  <c:v>0.172178</c:v>
                </c:pt>
                <c:pt idx="5">
                  <c:v>0.16431460000000001</c:v>
                </c:pt>
                <c:pt idx="6">
                  <c:v>0.16404440000000001</c:v>
                </c:pt>
                <c:pt idx="7">
                  <c:v>0.17422609999999999</c:v>
                </c:pt>
                <c:pt idx="8">
                  <c:v>0.1809644</c:v>
                </c:pt>
                <c:pt idx="9">
                  <c:v>0.18143300000000001</c:v>
                </c:pt>
                <c:pt idx="10">
                  <c:v>0.18143300000000001</c:v>
                </c:pt>
                <c:pt idx="11">
                  <c:v>0.17571039999999999</c:v>
                </c:pt>
                <c:pt idx="12">
                  <c:v>0.14698600000000001</c:v>
                </c:pt>
                <c:pt idx="13">
                  <c:v>0.1707746</c:v>
                </c:pt>
                <c:pt idx="14">
                  <c:v>0.17846529999999999</c:v>
                </c:pt>
                <c:pt idx="15">
                  <c:v>0.18202409999999999</c:v>
                </c:pt>
                <c:pt idx="16">
                  <c:v>0.1836943</c:v>
                </c:pt>
                <c:pt idx="17">
                  <c:v>0.16800129999999999</c:v>
                </c:pt>
                <c:pt idx="18">
                  <c:v>0.16633729999999999</c:v>
                </c:pt>
                <c:pt idx="19">
                  <c:v>0.1695489</c:v>
                </c:pt>
                <c:pt idx="20">
                  <c:v>0.15163570000000001</c:v>
                </c:pt>
                <c:pt idx="21">
                  <c:v>0.17518990000000001</c:v>
                </c:pt>
                <c:pt idx="22">
                  <c:v>0.1796808</c:v>
                </c:pt>
                <c:pt idx="23">
                  <c:v>0.1733991</c:v>
                </c:pt>
                <c:pt idx="24">
                  <c:v>0.17133499999999999</c:v>
                </c:pt>
                <c:pt idx="25">
                  <c:v>0.1725073</c:v>
                </c:pt>
                <c:pt idx="26">
                  <c:v>0.17851330000000001</c:v>
                </c:pt>
                <c:pt idx="27">
                  <c:v>0.17765030000000001</c:v>
                </c:pt>
                <c:pt idx="28">
                  <c:v>0.1729772</c:v>
                </c:pt>
                <c:pt idx="29">
                  <c:v>0.1734726</c:v>
                </c:pt>
                <c:pt idx="30">
                  <c:v>0.18049660000000001</c:v>
                </c:pt>
                <c:pt idx="31">
                  <c:v>0.17648659999999999</c:v>
                </c:pt>
                <c:pt idx="32">
                  <c:v>0.17280129999999999</c:v>
                </c:pt>
                <c:pt idx="33">
                  <c:v>0.17294129999999999</c:v>
                </c:pt>
                <c:pt idx="34">
                  <c:v>0.18019470000000001</c:v>
                </c:pt>
                <c:pt idx="35">
                  <c:v>0.1841536</c:v>
                </c:pt>
                <c:pt idx="36">
                  <c:v>0.18459349999999999</c:v>
                </c:pt>
                <c:pt idx="37">
                  <c:v>0.1811933</c:v>
                </c:pt>
                <c:pt idx="38">
                  <c:v>0.17891199999999999</c:v>
                </c:pt>
                <c:pt idx="39">
                  <c:v>0.17874989999999999</c:v>
                </c:pt>
                <c:pt idx="40">
                  <c:v>0.1824231</c:v>
                </c:pt>
                <c:pt idx="41">
                  <c:v>0.18459200000000001</c:v>
                </c:pt>
                <c:pt idx="42">
                  <c:v>0.184451</c:v>
                </c:pt>
                <c:pt idx="43">
                  <c:v>0.1839711</c:v>
                </c:pt>
                <c:pt idx="44">
                  <c:v>0.1833803</c:v>
                </c:pt>
                <c:pt idx="45">
                  <c:v>0.1835137</c:v>
                </c:pt>
                <c:pt idx="46">
                  <c:v>0.18358530000000001</c:v>
                </c:pt>
                <c:pt idx="47">
                  <c:v>0.1614399</c:v>
                </c:pt>
                <c:pt idx="48">
                  <c:v>0.1836382</c:v>
                </c:pt>
                <c:pt idx="49">
                  <c:v>0.18366170000000001</c:v>
                </c:pt>
                <c:pt idx="50">
                  <c:v>0.18370880000000001</c:v>
                </c:pt>
                <c:pt idx="51">
                  <c:v>0.1835677</c:v>
                </c:pt>
                <c:pt idx="52">
                  <c:v>0.18346860000000001</c:v>
                </c:pt>
                <c:pt idx="53">
                  <c:v>0.18364520000000001</c:v>
                </c:pt>
                <c:pt idx="54">
                  <c:v>0.18304339999999999</c:v>
                </c:pt>
                <c:pt idx="55">
                  <c:v>0.18262539999999999</c:v>
                </c:pt>
                <c:pt idx="56">
                  <c:v>0.1822781</c:v>
                </c:pt>
                <c:pt idx="57">
                  <c:v>0.18212500000000001</c:v>
                </c:pt>
                <c:pt idx="58">
                  <c:v>0.18242620000000001</c:v>
                </c:pt>
                <c:pt idx="59">
                  <c:v>0.1824615</c:v>
                </c:pt>
                <c:pt idx="60">
                  <c:v>0.18244109999999999</c:v>
                </c:pt>
                <c:pt idx="61">
                  <c:v>0.18242620000000001</c:v>
                </c:pt>
                <c:pt idx="62">
                  <c:v>0.1824732</c:v>
                </c:pt>
                <c:pt idx="63">
                  <c:v>0.18262629999999999</c:v>
                </c:pt>
                <c:pt idx="64">
                  <c:v>0.17889089999999999</c:v>
                </c:pt>
                <c:pt idx="65">
                  <c:v>0.17627709999999999</c:v>
                </c:pt>
                <c:pt idx="66">
                  <c:v>0.17458099999999999</c:v>
                </c:pt>
                <c:pt idx="67">
                  <c:v>0.17804</c:v>
                </c:pt>
                <c:pt idx="68">
                  <c:v>0.18144660000000001</c:v>
                </c:pt>
                <c:pt idx="69">
                  <c:v>0.1857869</c:v>
                </c:pt>
                <c:pt idx="70">
                  <c:v>0.187637</c:v>
                </c:pt>
                <c:pt idx="71">
                  <c:v>0.18691849999999999</c:v>
                </c:pt>
                <c:pt idx="72">
                  <c:v>0.1818698</c:v>
                </c:pt>
                <c:pt idx="73">
                  <c:v>0.17861730000000001</c:v>
                </c:pt>
                <c:pt idx="74">
                  <c:v>0.1786314</c:v>
                </c:pt>
                <c:pt idx="75">
                  <c:v>0.18372579999999999</c:v>
                </c:pt>
                <c:pt idx="76">
                  <c:v>0.18634139999999999</c:v>
                </c:pt>
                <c:pt idx="77">
                  <c:v>0.1861717</c:v>
                </c:pt>
                <c:pt idx="78">
                  <c:v>0.18257190000000001</c:v>
                </c:pt>
                <c:pt idx="79">
                  <c:v>0.17853620000000001</c:v>
                </c:pt>
                <c:pt idx="80">
                  <c:v>0.17842769999999999</c:v>
                </c:pt>
                <c:pt idx="81">
                  <c:v>0.18438199999999999</c:v>
                </c:pt>
                <c:pt idx="82">
                  <c:v>0.18726519999999999</c:v>
                </c:pt>
                <c:pt idx="83">
                  <c:v>0.18139720000000001</c:v>
                </c:pt>
                <c:pt idx="84">
                  <c:v>0.1781703</c:v>
                </c:pt>
                <c:pt idx="85">
                  <c:v>0.17810989999999999</c:v>
                </c:pt>
                <c:pt idx="86">
                  <c:v>0.1835657</c:v>
                </c:pt>
                <c:pt idx="87">
                  <c:v>0.1862693</c:v>
                </c:pt>
                <c:pt idx="88">
                  <c:v>0.18629979999999999</c:v>
                </c:pt>
                <c:pt idx="89">
                  <c:v>0.17837140000000001</c:v>
                </c:pt>
                <c:pt idx="90">
                  <c:v>0.17438339999999999</c:v>
                </c:pt>
                <c:pt idx="91">
                  <c:v>0.17395469999999999</c:v>
                </c:pt>
                <c:pt idx="92">
                  <c:v>0.1822471</c:v>
                </c:pt>
                <c:pt idx="93">
                  <c:v>0.18734819999999999</c:v>
                </c:pt>
                <c:pt idx="94">
                  <c:v>0.18738869999999999</c:v>
                </c:pt>
                <c:pt idx="95">
                  <c:v>0.1873544</c:v>
                </c:pt>
                <c:pt idx="96">
                  <c:v>0.1873544</c:v>
                </c:pt>
                <c:pt idx="97">
                  <c:v>0.1869731</c:v>
                </c:pt>
                <c:pt idx="98">
                  <c:v>0.18683730000000001</c:v>
                </c:pt>
                <c:pt idx="99">
                  <c:v>0.18629470000000001</c:v>
                </c:pt>
                <c:pt idx="100">
                  <c:v>0.18645310000000001</c:v>
                </c:pt>
                <c:pt idx="101">
                  <c:v>0.18070420000000001</c:v>
                </c:pt>
                <c:pt idx="102">
                  <c:v>0.1779106</c:v>
                </c:pt>
                <c:pt idx="103">
                  <c:v>0.17790990000000001</c:v>
                </c:pt>
                <c:pt idx="104">
                  <c:v>0.17751890000000001</c:v>
                </c:pt>
                <c:pt idx="105">
                  <c:v>0.17719119999999999</c:v>
                </c:pt>
                <c:pt idx="106">
                  <c:v>0.1872385</c:v>
                </c:pt>
                <c:pt idx="107">
                  <c:v>0.1872431</c:v>
                </c:pt>
                <c:pt idx="108">
                  <c:v>0.18653890000000001</c:v>
                </c:pt>
                <c:pt idx="109">
                  <c:v>0.18657860000000001</c:v>
                </c:pt>
                <c:pt idx="110">
                  <c:v>0.18686269999999999</c:v>
                </c:pt>
                <c:pt idx="111">
                  <c:v>0.18689990000000001</c:v>
                </c:pt>
                <c:pt idx="112">
                  <c:v>0.18643019999999999</c:v>
                </c:pt>
                <c:pt idx="113">
                  <c:v>0.1862125</c:v>
                </c:pt>
                <c:pt idx="114">
                  <c:v>0.18668680000000001</c:v>
                </c:pt>
                <c:pt idx="115">
                  <c:v>0.18665699999999999</c:v>
                </c:pt>
                <c:pt idx="116">
                  <c:v>0.18675520000000001</c:v>
                </c:pt>
                <c:pt idx="117">
                  <c:v>0.18646850000000001</c:v>
                </c:pt>
                <c:pt idx="118">
                  <c:v>0.1863872</c:v>
                </c:pt>
                <c:pt idx="119">
                  <c:v>0.18692139999999999</c:v>
                </c:pt>
                <c:pt idx="120">
                  <c:v>0.18844810000000001</c:v>
                </c:pt>
                <c:pt idx="121">
                  <c:v>0.1894576</c:v>
                </c:pt>
                <c:pt idx="122">
                  <c:v>0.1890888</c:v>
                </c:pt>
                <c:pt idx="123">
                  <c:v>0.1896938</c:v>
                </c:pt>
                <c:pt idx="124">
                  <c:v>0.16873959999999999</c:v>
                </c:pt>
                <c:pt idx="125">
                  <c:v>0.16389090000000001</c:v>
                </c:pt>
                <c:pt idx="126">
                  <c:v>0.1769318</c:v>
                </c:pt>
                <c:pt idx="127">
                  <c:v>0.18450179999999999</c:v>
                </c:pt>
                <c:pt idx="128">
                  <c:v>0.18970919999999999</c:v>
                </c:pt>
                <c:pt idx="129">
                  <c:v>0.19015679999999999</c:v>
                </c:pt>
                <c:pt idx="130">
                  <c:v>0.18302840000000001</c:v>
                </c:pt>
                <c:pt idx="131">
                  <c:v>0.17858199999999999</c:v>
                </c:pt>
                <c:pt idx="132">
                  <c:v>0.17835129999999999</c:v>
                </c:pt>
                <c:pt idx="133">
                  <c:v>0.1853417</c:v>
                </c:pt>
                <c:pt idx="134">
                  <c:v>0.18963569999999999</c:v>
                </c:pt>
                <c:pt idx="135">
                  <c:v>0.18977910000000001</c:v>
                </c:pt>
                <c:pt idx="136">
                  <c:v>0.1902365</c:v>
                </c:pt>
                <c:pt idx="137">
                  <c:v>0.18906110000000001</c:v>
                </c:pt>
                <c:pt idx="138">
                  <c:v>0.1888792</c:v>
                </c:pt>
                <c:pt idx="139">
                  <c:v>0.18847149999999999</c:v>
                </c:pt>
                <c:pt idx="140">
                  <c:v>0.18840209999999999</c:v>
                </c:pt>
                <c:pt idx="141">
                  <c:v>0.18911149999999999</c:v>
                </c:pt>
                <c:pt idx="142">
                  <c:v>0.18921540000000001</c:v>
                </c:pt>
                <c:pt idx="143">
                  <c:v>0.18862409999999999</c:v>
                </c:pt>
                <c:pt idx="144">
                  <c:v>0.17381830000000001</c:v>
                </c:pt>
                <c:pt idx="145">
                  <c:v>0.18956680000000001</c:v>
                </c:pt>
                <c:pt idx="146">
                  <c:v>0.18485370000000001</c:v>
                </c:pt>
                <c:pt idx="147">
                  <c:v>0.1809482</c:v>
                </c:pt>
                <c:pt idx="148">
                  <c:v>0.1809365</c:v>
                </c:pt>
                <c:pt idx="149">
                  <c:v>0.186696</c:v>
                </c:pt>
                <c:pt idx="150">
                  <c:v>0.18954650000000001</c:v>
                </c:pt>
                <c:pt idx="151">
                  <c:v>0.1889748</c:v>
                </c:pt>
                <c:pt idx="152">
                  <c:v>0.18883469999999999</c:v>
                </c:pt>
                <c:pt idx="153">
                  <c:v>0.18406459999999999</c:v>
                </c:pt>
                <c:pt idx="154">
                  <c:v>0.18105660000000001</c:v>
                </c:pt>
                <c:pt idx="155">
                  <c:v>0.1811333</c:v>
                </c:pt>
                <c:pt idx="156">
                  <c:v>0.18110770000000001</c:v>
                </c:pt>
                <c:pt idx="157">
                  <c:v>0.18113989999999999</c:v>
                </c:pt>
                <c:pt idx="158">
                  <c:v>0.18111469999999999</c:v>
                </c:pt>
                <c:pt idx="159">
                  <c:v>0.18648129999999999</c:v>
                </c:pt>
                <c:pt idx="160">
                  <c:v>0.18973889999999999</c:v>
                </c:pt>
                <c:pt idx="161">
                  <c:v>0.1895888</c:v>
                </c:pt>
                <c:pt idx="162">
                  <c:v>0.16413820000000001</c:v>
                </c:pt>
                <c:pt idx="163">
                  <c:v>0.1899315</c:v>
                </c:pt>
                <c:pt idx="164">
                  <c:v>0.18958630000000001</c:v>
                </c:pt>
                <c:pt idx="165">
                  <c:v>0.18932180000000001</c:v>
                </c:pt>
                <c:pt idx="166">
                  <c:v>0.18934429999999999</c:v>
                </c:pt>
                <c:pt idx="167">
                  <c:v>0.18965660000000001</c:v>
                </c:pt>
                <c:pt idx="168">
                  <c:v>0.1827812</c:v>
                </c:pt>
                <c:pt idx="169">
                  <c:v>0.1781469</c:v>
                </c:pt>
                <c:pt idx="170">
                  <c:v>0.17817669999999999</c:v>
                </c:pt>
                <c:pt idx="171">
                  <c:v>0.1849749</c:v>
                </c:pt>
                <c:pt idx="172">
                  <c:v>0.18403320000000001</c:v>
                </c:pt>
                <c:pt idx="173">
                  <c:v>0.17860400000000001</c:v>
                </c:pt>
                <c:pt idx="174">
                  <c:v>0.15162229999999999</c:v>
                </c:pt>
                <c:pt idx="175">
                  <c:v>0.18439700000000001</c:v>
                </c:pt>
                <c:pt idx="176">
                  <c:v>0.1686793</c:v>
                </c:pt>
                <c:pt idx="177">
                  <c:v>0.16866110000000001</c:v>
                </c:pt>
              </c:numCache>
            </c:numRef>
          </c:val>
          <c:smooth val="0"/>
        </c:ser>
        <c:ser>
          <c:idx val="0"/>
          <c:order val="2"/>
          <c:tx>
            <c:strRef>
              <c:f>Tabelle1!$B$1</c:f>
              <c:strCache>
                <c:ptCount val="1"/>
                <c:pt idx="0">
                  <c:v>Wholesale Price NB</c:v>
                </c:pt>
              </c:strCache>
            </c:strRef>
          </c:tx>
          <c:spPr>
            <a:ln w="38100">
              <a:solidFill>
                <a:schemeClr val="tx1"/>
              </a:solidFill>
              <a:prstDash val="lgDash"/>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200427</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200527</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200627</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Tabelle1!$B$2:$B$179</c:f>
              <c:numCache>
                <c:formatCode>General</c:formatCode>
                <c:ptCount val="178"/>
                <c:pt idx="0">
                  <c:v>0.1626686</c:v>
                </c:pt>
                <c:pt idx="1">
                  <c:v>0.1626686</c:v>
                </c:pt>
                <c:pt idx="2">
                  <c:v>0.1626686</c:v>
                </c:pt>
                <c:pt idx="3">
                  <c:v>0.1626686</c:v>
                </c:pt>
                <c:pt idx="4">
                  <c:v>0.1626686</c:v>
                </c:pt>
                <c:pt idx="5">
                  <c:v>0.1626686</c:v>
                </c:pt>
                <c:pt idx="6">
                  <c:v>0.1626686</c:v>
                </c:pt>
                <c:pt idx="7">
                  <c:v>0.1626686</c:v>
                </c:pt>
                <c:pt idx="8">
                  <c:v>0.16243050000000001</c:v>
                </c:pt>
                <c:pt idx="9">
                  <c:v>0.1626686</c:v>
                </c:pt>
                <c:pt idx="10">
                  <c:v>0.16239029999999999</c:v>
                </c:pt>
                <c:pt idx="11">
                  <c:v>0.1626686</c:v>
                </c:pt>
                <c:pt idx="12">
                  <c:v>0.1626686</c:v>
                </c:pt>
                <c:pt idx="13">
                  <c:v>0.1626686</c:v>
                </c:pt>
                <c:pt idx="14">
                  <c:v>0.1626686</c:v>
                </c:pt>
                <c:pt idx="15">
                  <c:v>0.1626686</c:v>
                </c:pt>
                <c:pt idx="16">
                  <c:v>0.1626686</c:v>
                </c:pt>
                <c:pt idx="17">
                  <c:v>0.1626686</c:v>
                </c:pt>
                <c:pt idx="18">
                  <c:v>0.1626686</c:v>
                </c:pt>
                <c:pt idx="19">
                  <c:v>0.1626686</c:v>
                </c:pt>
                <c:pt idx="20">
                  <c:v>0.1626321</c:v>
                </c:pt>
                <c:pt idx="21">
                  <c:v>0.1626686</c:v>
                </c:pt>
                <c:pt idx="22">
                  <c:v>0.1626686</c:v>
                </c:pt>
                <c:pt idx="23">
                  <c:v>0.1626686</c:v>
                </c:pt>
                <c:pt idx="24">
                  <c:v>0.1626321</c:v>
                </c:pt>
                <c:pt idx="25">
                  <c:v>0.1626686</c:v>
                </c:pt>
                <c:pt idx="26">
                  <c:v>0.1626686</c:v>
                </c:pt>
                <c:pt idx="27">
                  <c:v>0.1626686</c:v>
                </c:pt>
                <c:pt idx="28">
                  <c:v>0.1626686</c:v>
                </c:pt>
                <c:pt idx="29">
                  <c:v>0.1626686</c:v>
                </c:pt>
                <c:pt idx="30">
                  <c:v>0.1626686</c:v>
                </c:pt>
                <c:pt idx="31">
                  <c:v>0.1626686</c:v>
                </c:pt>
                <c:pt idx="32">
                  <c:v>0.1626686</c:v>
                </c:pt>
                <c:pt idx="33">
                  <c:v>0.1626686</c:v>
                </c:pt>
                <c:pt idx="34">
                  <c:v>0.1626686</c:v>
                </c:pt>
                <c:pt idx="35">
                  <c:v>0.1626686</c:v>
                </c:pt>
                <c:pt idx="36">
                  <c:v>0.1626686</c:v>
                </c:pt>
                <c:pt idx="37">
                  <c:v>0.1626686</c:v>
                </c:pt>
                <c:pt idx="38">
                  <c:v>0.1626686</c:v>
                </c:pt>
                <c:pt idx="39">
                  <c:v>0.1626686</c:v>
                </c:pt>
                <c:pt idx="40">
                  <c:v>0.1626686</c:v>
                </c:pt>
                <c:pt idx="41">
                  <c:v>0.1626686</c:v>
                </c:pt>
                <c:pt idx="42">
                  <c:v>0.1626686</c:v>
                </c:pt>
                <c:pt idx="43">
                  <c:v>0.1626686</c:v>
                </c:pt>
                <c:pt idx="44">
                  <c:v>0.1626686</c:v>
                </c:pt>
                <c:pt idx="45">
                  <c:v>0.1626686</c:v>
                </c:pt>
                <c:pt idx="46">
                  <c:v>0.16263920000000001</c:v>
                </c:pt>
                <c:pt idx="47">
                  <c:v>0.1626686</c:v>
                </c:pt>
                <c:pt idx="48">
                  <c:v>0.1626686</c:v>
                </c:pt>
                <c:pt idx="49">
                  <c:v>0.1626686</c:v>
                </c:pt>
                <c:pt idx="50">
                  <c:v>0.1626686</c:v>
                </c:pt>
                <c:pt idx="51">
                  <c:v>0.1626686</c:v>
                </c:pt>
                <c:pt idx="52">
                  <c:v>0.1626686</c:v>
                </c:pt>
                <c:pt idx="53">
                  <c:v>0.1626686</c:v>
                </c:pt>
                <c:pt idx="54">
                  <c:v>0.1626686</c:v>
                </c:pt>
                <c:pt idx="55">
                  <c:v>0.1626686</c:v>
                </c:pt>
                <c:pt idx="56">
                  <c:v>0.1626686</c:v>
                </c:pt>
                <c:pt idx="57">
                  <c:v>0.1626686</c:v>
                </c:pt>
                <c:pt idx="58">
                  <c:v>0.1626686</c:v>
                </c:pt>
                <c:pt idx="59">
                  <c:v>0.1626686</c:v>
                </c:pt>
                <c:pt idx="60">
                  <c:v>0.1626686</c:v>
                </c:pt>
                <c:pt idx="61">
                  <c:v>0.1626686</c:v>
                </c:pt>
                <c:pt idx="62">
                  <c:v>0.1626686</c:v>
                </c:pt>
                <c:pt idx="63">
                  <c:v>0.1626686</c:v>
                </c:pt>
                <c:pt idx="64">
                  <c:v>0.1626686</c:v>
                </c:pt>
                <c:pt idx="65">
                  <c:v>0.1626686</c:v>
                </c:pt>
                <c:pt idx="66">
                  <c:v>0.1626686</c:v>
                </c:pt>
                <c:pt idx="67">
                  <c:v>0.1626686</c:v>
                </c:pt>
                <c:pt idx="68">
                  <c:v>0.1626686</c:v>
                </c:pt>
                <c:pt idx="69">
                  <c:v>0.1626686</c:v>
                </c:pt>
                <c:pt idx="70">
                  <c:v>0.1626686</c:v>
                </c:pt>
                <c:pt idx="71">
                  <c:v>0.1626686</c:v>
                </c:pt>
                <c:pt idx="72">
                  <c:v>0.1626686</c:v>
                </c:pt>
                <c:pt idx="73">
                  <c:v>0.1626686</c:v>
                </c:pt>
                <c:pt idx="74">
                  <c:v>0.1626686</c:v>
                </c:pt>
                <c:pt idx="75">
                  <c:v>0.1626686</c:v>
                </c:pt>
                <c:pt idx="76">
                  <c:v>0.1626686</c:v>
                </c:pt>
                <c:pt idx="77">
                  <c:v>0.1626686</c:v>
                </c:pt>
                <c:pt idx="78">
                  <c:v>0.1626686</c:v>
                </c:pt>
                <c:pt idx="79">
                  <c:v>0.1626686</c:v>
                </c:pt>
                <c:pt idx="80">
                  <c:v>0.1626686</c:v>
                </c:pt>
                <c:pt idx="81">
                  <c:v>0.1626686</c:v>
                </c:pt>
                <c:pt idx="82">
                  <c:v>0.1626686</c:v>
                </c:pt>
                <c:pt idx="83">
                  <c:v>0.1626686</c:v>
                </c:pt>
                <c:pt idx="84">
                  <c:v>0.1626686</c:v>
                </c:pt>
                <c:pt idx="85">
                  <c:v>0.1626686</c:v>
                </c:pt>
                <c:pt idx="86">
                  <c:v>0.1626686</c:v>
                </c:pt>
                <c:pt idx="87">
                  <c:v>0.1626686</c:v>
                </c:pt>
                <c:pt idx="88">
                  <c:v>0.16266810000000001</c:v>
                </c:pt>
                <c:pt idx="89">
                  <c:v>0.1626686</c:v>
                </c:pt>
                <c:pt idx="90">
                  <c:v>0.1626686</c:v>
                </c:pt>
                <c:pt idx="91">
                  <c:v>0.1626331</c:v>
                </c:pt>
                <c:pt idx="92">
                  <c:v>0.1626686</c:v>
                </c:pt>
                <c:pt idx="93">
                  <c:v>0.1626686</c:v>
                </c:pt>
                <c:pt idx="94">
                  <c:v>0.1626331</c:v>
                </c:pt>
                <c:pt idx="95">
                  <c:v>0.1626686</c:v>
                </c:pt>
                <c:pt idx="96">
                  <c:v>0.1626686</c:v>
                </c:pt>
                <c:pt idx="97">
                  <c:v>0.1626686</c:v>
                </c:pt>
                <c:pt idx="98">
                  <c:v>0.1626331</c:v>
                </c:pt>
                <c:pt idx="99">
                  <c:v>0.1626686</c:v>
                </c:pt>
                <c:pt idx="100">
                  <c:v>0.1626686</c:v>
                </c:pt>
                <c:pt idx="101">
                  <c:v>0.1626686</c:v>
                </c:pt>
                <c:pt idx="102">
                  <c:v>0.1626686</c:v>
                </c:pt>
                <c:pt idx="103">
                  <c:v>0.1626686</c:v>
                </c:pt>
                <c:pt idx="104">
                  <c:v>0.1626686</c:v>
                </c:pt>
                <c:pt idx="105">
                  <c:v>0.1626686</c:v>
                </c:pt>
                <c:pt idx="106">
                  <c:v>0.1626686</c:v>
                </c:pt>
                <c:pt idx="107">
                  <c:v>0.1626686</c:v>
                </c:pt>
                <c:pt idx="108">
                  <c:v>0.1626686</c:v>
                </c:pt>
                <c:pt idx="109">
                  <c:v>0.1626686</c:v>
                </c:pt>
                <c:pt idx="110">
                  <c:v>0.1626686</c:v>
                </c:pt>
                <c:pt idx="111">
                  <c:v>0.1626686</c:v>
                </c:pt>
                <c:pt idx="112">
                  <c:v>0.1626686</c:v>
                </c:pt>
                <c:pt idx="113">
                  <c:v>0.1626686</c:v>
                </c:pt>
                <c:pt idx="114">
                  <c:v>0.1626686</c:v>
                </c:pt>
                <c:pt idx="115">
                  <c:v>0.1626686</c:v>
                </c:pt>
                <c:pt idx="116">
                  <c:v>0.1626686</c:v>
                </c:pt>
                <c:pt idx="117">
                  <c:v>0.1626686</c:v>
                </c:pt>
                <c:pt idx="118">
                  <c:v>0.1626686</c:v>
                </c:pt>
                <c:pt idx="119">
                  <c:v>0.1626686</c:v>
                </c:pt>
                <c:pt idx="120">
                  <c:v>0.1626686</c:v>
                </c:pt>
                <c:pt idx="121">
                  <c:v>0.1626686</c:v>
                </c:pt>
                <c:pt idx="122">
                  <c:v>0.1626686</c:v>
                </c:pt>
                <c:pt idx="123">
                  <c:v>0.1626686</c:v>
                </c:pt>
                <c:pt idx="124">
                  <c:v>0.1626686</c:v>
                </c:pt>
                <c:pt idx="125">
                  <c:v>0.1626686</c:v>
                </c:pt>
                <c:pt idx="126">
                  <c:v>0.1626686</c:v>
                </c:pt>
                <c:pt idx="127">
                  <c:v>0.1626686</c:v>
                </c:pt>
                <c:pt idx="128">
                  <c:v>0.1626686</c:v>
                </c:pt>
                <c:pt idx="129">
                  <c:v>0.1626686</c:v>
                </c:pt>
                <c:pt idx="130">
                  <c:v>0.1626686</c:v>
                </c:pt>
                <c:pt idx="131">
                  <c:v>0.1626686</c:v>
                </c:pt>
                <c:pt idx="132">
                  <c:v>0.1626686</c:v>
                </c:pt>
                <c:pt idx="133">
                  <c:v>0.1626686</c:v>
                </c:pt>
                <c:pt idx="134">
                  <c:v>0.16246840000000001</c:v>
                </c:pt>
                <c:pt idx="135">
                  <c:v>0.1626686</c:v>
                </c:pt>
                <c:pt idx="136">
                  <c:v>0.1626686</c:v>
                </c:pt>
                <c:pt idx="137">
                  <c:v>0.1626686</c:v>
                </c:pt>
                <c:pt idx="138">
                  <c:v>0.1626686</c:v>
                </c:pt>
                <c:pt idx="139">
                  <c:v>0.1626686</c:v>
                </c:pt>
                <c:pt idx="140">
                  <c:v>0.1626686</c:v>
                </c:pt>
                <c:pt idx="141">
                  <c:v>0.1626686</c:v>
                </c:pt>
                <c:pt idx="142">
                  <c:v>0.1626686</c:v>
                </c:pt>
                <c:pt idx="143">
                  <c:v>0.1626686</c:v>
                </c:pt>
                <c:pt idx="144">
                  <c:v>0.1626686</c:v>
                </c:pt>
                <c:pt idx="145">
                  <c:v>0.1626686</c:v>
                </c:pt>
                <c:pt idx="146">
                  <c:v>0.1626686</c:v>
                </c:pt>
                <c:pt idx="147">
                  <c:v>0.1626686</c:v>
                </c:pt>
                <c:pt idx="148">
                  <c:v>0.1626686</c:v>
                </c:pt>
                <c:pt idx="149">
                  <c:v>0.1626686</c:v>
                </c:pt>
                <c:pt idx="150">
                  <c:v>0.1626686</c:v>
                </c:pt>
                <c:pt idx="151">
                  <c:v>0.1626686</c:v>
                </c:pt>
                <c:pt idx="152">
                  <c:v>0.1626686</c:v>
                </c:pt>
                <c:pt idx="153">
                  <c:v>0.1626686</c:v>
                </c:pt>
                <c:pt idx="154">
                  <c:v>0.1626686</c:v>
                </c:pt>
                <c:pt idx="155">
                  <c:v>0.1626686</c:v>
                </c:pt>
                <c:pt idx="156">
                  <c:v>0.1626686</c:v>
                </c:pt>
                <c:pt idx="157">
                  <c:v>0.16244030000000001</c:v>
                </c:pt>
                <c:pt idx="158">
                  <c:v>0.1626686</c:v>
                </c:pt>
                <c:pt idx="159">
                  <c:v>0.1626686</c:v>
                </c:pt>
                <c:pt idx="160">
                  <c:v>0.1626686</c:v>
                </c:pt>
                <c:pt idx="161">
                  <c:v>0.1626686</c:v>
                </c:pt>
                <c:pt idx="162">
                  <c:v>0.16268299999999999</c:v>
                </c:pt>
                <c:pt idx="163">
                  <c:v>0.16295490000000001</c:v>
                </c:pt>
                <c:pt idx="164">
                  <c:v>0.16405890000000001</c:v>
                </c:pt>
                <c:pt idx="165">
                  <c:v>0.1652151</c:v>
                </c:pt>
                <c:pt idx="166">
                  <c:v>0.16605020000000001</c:v>
                </c:pt>
                <c:pt idx="167">
                  <c:v>0.16667460000000001</c:v>
                </c:pt>
                <c:pt idx="168">
                  <c:v>0.1670384</c:v>
                </c:pt>
                <c:pt idx="169">
                  <c:v>0.1676269</c:v>
                </c:pt>
                <c:pt idx="170">
                  <c:v>0.1681387</c:v>
                </c:pt>
                <c:pt idx="171">
                  <c:v>0.16832169999999999</c:v>
                </c:pt>
                <c:pt idx="172">
                  <c:v>0.16855609999999999</c:v>
                </c:pt>
                <c:pt idx="173">
                  <c:v>0.168577</c:v>
                </c:pt>
                <c:pt idx="174">
                  <c:v>0.16868349999999999</c:v>
                </c:pt>
                <c:pt idx="175">
                  <c:v>0.16874220000000001</c:v>
                </c:pt>
                <c:pt idx="176">
                  <c:v>0.16878580000000001</c:v>
                </c:pt>
                <c:pt idx="177">
                  <c:v>0.1687159</c:v>
                </c:pt>
              </c:numCache>
            </c:numRef>
          </c:val>
          <c:smooth val="0"/>
        </c:ser>
        <c:ser>
          <c:idx val="1"/>
          <c:order val="3"/>
          <c:tx>
            <c:strRef>
              <c:f>Tabelle1!$C$1</c:f>
              <c:strCache>
                <c:ptCount val="1"/>
                <c:pt idx="0">
                  <c:v>Wholesale Price PL</c:v>
                </c:pt>
              </c:strCache>
            </c:strRef>
          </c:tx>
          <c:spPr>
            <a:ln w="38100">
              <a:solidFill>
                <a:srgbClr val="C00000"/>
              </a:solidFill>
              <a:prstDash val="sysDash"/>
            </a:ln>
          </c:spPr>
          <c:marker>
            <c:symbol val="none"/>
          </c:marker>
          <c:cat>
            <c:numRef>
              <c:f>Tabelle1!$A$2:$A$179</c:f>
              <c:numCache>
                <c:formatCode>General</c:formatCode>
                <c:ptCount val="178"/>
                <c:pt idx="0">
                  <c:v>2004</c:v>
                </c:pt>
                <c:pt idx="1">
                  <c:v>200402</c:v>
                </c:pt>
                <c:pt idx="2">
                  <c:v>200403</c:v>
                </c:pt>
                <c:pt idx="3">
                  <c:v>200404</c:v>
                </c:pt>
                <c:pt idx="4">
                  <c:v>200405</c:v>
                </c:pt>
                <c:pt idx="5">
                  <c:v>200406</c:v>
                </c:pt>
                <c:pt idx="6">
                  <c:v>200407</c:v>
                </c:pt>
                <c:pt idx="7">
                  <c:v>200408</c:v>
                </c:pt>
                <c:pt idx="8">
                  <c:v>200409</c:v>
                </c:pt>
                <c:pt idx="9">
                  <c:v>200410</c:v>
                </c:pt>
                <c:pt idx="10">
                  <c:v>200411</c:v>
                </c:pt>
                <c:pt idx="11">
                  <c:v>200412</c:v>
                </c:pt>
                <c:pt idx="12">
                  <c:v>200413</c:v>
                </c:pt>
                <c:pt idx="13">
                  <c:v>200414</c:v>
                </c:pt>
                <c:pt idx="14">
                  <c:v>200415</c:v>
                </c:pt>
                <c:pt idx="15">
                  <c:v>200416</c:v>
                </c:pt>
                <c:pt idx="16">
                  <c:v>200417</c:v>
                </c:pt>
                <c:pt idx="17">
                  <c:v>200418</c:v>
                </c:pt>
                <c:pt idx="18">
                  <c:v>200419</c:v>
                </c:pt>
                <c:pt idx="19">
                  <c:v>200420</c:v>
                </c:pt>
                <c:pt idx="20">
                  <c:v>200421</c:v>
                </c:pt>
                <c:pt idx="21">
                  <c:v>200422</c:v>
                </c:pt>
                <c:pt idx="22">
                  <c:v>200423</c:v>
                </c:pt>
                <c:pt idx="23">
                  <c:v>200424</c:v>
                </c:pt>
                <c:pt idx="24">
                  <c:v>200425</c:v>
                </c:pt>
                <c:pt idx="25">
                  <c:v>200426</c:v>
                </c:pt>
                <c:pt idx="26">
                  <c:v>200427</c:v>
                </c:pt>
                <c:pt idx="27">
                  <c:v>200428</c:v>
                </c:pt>
                <c:pt idx="28">
                  <c:v>200429</c:v>
                </c:pt>
                <c:pt idx="29">
                  <c:v>200430</c:v>
                </c:pt>
                <c:pt idx="30">
                  <c:v>200431</c:v>
                </c:pt>
                <c:pt idx="31">
                  <c:v>200432</c:v>
                </c:pt>
                <c:pt idx="32">
                  <c:v>200433</c:v>
                </c:pt>
                <c:pt idx="33">
                  <c:v>200434</c:v>
                </c:pt>
                <c:pt idx="34">
                  <c:v>200435</c:v>
                </c:pt>
                <c:pt idx="35">
                  <c:v>200436</c:v>
                </c:pt>
                <c:pt idx="36">
                  <c:v>200437</c:v>
                </c:pt>
                <c:pt idx="37">
                  <c:v>200438</c:v>
                </c:pt>
                <c:pt idx="38">
                  <c:v>200439</c:v>
                </c:pt>
                <c:pt idx="39">
                  <c:v>200440</c:v>
                </c:pt>
                <c:pt idx="40">
                  <c:v>200441</c:v>
                </c:pt>
                <c:pt idx="41">
                  <c:v>200442</c:v>
                </c:pt>
                <c:pt idx="42">
                  <c:v>200443</c:v>
                </c:pt>
                <c:pt idx="43">
                  <c:v>200444</c:v>
                </c:pt>
                <c:pt idx="44">
                  <c:v>200445</c:v>
                </c:pt>
                <c:pt idx="45">
                  <c:v>200446</c:v>
                </c:pt>
                <c:pt idx="46">
                  <c:v>200447</c:v>
                </c:pt>
                <c:pt idx="47">
                  <c:v>200448</c:v>
                </c:pt>
                <c:pt idx="48">
                  <c:v>200449</c:v>
                </c:pt>
                <c:pt idx="49">
                  <c:v>200450</c:v>
                </c:pt>
                <c:pt idx="50">
                  <c:v>200451</c:v>
                </c:pt>
                <c:pt idx="51">
                  <c:v>200452</c:v>
                </c:pt>
                <c:pt idx="52">
                  <c:v>2005</c:v>
                </c:pt>
                <c:pt idx="53">
                  <c:v>200502</c:v>
                </c:pt>
                <c:pt idx="54">
                  <c:v>200503</c:v>
                </c:pt>
                <c:pt idx="55">
                  <c:v>200504</c:v>
                </c:pt>
                <c:pt idx="56">
                  <c:v>200505</c:v>
                </c:pt>
                <c:pt idx="57">
                  <c:v>200506</c:v>
                </c:pt>
                <c:pt idx="58">
                  <c:v>200507</c:v>
                </c:pt>
                <c:pt idx="59">
                  <c:v>200508</c:v>
                </c:pt>
                <c:pt idx="60">
                  <c:v>200509</c:v>
                </c:pt>
                <c:pt idx="61">
                  <c:v>200510</c:v>
                </c:pt>
                <c:pt idx="62">
                  <c:v>200511</c:v>
                </c:pt>
                <c:pt idx="63">
                  <c:v>200512</c:v>
                </c:pt>
                <c:pt idx="64">
                  <c:v>200513</c:v>
                </c:pt>
                <c:pt idx="65">
                  <c:v>200514</c:v>
                </c:pt>
                <c:pt idx="66">
                  <c:v>200515</c:v>
                </c:pt>
                <c:pt idx="67">
                  <c:v>200516</c:v>
                </c:pt>
                <c:pt idx="68">
                  <c:v>200517</c:v>
                </c:pt>
                <c:pt idx="69">
                  <c:v>200518</c:v>
                </c:pt>
                <c:pt idx="70">
                  <c:v>200519</c:v>
                </c:pt>
                <c:pt idx="71">
                  <c:v>200520</c:v>
                </c:pt>
                <c:pt idx="72">
                  <c:v>200521</c:v>
                </c:pt>
                <c:pt idx="73">
                  <c:v>200522</c:v>
                </c:pt>
                <c:pt idx="74">
                  <c:v>200523</c:v>
                </c:pt>
                <c:pt idx="75">
                  <c:v>200524</c:v>
                </c:pt>
                <c:pt idx="76">
                  <c:v>200525</c:v>
                </c:pt>
                <c:pt idx="77">
                  <c:v>200526</c:v>
                </c:pt>
                <c:pt idx="78">
                  <c:v>200527</c:v>
                </c:pt>
                <c:pt idx="79">
                  <c:v>200528</c:v>
                </c:pt>
                <c:pt idx="80">
                  <c:v>200529</c:v>
                </c:pt>
                <c:pt idx="81">
                  <c:v>200530</c:v>
                </c:pt>
                <c:pt idx="82">
                  <c:v>200531</c:v>
                </c:pt>
                <c:pt idx="83">
                  <c:v>200532</c:v>
                </c:pt>
                <c:pt idx="84">
                  <c:v>200533</c:v>
                </c:pt>
                <c:pt idx="85">
                  <c:v>200534</c:v>
                </c:pt>
                <c:pt idx="86">
                  <c:v>200535</c:v>
                </c:pt>
                <c:pt idx="87">
                  <c:v>200536</c:v>
                </c:pt>
                <c:pt idx="88">
                  <c:v>200537</c:v>
                </c:pt>
                <c:pt idx="89">
                  <c:v>200538</c:v>
                </c:pt>
                <c:pt idx="90">
                  <c:v>200539</c:v>
                </c:pt>
                <c:pt idx="91">
                  <c:v>200540</c:v>
                </c:pt>
                <c:pt idx="92">
                  <c:v>200541</c:v>
                </c:pt>
                <c:pt idx="93">
                  <c:v>200542</c:v>
                </c:pt>
                <c:pt idx="94">
                  <c:v>200543</c:v>
                </c:pt>
                <c:pt idx="95">
                  <c:v>200544</c:v>
                </c:pt>
                <c:pt idx="96">
                  <c:v>200545</c:v>
                </c:pt>
                <c:pt idx="97">
                  <c:v>200546</c:v>
                </c:pt>
                <c:pt idx="98">
                  <c:v>200547</c:v>
                </c:pt>
                <c:pt idx="99">
                  <c:v>200548</c:v>
                </c:pt>
                <c:pt idx="100">
                  <c:v>200549</c:v>
                </c:pt>
                <c:pt idx="101">
                  <c:v>200550</c:v>
                </c:pt>
                <c:pt idx="102">
                  <c:v>200551</c:v>
                </c:pt>
                <c:pt idx="103">
                  <c:v>200552</c:v>
                </c:pt>
                <c:pt idx="104">
                  <c:v>2006</c:v>
                </c:pt>
                <c:pt idx="105">
                  <c:v>200602</c:v>
                </c:pt>
                <c:pt idx="106">
                  <c:v>200603</c:v>
                </c:pt>
                <c:pt idx="107">
                  <c:v>200604</c:v>
                </c:pt>
                <c:pt idx="108">
                  <c:v>200605</c:v>
                </c:pt>
                <c:pt idx="109">
                  <c:v>200606</c:v>
                </c:pt>
                <c:pt idx="110">
                  <c:v>200607</c:v>
                </c:pt>
                <c:pt idx="111">
                  <c:v>200608</c:v>
                </c:pt>
                <c:pt idx="112">
                  <c:v>200609</c:v>
                </c:pt>
                <c:pt idx="113">
                  <c:v>200610</c:v>
                </c:pt>
                <c:pt idx="114">
                  <c:v>200611</c:v>
                </c:pt>
                <c:pt idx="115">
                  <c:v>200612</c:v>
                </c:pt>
                <c:pt idx="116">
                  <c:v>200613</c:v>
                </c:pt>
                <c:pt idx="117">
                  <c:v>200614</c:v>
                </c:pt>
                <c:pt idx="118">
                  <c:v>200615</c:v>
                </c:pt>
                <c:pt idx="119">
                  <c:v>200616</c:v>
                </c:pt>
                <c:pt idx="120">
                  <c:v>200617</c:v>
                </c:pt>
                <c:pt idx="121">
                  <c:v>200618</c:v>
                </c:pt>
                <c:pt idx="122">
                  <c:v>200619</c:v>
                </c:pt>
                <c:pt idx="123">
                  <c:v>200620</c:v>
                </c:pt>
                <c:pt idx="124">
                  <c:v>200621</c:v>
                </c:pt>
                <c:pt idx="125">
                  <c:v>200622</c:v>
                </c:pt>
                <c:pt idx="126">
                  <c:v>200623</c:v>
                </c:pt>
                <c:pt idx="127">
                  <c:v>200624</c:v>
                </c:pt>
                <c:pt idx="128">
                  <c:v>200625</c:v>
                </c:pt>
                <c:pt idx="129">
                  <c:v>200626</c:v>
                </c:pt>
                <c:pt idx="130">
                  <c:v>200627</c:v>
                </c:pt>
                <c:pt idx="131">
                  <c:v>200628</c:v>
                </c:pt>
                <c:pt idx="132">
                  <c:v>200629</c:v>
                </c:pt>
                <c:pt idx="133">
                  <c:v>200630</c:v>
                </c:pt>
                <c:pt idx="134">
                  <c:v>200631</c:v>
                </c:pt>
                <c:pt idx="135">
                  <c:v>200632</c:v>
                </c:pt>
                <c:pt idx="136">
                  <c:v>200633</c:v>
                </c:pt>
                <c:pt idx="137">
                  <c:v>200634</c:v>
                </c:pt>
                <c:pt idx="138">
                  <c:v>200635</c:v>
                </c:pt>
                <c:pt idx="139">
                  <c:v>200636</c:v>
                </c:pt>
                <c:pt idx="140">
                  <c:v>200637</c:v>
                </c:pt>
                <c:pt idx="141">
                  <c:v>200638</c:v>
                </c:pt>
                <c:pt idx="142">
                  <c:v>200639</c:v>
                </c:pt>
                <c:pt idx="143">
                  <c:v>200640</c:v>
                </c:pt>
                <c:pt idx="144">
                  <c:v>200641</c:v>
                </c:pt>
                <c:pt idx="145">
                  <c:v>200642</c:v>
                </c:pt>
                <c:pt idx="146">
                  <c:v>200643</c:v>
                </c:pt>
                <c:pt idx="147">
                  <c:v>200644</c:v>
                </c:pt>
                <c:pt idx="148">
                  <c:v>200645</c:v>
                </c:pt>
                <c:pt idx="149">
                  <c:v>200646</c:v>
                </c:pt>
                <c:pt idx="150">
                  <c:v>200647</c:v>
                </c:pt>
                <c:pt idx="151">
                  <c:v>200648</c:v>
                </c:pt>
                <c:pt idx="152">
                  <c:v>200649</c:v>
                </c:pt>
                <c:pt idx="153">
                  <c:v>200650</c:v>
                </c:pt>
                <c:pt idx="154">
                  <c:v>200651</c:v>
                </c:pt>
                <c:pt idx="155">
                  <c:v>200652</c:v>
                </c:pt>
                <c:pt idx="156">
                  <c:v>2007</c:v>
                </c:pt>
                <c:pt idx="157">
                  <c:v>200702</c:v>
                </c:pt>
                <c:pt idx="158">
                  <c:v>200703</c:v>
                </c:pt>
                <c:pt idx="159">
                  <c:v>200704</c:v>
                </c:pt>
                <c:pt idx="160">
                  <c:v>200705</c:v>
                </c:pt>
                <c:pt idx="161">
                  <c:v>200706</c:v>
                </c:pt>
                <c:pt idx="162">
                  <c:v>200707</c:v>
                </c:pt>
                <c:pt idx="163">
                  <c:v>200708</c:v>
                </c:pt>
                <c:pt idx="164">
                  <c:v>200709</c:v>
                </c:pt>
                <c:pt idx="165">
                  <c:v>200710</c:v>
                </c:pt>
                <c:pt idx="166">
                  <c:v>200711</c:v>
                </c:pt>
                <c:pt idx="167">
                  <c:v>200712</c:v>
                </c:pt>
                <c:pt idx="168">
                  <c:v>200713</c:v>
                </c:pt>
                <c:pt idx="169">
                  <c:v>200714</c:v>
                </c:pt>
                <c:pt idx="170">
                  <c:v>200715</c:v>
                </c:pt>
                <c:pt idx="171">
                  <c:v>200716</c:v>
                </c:pt>
                <c:pt idx="172">
                  <c:v>200717</c:v>
                </c:pt>
                <c:pt idx="173">
                  <c:v>200718</c:v>
                </c:pt>
                <c:pt idx="174">
                  <c:v>200719</c:v>
                </c:pt>
                <c:pt idx="175">
                  <c:v>200720</c:v>
                </c:pt>
                <c:pt idx="176">
                  <c:v>200721</c:v>
                </c:pt>
                <c:pt idx="177">
                  <c:v>200722</c:v>
                </c:pt>
              </c:numCache>
            </c:numRef>
          </c:cat>
          <c:val>
            <c:numRef>
              <c:f>Tabelle1!$C$2:$C$179</c:f>
              <c:numCache>
                <c:formatCode>General</c:formatCode>
                <c:ptCount val="178"/>
                <c:pt idx="0">
                  <c:v>9.4350000000000003E-2</c:v>
                </c:pt>
                <c:pt idx="1">
                  <c:v>9.4350000000000003E-2</c:v>
                </c:pt>
                <c:pt idx="2">
                  <c:v>9.4350000000000003E-2</c:v>
                </c:pt>
                <c:pt idx="3">
                  <c:v>9.4350000000000003E-2</c:v>
                </c:pt>
                <c:pt idx="4">
                  <c:v>9.4350000000000003E-2</c:v>
                </c:pt>
                <c:pt idx="5">
                  <c:v>9.4350000000000003E-2</c:v>
                </c:pt>
                <c:pt idx="6">
                  <c:v>9.4350000000000003E-2</c:v>
                </c:pt>
                <c:pt idx="7">
                  <c:v>9.4796400000000003E-2</c:v>
                </c:pt>
                <c:pt idx="8">
                  <c:v>9.4350000000000003E-2</c:v>
                </c:pt>
                <c:pt idx="9">
                  <c:v>9.4350000000000003E-2</c:v>
                </c:pt>
                <c:pt idx="10">
                  <c:v>9.4350000000000003E-2</c:v>
                </c:pt>
                <c:pt idx="11">
                  <c:v>9.4350000000000003E-2</c:v>
                </c:pt>
                <c:pt idx="12">
                  <c:v>9.4350000000000003E-2</c:v>
                </c:pt>
                <c:pt idx="13">
                  <c:v>9.4350000000000003E-2</c:v>
                </c:pt>
                <c:pt idx="14">
                  <c:v>9.3945100000000004E-2</c:v>
                </c:pt>
                <c:pt idx="15">
                  <c:v>9.4350000000000003E-2</c:v>
                </c:pt>
                <c:pt idx="16">
                  <c:v>9.3945100000000004E-2</c:v>
                </c:pt>
                <c:pt idx="17">
                  <c:v>9.4090499999999994E-2</c:v>
                </c:pt>
                <c:pt idx="18">
                  <c:v>9.4350000000000003E-2</c:v>
                </c:pt>
                <c:pt idx="19">
                  <c:v>9.4350000000000003E-2</c:v>
                </c:pt>
                <c:pt idx="20">
                  <c:v>9.4350000000000003E-2</c:v>
                </c:pt>
                <c:pt idx="21">
                  <c:v>9.4350000000000003E-2</c:v>
                </c:pt>
                <c:pt idx="22">
                  <c:v>9.4350000000000003E-2</c:v>
                </c:pt>
                <c:pt idx="23">
                  <c:v>9.4350000000000003E-2</c:v>
                </c:pt>
                <c:pt idx="24">
                  <c:v>9.4350000000000003E-2</c:v>
                </c:pt>
                <c:pt idx="25">
                  <c:v>9.4350000000000003E-2</c:v>
                </c:pt>
                <c:pt idx="26">
                  <c:v>9.4379500000000005E-2</c:v>
                </c:pt>
                <c:pt idx="27">
                  <c:v>9.3950699999999998E-2</c:v>
                </c:pt>
                <c:pt idx="28">
                  <c:v>9.4350000000000003E-2</c:v>
                </c:pt>
                <c:pt idx="29">
                  <c:v>9.4353300000000001E-2</c:v>
                </c:pt>
                <c:pt idx="30">
                  <c:v>9.4356499999999996E-2</c:v>
                </c:pt>
                <c:pt idx="31">
                  <c:v>9.4491099999999995E-2</c:v>
                </c:pt>
                <c:pt idx="32">
                  <c:v>9.4727599999999995E-2</c:v>
                </c:pt>
                <c:pt idx="33">
                  <c:v>9.4666799999999995E-2</c:v>
                </c:pt>
                <c:pt idx="34">
                  <c:v>9.4564800000000004E-2</c:v>
                </c:pt>
                <c:pt idx="35">
                  <c:v>9.45714E-2</c:v>
                </c:pt>
                <c:pt idx="36">
                  <c:v>9.4460699999999995E-2</c:v>
                </c:pt>
                <c:pt idx="37">
                  <c:v>9.4460699999999995E-2</c:v>
                </c:pt>
                <c:pt idx="38">
                  <c:v>9.4382599999999997E-2</c:v>
                </c:pt>
                <c:pt idx="39">
                  <c:v>9.4291399999999997E-2</c:v>
                </c:pt>
                <c:pt idx="40">
                  <c:v>9.4211100000000006E-2</c:v>
                </c:pt>
                <c:pt idx="41">
                  <c:v>9.41612E-2</c:v>
                </c:pt>
                <c:pt idx="42">
                  <c:v>9.4125399999999998E-2</c:v>
                </c:pt>
                <c:pt idx="43">
                  <c:v>9.4057000000000002E-2</c:v>
                </c:pt>
                <c:pt idx="44">
                  <c:v>9.4037499999999996E-2</c:v>
                </c:pt>
                <c:pt idx="45">
                  <c:v>9.4037499999999996E-2</c:v>
                </c:pt>
                <c:pt idx="46">
                  <c:v>9.3998399999999996E-2</c:v>
                </c:pt>
                <c:pt idx="47">
                  <c:v>9.3930100000000002E-2</c:v>
                </c:pt>
                <c:pt idx="48">
                  <c:v>9.3900800000000006E-2</c:v>
                </c:pt>
                <c:pt idx="49">
                  <c:v>9.3920299999999998E-2</c:v>
                </c:pt>
                <c:pt idx="50">
                  <c:v>9.3881199999999998E-2</c:v>
                </c:pt>
                <c:pt idx="51">
                  <c:v>9.3881199999999998E-2</c:v>
                </c:pt>
                <c:pt idx="52">
                  <c:v>9.3772900000000006E-2</c:v>
                </c:pt>
                <c:pt idx="53">
                  <c:v>9.3881199999999998E-2</c:v>
                </c:pt>
                <c:pt idx="54">
                  <c:v>9.3881199999999998E-2</c:v>
                </c:pt>
                <c:pt idx="55">
                  <c:v>9.3881199999999998E-2</c:v>
                </c:pt>
                <c:pt idx="56">
                  <c:v>9.3881199999999998E-2</c:v>
                </c:pt>
                <c:pt idx="57">
                  <c:v>9.3881199999999998E-2</c:v>
                </c:pt>
                <c:pt idx="58">
                  <c:v>9.3881199999999998E-2</c:v>
                </c:pt>
                <c:pt idx="59">
                  <c:v>9.3881199999999998E-2</c:v>
                </c:pt>
                <c:pt idx="60">
                  <c:v>9.3881199999999998E-2</c:v>
                </c:pt>
                <c:pt idx="61">
                  <c:v>9.3881199999999998E-2</c:v>
                </c:pt>
                <c:pt idx="62">
                  <c:v>9.3881199999999998E-2</c:v>
                </c:pt>
                <c:pt idx="63">
                  <c:v>9.3881199999999998E-2</c:v>
                </c:pt>
                <c:pt idx="64">
                  <c:v>9.3881199999999998E-2</c:v>
                </c:pt>
                <c:pt idx="65">
                  <c:v>9.3881199999999998E-2</c:v>
                </c:pt>
                <c:pt idx="66">
                  <c:v>9.3881199999999998E-2</c:v>
                </c:pt>
                <c:pt idx="67">
                  <c:v>9.3881199999999998E-2</c:v>
                </c:pt>
                <c:pt idx="68">
                  <c:v>9.3674199999999999E-2</c:v>
                </c:pt>
                <c:pt idx="69">
                  <c:v>9.3881199999999998E-2</c:v>
                </c:pt>
                <c:pt idx="70">
                  <c:v>9.3881199999999998E-2</c:v>
                </c:pt>
                <c:pt idx="71">
                  <c:v>9.3881199999999998E-2</c:v>
                </c:pt>
                <c:pt idx="72">
                  <c:v>9.3881199999999998E-2</c:v>
                </c:pt>
                <c:pt idx="73">
                  <c:v>9.3881199999999998E-2</c:v>
                </c:pt>
                <c:pt idx="74">
                  <c:v>9.3881199999999998E-2</c:v>
                </c:pt>
                <c:pt idx="75">
                  <c:v>9.3881199999999998E-2</c:v>
                </c:pt>
                <c:pt idx="76">
                  <c:v>9.3881199999999998E-2</c:v>
                </c:pt>
                <c:pt idx="77">
                  <c:v>9.3881199999999998E-2</c:v>
                </c:pt>
                <c:pt idx="78">
                  <c:v>9.3881199999999998E-2</c:v>
                </c:pt>
                <c:pt idx="79">
                  <c:v>9.3881199999999998E-2</c:v>
                </c:pt>
                <c:pt idx="80">
                  <c:v>9.3881199999999998E-2</c:v>
                </c:pt>
                <c:pt idx="81">
                  <c:v>9.3881199999999998E-2</c:v>
                </c:pt>
                <c:pt idx="82">
                  <c:v>9.3881199999999998E-2</c:v>
                </c:pt>
                <c:pt idx="83">
                  <c:v>9.3881199999999998E-2</c:v>
                </c:pt>
                <c:pt idx="84">
                  <c:v>9.3881199999999998E-2</c:v>
                </c:pt>
                <c:pt idx="85">
                  <c:v>9.3881199999999998E-2</c:v>
                </c:pt>
                <c:pt idx="86">
                  <c:v>9.3881199999999998E-2</c:v>
                </c:pt>
                <c:pt idx="87">
                  <c:v>9.3881199999999998E-2</c:v>
                </c:pt>
                <c:pt idx="88">
                  <c:v>9.3881199999999998E-2</c:v>
                </c:pt>
                <c:pt idx="89">
                  <c:v>9.3881199999999998E-2</c:v>
                </c:pt>
                <c:pt idx="90">
                  <c:v>9.3881199999999998E-2</c:v>
                </c:pt>
                <c:pt idx="91">
                  <c:v>9.3881199999999998E-2</c:v>
                </c:pt>
                <c:pt idx="92">
                  <c:v>9.3881199999999998E-2</c:v>
                </c:pt>
                <c:pt idx="93">
                  <c:v>9.3881199999999998E-2</c:v>
                </c:pt>
                <c:pt idx="94">
                  <c:v>9.3881199999999998E-2</c:v>
                </c:pt>
                <c:pt idx="95">
                  <c:v>9.3881199999999998E-2</c:v>
                </c:pt>
                <c:pt idx="96">
                  <c:v>9.3881199999999998E-2</c:v>
                </c:pt>
                <c:pt idx="97">
                  <c:v>9.3881199999999998E-2</c:v>
                </c:pt>
                <c:pt idx="98">
                  <c:v>9.3881199999999998E-2</c:v>
                </c:pt>
                <c:pt idx="99">
                  <c:v>9.35362E-2</c:v>
                </c:pt>
                <c:pt idx="100">
                  <c:v>9.3881199999999998E-2</c:v>
                </c:pt>
                <c:pt idx="101">
                  <c:v>9.3881199999999998E-2</c:v>
                </c:pt>
                <c:pt idx="102">
                  <c:v>9.3881199999999998E-2</c:v>
                </c:pt>
                <c:pt idx="103">
                  <c:v>9.3881199999999998E-2</c:v>
                </c:pt>
                <c:pt idx="104">
                  <c:v>9.3881199999999998E-2</c:v>
                </c:pt>
                <c:pt idx="105">
                  <c:v>9.3881199999999998E-2</c:v>
                </c:pt>
                <c:pt idx="106">
                  <c:v>9.3881199999999998E-2</c:v>
                </c:pt>
                <c:pt idx="107">
                  <c:v>9.3573900000000002E-2</c:v>
                </c:pt>
                <c:pt idx="108">
                  <c:v>9.3881199999999998E-2</c:v>
                </c:pt>
                <c:pt idx="109">
                  <c:v>9.3881199999999998E-2</c:v>
                </c:pt>
                <c:pt idx="110">
                  <c:v>9.3881199999999998E-2</c:v>
                </c:pt>
                <c:pt idx="111">
                  <c:v>9.3881199999999998E-2</c:v>
                </c:pt>
                <c:pt idx="112">
                  <c:v>9.3881199999999998E-2</c:v>
                </c:pt>
                <c:pt idx="113">
                  <c:v>9.3881199999999998E-2</c:v>
                </c:pt>
                <c:pt idx="114">
                  <c:v>9.3881199999999998E-2</c:v>
                </c:pt>
                <c:pt idx="115">
                  <c:v>9.3881199999999998E-2</c:v>
                </c:pt>
                <c:pt idx="116">
                  <c:v>9.3881199999999998E-2</c:v>
                </c:pt>
                <c:pt idx="117">
                  <c:v>9.3881199999999998E-2</c:v>
                </c:pt>
                <c:pt idx="118">
                  <c:v>9.3881199999999998E-2</c:v>
                </c:pt>
                <c:pt idx="119">
                  <c:v>9.3881199999999998E-2</c:v>
                </c:pt>
                <c:pt idx="120">
                  <c:v>9.3881199999999998E-2</c:v>
                </c:pt>
                <c:pt idx="121">
                  <c:v>9.3881199999999998E-2</c:v>
                </c:pt>
                <c:pt idx="122">
                  <c:v>9.3881199999999998E-2</c:v>
                </c:pt>
                <c:pt idx="123">
                  <c:v>9.3881199999999998E-2</c:v>
                </c:pt>
                <c:pt idx="124">
                  <c:v>9.3881199999999998E-2</c:v>
                </c:pt>
                <c:pt idx="125">
                  <c:v>9.3881199999999998E-2</c:v>
                </c:pt>
                <c:pt idx="126">
                  <c:v>9.3881199999999998E-2</c:v>
                </c:pt>
                <c:pt idx="127">
                  <c:v>9.3881199999999998E-2</c:v>
                </c:pt>
                <c:pt idx="128">
                  <c:v>9.3881199999999998E-2</c:v>
                </c:pt>
                <c:pt idx="129">
                  <c:v>9.3881199999999998E-2</c:v>
                </c:pt>
                <c:pt idx="130">
                  <c:v>9.3881199999999998E-2</c:v>
                </c:pt>
                <c:pt idx="131">
                  <c:v>9.3881199999999998E-2</c:v>
                </c:pt>
                <c:pt idx="132">
                  <c:v>9.3881199999999998E-2</c:v>
                </c:pt>
                <c:pt idx="133">
                  <c:v>9.3881199999999998E-2</c:v>
                </c:pt>
                <c:pt idx="134">
                  <c:v>9.3881199999999998E-2</c:v>
                </c:pt>
                <c:pt idx="135">
                  <c:v>9.3881199999999998E-2</c:v>
                </c:pt>
                <c:pt idx="136">
                  <c:v>9.3881199999999998E-2</c:v>
                </c:pt>
                <c:pt idx="137">
                  <c:v>9.3881199999999998E-2</c:v>
                </c:pt>
                <c:pt idx="138">
                  <c:v>9.3881199999999998E-2</c:v>
                </c:pt>
                <c:pt idx="139">
                  <c:v>9.3881199999999998E-2</c:v>
                </c:pt>
                <c:pt idx="140">
                  <c:v>9.3881199999999998E-2</c:v>
                </c:pt>
                <c:pt idx="141">
                  <c:v>9.3881199999999998E-2</c:v>
                </c:pt>
                <c:pt idx="142">
                  <c:v>9.3881199999999998E-2</c:v>
                </c:pt>
                <c:pt idx="143">
                  <c:v>9.3622399999999995E-2</c:v>
                </c:pt>
                <c:pt idx="144">
                  <c:v>9.3881199999999998E-2</c:v>
                </c:pt>
                <c:pt idx="145">
                  <c:v>9.3881199999999998E-2</c:v>
                </c:pt>
                <c:pt idx="146">
                  <c:v>9.3881199999999998E-2</c:v>
                </c:pt>
                <c:pt idx="147">
                  <c:v>9.3881199999999998E-2</c:v>
                </c:pt>
                <c:pt idx="148">
                  <c:v>9.3881199999999998E-2</c:v>
                </c:pt>
                <c:pt idx="149">
                  <c:v>9.3881199999999998E-2</c:v>
                </c:pt>
                <c:pt idx="150">
                  <c:v>9.3881199999999998E-2</c:v>
                </c:pt>
                <c:pt idx="151">
                  <c:v>9.3881199999999998E-2</c:v>
                </c:pt>
                <c:pt idx="152">
                  <c:v>9.3881199999999998E-2</c:v>
                </c:pt>
                <c:pt idx="153">
                  <c:v>9.3881199999999998E-2</c:v>
                </c:pt>
                <c:pt idx="154">
                  <c:v>9.3881199999999998E-2</c:v>
                </c:pt>
                <c:pt idx="155">
                  <c:v>9.3881199999999998E-2</c:v>
                </c:pt>
                <c:pt idx="156">
                  <c:v>9.3755000000000005E-2</c:v>
                </c:pt>
                <c:pt idx="157">
                  <c:v>9.3755000000000005E-2</c:v>
                </c:pt>
                <c:pt idx="158">
                  <c:v>9.3755000000000005E-2</c:v>
                </c:pt>
                <c:pt idx="159">
                  <c:v>9.3755000000000005E-2</c:v>
                </c:pt>
                <c:pt idx="160">
                  <c:v>9.3755000000000005E-2</c:v>
                </c:pt>
                <c:pt idx="161">
                  <c:v>9.3755000000000005E-2</c:v>
                </c:pt>
                <c:pt idx="162">
                  <c:v>9.3755000000000005E-2</c:v>
                </c:pt>
                <c:pt idx="163">
                  <c:v>9.3881199999999998E-2</c:v>
                </c:pt>
                <c:pt idx="164">
                  <c:v>9.3881199999999998E-2</c:v>
                </c:pt>
                <c:pt idx="165">
                  <c:v>9.3881199999999998E-2</c:v>
                </c:pt>
                <c:pt idx="166">
                  <c:v>9.3881199999999998E-2</c:v>
                </c:pt>
                <c:pt idx="167">
                  <c:v>9.3881199999999998E-2</c:v>
                </c:pt>
                <c:pt idx="168">
                  <c:v>9.3881199999999998E-2</c:v>
                </c:pt>
                <c:pt idx="169">
                  <c:v>9.3881199999999998E-2</c:v>
                </c:pt>
                <c:pt idx="170">
                  <c:v>9.3881199999999998E-2</c:v>
                </c:pt>
                <c:pt idx="171">
                  <c:v>9.3881199999999998E-2</c:v>
                </c:pt>
                <c:pt idx="172">
                  <c:v>9.3881199999999998E-2</c:v>
                </c:pt>
                <c:pt idx="173">
                  <c:v>9.3881199999999998E-2</c:v>
                </c:pt>
                <c:pt idx="174">
                  <c:v>9.3881199999999998E-2</c:v>
                </c:pt>
                <c:pt idx="175">
                  <c:v>9.3881199999999998E-2</c:v>
                </c:pt>
                <c:pt idx="176">
                  <c:v>9.3881199999999998E-2</c:v>
                </c:pt>
                <c:pt idx="177">
                  <c:v>9.3881199999999998E-2</c:v>
                </c:pt>
              </c:numCache>
            </c:numRef>
          </c:val>
          <c:smooth val="0"/>
        </c:ser>
        <c:dLbls>
          <c:showLegendKey val="0"/>
          <c:showVal val="0"/>
          <c:showCatName val="0"/>
          <c:showSerName val="0"/>
          <c:showPercent val="0"/>
          <c:showBubbleSize val="0"/>
        </c:dLbls>
        <c:marker val="1"/>
        <c:smooth val="0"/>
        <c:axId val="89782528"/>
        <c:axId val="91377664"/>
      </c:lineChart>
      <c:catAx>
        <c:axId val="89782528"/>
        <c:scaling>
          <c:orientation val="minMax"/>
        </c:scaling>
        <c:delete val="0"/>
        <c:axPos val="b"/>
        <c:numFmt formatCode="General" sourceLinked="0"/>
        <c:majorTickMark val="out"/>
        <c:minorTickMark val="none"/>
        <c:tickLblPos val="nextTo"/>
        <c:txPr>
          <a:bodyPr/>
          <a:lstStyle/>
          <a:p>
            <a:pPr>
              <a:defRPr sz="1600" baseline="0"/>
            </a:pPr>
            <a:endParaRPr lang="en-US"/>
          </a:p>
        </c:txPr>
        <c:crossAx val="91377664"/>
        <c:crosses val="autoZero"/>
        <c:auto val="1"/>
        <c:lblAlgn val="ctr"/>
        <c:lblOffset val="100"/>
        <c:tickLblSkip val="52"/>
        <c:tickMarkSkip val="52"/>
        <c:noMultiLvlLbl val="0"/>
      </c:catAx>
      <c:valAx>
        <c:axId val="91377664"/>
        <c:scaling>
          <c:orientation val="minMax"/>
          <c:min val="5.000000000000001E-2"/>
        </c:scaling>
        <c:delete val="0"/>
        <c:axPos val="l"/>
        <c:majorGridlines>
          <c:spPr>
            <a:ln w="15875"/>
          </c:spPr>
        </c:majorGridlines>
        <c:numFmt formatCode="General" sourceLinked="1"/>
        <c:majorTickMark val="out"/>
        <c:minorTickMark val="none"/>
        <c:tickLblPos val="nextTo"/>
        <c:txPr>
          <a:bodyPr/>
          <a:lstStyle/>
          <a:p>
            <a:pPr>
              <a:defRPr sz="1600" baseline="0"/>
            </a:pPr>
            <a:endParaRPr lang="en-US"/>
          </a:p>
        </c:txPr>
        <c:crossAx val="89782528"/>
        <c:crosses val="autoZero"/>
        <c:crossBetween val="between"/>
      </c:valAx>
      <c:spPr>
        <a:ln>
          <a:solidFill>
            <a:schemeClr val="bg1"/>
          </a:solidFill>
        </a:ln>
      </c:spPr>
    </c:plotArea>
    <c:legend>
      <c:legendPos val="b"/>
      <c:layout>
        <c:manualLayout>
          <c:xMode val="edge"/>
          <c:yMode val="edge"/>
          <c:x val="0"/>
          <c:y val="0.90263795581560935"/>
          <c:w val="0.99930933016934531"/>
          <c:h val="9.7362159948963314E-2"/>
        </c:manualLayout>
      </c:layout>
      <c:overlay val="0"/>
      <c:txPr>
        <a:bodyPr/>
        <a:lstStyle/>
        <a:p>
          <a:pPr>
            <a:defRPr sz="1600" baseline="0"/>
          </a:pPr>
          <a:endParaRPr lang="en-US"/>
        </a:p>
      </c:txPr>
    </c:legend>
    <c:plotVisOnly val="1"/>
    <c:dispBlanksAs val="gap"/>
    <c:showDLblsOverMax val="0"/>
  </c:chart>
  <c:spPr>
    <a:solidFill>
      <a:schemeClr val="bg1"/>
    </a:solidFill>
    <a:ln>
      <a:solidFill>
        <a:schemeClr val="bg1"/>
      </a:solidFill>
    </a:ln>
  </c:spPr>
  <c:txPr>
    <a:bodyPr/>
    <a:lstStyle/>
    <a:p>
      <a:pPr>
        <a:defRPr b="1">
          <a:latin typeface="Times New Roman" pitchFamily="18" charset="0"/>
          <a:cs typeface="Times New Roman" pitchFamily="18"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4A355A-A1DD-4762-BAF5-F11378648248}" type="doc">
      <dgm:prSet loTypeId="urn:microsoft.com/office/officeart/2005/8/layout/matrix1" loCatId="matrix" qsTypeId="urn:microsoft.com/office/officeart/2005/8/quickstyle/simple1" qsCatId="simple" csTypeId="urn:microsoft.com/office/officeart/2005/8/colors/accent0_1" csCatId="mainScheme" phldr="1"/>
      <dgm:spPr/>
      <dgm:t>
        <a:bodyPr/>
        <a:lstStyle/>
        <a:p>
          <a:endParaRPr lang="de-DE"/>
        </a:p>
      </dgm:t>
    </dgm:pt>
    <dgm:pt modelId="{DDC8A52D-8C84-412C-BA6F-FB09C7EFBCD3}">
      <dgm:prSet phldrT="[Text]" custT="1"/>
      <dgm:spPr/>
      <dgm:t>
        <a:bodyPr/>
        <a:lstStyle/>
        <a:p>
          <a:r>
            <a:rPr lang="de-DE" sz="3000" b="1" dirty="0">
              <a:latin typeface="+mj-lt"/>
              <a:cs typeface="Times New Roman" pitchFamily="18" charset="0"/>
            </a:rPr>
            <a:t>Price change</a:t>
          </a:r>
        </a:p>
      </dgm:t>
    </dgm:pt>
    <dgm:pt modelId="{E240C6CE-EA6E-48B2-84C5-528652B6A01A}" type="parTrans" cxnId="{7E72790F-89EB-49FE-A3FE-7755FCFB743D}">
      <dgm:prSet/>
      <dgm:spPr/>
      <dgm:t>
        <a:bodyPr/>
        <a:lstStyle/>
        <a:p>
          <a:endParaRPr lang="de-DE" sz="1100">
            <a:latin typeface="+mj-lt"/>
            <a:cs typeface="Times New Roman" pitchFamily="18" charset="0"/>
          </a:endParaRPr>
        </a:p>
      </dgm:t>
    </dgm:pt>
    <dgm:pt modelId="{173FE221-7160-43B4-86A7-CDAB8C95E743}" type="sibTrans" cxnId="{7E72790F-89EB-49FE-A3FE-7755FCFB743D}">
      <dgm:prSet/>
      <dgm:spPr/>
      <dgm:t>
        <a:bodyPr/>
        <a:lstStyle/>
        <a:p>
          <a:endParaRPr lang="de-DE" sz="1100">
            <a:latin typeface="+mj-lt"/>
            <a:cs typeface="Times New Roman" pitchFamily="18" charset="0"/>
          </a:endParaRPr>
        </a:p>
      </dgm:t>
    </dgm:pt>
    <dgm:pt modelId="{F567B59B-5FC1-45B5-BAA6-1101BE0948CE}">
      <dgm:prSet phldrT="[Text]" custT="1"/>
      <dgm:spPr/>
      <dgm:t>
        <a:bodyPr/>
        <a:lstStyle/>
        <a:p>
          <a:pPr algn="l"/>
          <a:endParaRPr lang="de-DE" sz="1100" dirty="0">
            <a:latin typeface="+mj-lt"/>
            <a:cs typeface="Times New Roman" pitchFamily="18" charset="0"/>
          </a:endParaRPr>
        </a:p>
        <a:p>
          <a:pPr algn="l"/>
          <a:r>
            <a:rPr lang="de-DE" sz="2400" b="1" dirty="0" smtClean="0">
              <a:latin typeface="+mj-lt"/>
              <a:cs typeface="Times New Roman" pitchFamily="18" charset="0"/>
            </a:rPr>
            <a:t>   </a:t>
          </a:r>
        </a:p>
        <a:p>
          <a:pPr algn="l"/>
          <a:r>
            <a:rPr lang="de-DE" sz="2400" b="1" dirty="0" smtClean="0">
              <a:latin typeface="+mj-lt"/>
              <a:cs typeface="Times New Roman" pitchFamily="18" charset="0"/>
            </a:rPr>
            <a:t> retailer strategy</a:t>
          </a:r>
          <a:endParaRPr lang="de-DE" sz="2400" b="1" dirty="0">
            <a:latin typeface="+mj-lt"/>
            <a:cs typeface="Times New Roman" pitchFamily="18" charset="0"/>
          </a:endParaRPr>
        </a:p>
        <a:p>
          <a:pPr algn="l"/>
          <a:r>
            <a:rPr lang="de-DE" sz="2400" i="1" dirty="0" smtClean="0">
              <a:latin typeface="+mj-lt"/>
              <a:cs typeface="Times New Roman" pitchFamily="18" charset="0"/>
            </a:rPr>
            <a:t> Price </a:t>
          </a:r>
          <a:r>
            <a:rPr lang="de-DE" sz="2400" i="1" dirty="0">
              <a:latin typeface="+mj-lt"/>
              <a:cs typeface="Times New Roman" pitchFamily="18" charset="0"/>
            </a:rPr>
            <a:t>promotions</a:t>
          </a:r>
        </a:p>
        <a:p>
          <a:pPr algn="l"/>
          <a:r>
            <a:rPr lang="de-DE" sz="2400" i="1" dirty="0" smtClean="0">
              <a:latin typeface="+mj-lt"/>
              <a:cs typeface="Times New Roman" pitchFamily="18" charset="0"/>
            </a:rPr>
            <a:t> Price </a:t>
          </a:r>
          <a:r>
            <a:rPr lang="de-DE" sz="2400" i="1" dirty="0">
              <a:latin typeface="+mj-lt"/>
              <a:cs typeface="Times New Roman" pitchFamily="18" charset="0"/>
            </a:rPr>
            <a:t>jumps</a:t>
          </a:r>
        </a:p>
        <a:p>
          <a:pPr algn="l"/>
          <a:r>
            <a:rPr lang="de-DE" sz="2400" i="1" dirty="0" smtClean="0">
              <a:latin typeface="+mj-lt"/>
              <a:cs typeface="Times New Roman" pitchFamily="18" charset="0"/>
            </a:rPr>
            <a:t> Price setting</a:t>
          </a:r>
          <a:endParaRPr lang="de-DE" sz="2400" i="1" dirty="0">
            <a:latin typeface="+mj-lt"/>
            <a:cs typeface="Times New Roman" pitchFamily="18" charset="0"/>
          </a:endParaRPr>
        </a:p>
      </dgm:t>
    </dgm:pt>
    <dgm:pt modelId="{7E393C8C-C5D1-4F5A-BA94-198889A6DA6D}" type="parTrans" cxnId="{624AFA96-76EB-40DB-A488-3C49D3731490}">
      <dgm:prSet/>
      <dgm:spPr/>
      <dgm:t>
        <a:bodyPr/>
        <a:lstStyle/>
        <a:p>
          <a:endParaRPr lang="de-DE" sz="1100">
            <a:latin typeface="+mj-lt"/>
            <a:cs typeface="Times New Roman" pitchFamily="18" charset="0"/>
          </a:endParaRPr>
        </a:p>
      </dgm:t>
    </dgm:pt>
    <dgm:pt modelId="{EF00BC8C-7057-4E67-A96D-977540881A50}" type="sibTrans" cxnId="{624AFA96-76EB-40DB-A488-3C49D3731490}">
      <dgm:prSet/>
      <dgm:spPr/>
      <dgm:t>
        <a:bodyPr/>
        <a:lstStyle/>
        <a:p>
          <a:endParaRPr lang="de-DE" sz="1100">
            <a:latin typeface="+mj-lt"/>
            <a:cs typeface="Times New Roman" pitchFamily="18" charset="0"/>
          </a:endParaRPr>
        </a:p>
      </dgm:t>
    </dgm:pt>
    <dgm:pt modelId="{791D3217-F554-4A17-A823-441CE2C8FE6E}">
      <dgm:prSet phldrT="[Text]" custT="1"/>
      <dgm:spPr/>
      <dgm:t>
        <a:bodyPr/>
        <a:lstStyle/>
        <a:p>
          <a:pPr algn="l"/>
          <a:r>
            <a:rPr lang="de-DE" sz="2400" b="1" dirty="0">
              <a:latin typeface="+mj-lt"/>
              <a:cs typeface="Times New Roman" pitchFamily="18" charset="0"/>
            </a:rPr>
            <a:t>Store </a:t>
          </a:r>
          <a:r>
            <a:rPr lang="de-DE" sz="2400" b="1" dirty="0" smtClean="0">
              <a:latin typeface="+mj-lt"/>
              <a:cs typeface="Times New Roman" pitchFamily="18" charset="0"/>
            </a:rPr>
            <a:t>concept</a:t>
          </a:r>
          <a:endParaRPr lang="de-DE" sz="2400" b="1" dirty="0">
            <a:latin typeface="+mj-lt"/>
            <a:cs typeface="Times New Roman" pitchFamily="18" charset="0"/>
          </a:endParaRPr>
        </a:p>
        <a:p>
          <a:pPr algn="l"/>
          <a:r>
            <a:rPr lang="de-DE" sz="2400" i="1" dirty="0">
              <a:latin typeface="+mj-lt"/>
              <a:cs typeface="Times New Roman" pitchFamily="18" charset="0"/>
            </a:rPr>
            <a:t>Location</a:t>
          </a:r>
        </a:p>
        <a:p>
          <a:pPr algn="l"/>
          <a:r>
            <a:rPr lang="de-DE" sz="2400" i="1" dirty="0">
              <a:latin typeface="+mj-lt"/>
              <a:cs typeface="Times New Roman" pitchFamily="18" charset="0"/>
            </a:rPr>
            <a:t>Store size</a:t>
          </a:r>
        </a:p>
        <a:p>
          <a:pPr algn="l"/>
          <a:endParaRPr lang="de-DE" sz="1100" i="1" dirty="0">
            <a:latin typeface="+mj-lt"/>
            <a:cs typeface="Times New Roman" pitchFamily="18" charset="0"/>
          </a:endParaRPr>
        </a:p>
        <a:p>
          <a:pPr algn="l"/>
          <a:endParaRPr lang="de-DE" sz="1100" i="1" dirty="0">
            <a:latin typeface="+mj-lt"/>
            <a:cs typeface="Times New Roman" pitchFamily="18" charset="0"/>
          </a:endParaRPr>
        </a:p>
      </dgm:t>
    </dgm:pt>
    <dgm:pt modelId="{6ECE5B75-EF6F-4D83-AA63-7FEE4CFA733D}" type="parTrans" cxnId="{F3BE9F63-39D5-4709-BC37-FCC3CE203274}">
      <dgm:prSet/>
      <dgm:spPr/>
      <dgm:t>
        <a:bodyPr/>
        <a:lstStyle/>
        <a:p>
          <a:endParaRPr lang="de-DE" sz="1100">
            <a:latin typeface="+mj-lt"/>
            <a:cs typeface="Times New Roman" pitchFamily="18" charset="0"/>
          </a:endParaRPr>
        </a:p>
      </dgm:t>
    </dgm:pt>
    <dgm:pt modelId="{C7C10254-AA44-479E-A40A-8913ED2517ED}" type="sibTrans" cxnId="{F3BE9F63-39D5-4709-BC37-FCC3CE203274}">
      <dgm:prSet/>
      <dgm:spPr/>
      <dgm:t>
        <a:bodyPr/>
        <a:lstStyle/>
        <a:p>
          <a:endParaRPr lang="de-DE" sz="1100">
            <a:latin typeface="+mj-lt"/>
            <a:cs typeface="Times New Roman" pitchFamily="18" charset="0"/>
          </a:endParaRPr>
        </a:p>
      </dgm:t>
    </dgm:pt>
    <dgm:pt modelId="{DAE2AD6F-3559-4CD5-AAF2-6398381408D3}">
      <dgm:prSet phldrT="[Text]" custT="1"/>
      <dgm:spPr/>
      <dgm:t>
        <a:bodyPr/>
        <a:lstStyle/>
        <a:p>
          <a:pPr algn="r"/>
          <a:r>
            <a:rPr lang="de-DE" sz="2400" b="1" dirty="0" smtClean="0">
              <a:latin typeface="+mj-lt"/>
              <a:cs typeface="Times New Roman" pitchFamily="18" charset="0"/>
            </a:rPr>
            <a:t> Marketing, product</a:t>
          </a:r>
          <a:endParaRPr lang="de-DE" sz="2400" b="1" dirty="0">
            <a:latin typeface="+mj-lt"/>
            <a:cs typeface="Times New Roman" pitchFamily="18" charset="0"/>
          </a:endParaRPr>
        </a:p>
        <a:p>
          <a:pPr algn="r"/>
          <a:r>
            <a:rPr lang="de-DE" sz="2400" i="1" dirty="0">
              <a:latin typeface="+mj-lt"/>
              <a:cs typeface="Times New Roman" pitchFamily="18" charset="0"/>
            </a:rPr>
            <a:t>Package size</a:t>
          </a:r>
        </a:p>
        <a:p>
          <a:pPr algn="r"/>
          <a:r>
            <a:rPr lang="de-DE" sz="2400" i="1" dirty="0">
              <a:latin typeface="+mj-lt"/>
              <a:cs typeface="Times New Roman" pitchFamily="18" charset="0"/>
            </a:rPr>
            <a:t>Brand</a:t>
          </a:r>
        </a:p>
        <a:p>
          <a:pPr algn="r"/>
          <a:endParaRPr lang="de-DE" sz="1100" i="1" dirty="0">
            <a:latin typeface="+mj-lt"/>
            <a:cs typeface="Times New Roman" pitchFamily="18" charset="0"/>
          </a:endParaRPr>
        </a:p>
        <a:p>
          <a:pPr algn="r"/>
          <a:endParaRPr lang="de-DE" sz="1100" i="1" dirty="0">
            <a:latin typeface="+mj-lt"/>
            <a:cs typeface="Times New Roman" pitchFamily="18" charset="0"/>
          </a:endParaRPr>
        </a:p>
      </dgm:t>
    </dgm:pt>
    <dgm:pt modelId="{EB7AEFFA-C06C-4C0E-8F13-F5E730420254}" type="parTrans" cxnId="{EE485683-9139-4CE8-B41E-8DA0A9889C9C}">
      <dgm:prSet/>
      <dgm:spPr/>
      <dgm:t>
        <a:bodyPr/>
        <a:lstStyle/>
        <a:p>
          <a:endParaRPr lang="de-DE" sz="1100">
            <a:latin typeface="+mj-lt"/>
            <a:cs typeface="Times New Roman" pitchFamily="18" charset="0"/>
          </a:endParaRPr>
        </a:p>
      </dgm:t>
    </dgm:pt>
    <dgm:pt modelId="{C9EC7F5B-23C6-4E7C-8CE3-14CF849D5ED1}" type="sibTrans" cxnId="{EE485683-9139-4CE8-B41E-8DA0A9889C9C}">
      <dgm:prSet/>
      <dgm:spPr/>
      <dgm:t>
        <a:bodyPr/>
        <a:lstStyle/>
        <a:p>
          <a:endParaRPr lang="de-DE" sz="1100">
            <a:latin typeface="+mj-lt"/>
            <a:cs typeface="Times New Roman" pitchFamily="18" charset="0"/>
          </a:endParaRPr>
        </a:p>
      </dgm:t>
    </dgm:pt>
    <dgm:pt modelId="{7E380351-DDF4-427D-9EA0-DCD5F0D43698}">
      <dgm:prSet phldrT="[Text]" custT="1"/>
      <dgm:spPr/>
      <dgm:t>
        <a:bodyPr/>
        <a:lstStyle/>
        <a:p>
          <a:pPr algn="r"/>
          <a:endParaRPr lang="de-DE" sz="1100" dirty="0">
            <a:latin typeface="+mj-lt"/>
            <a:cs typeface="Times New Roman" pitchFamily="18" charset="0"/>
          </a:endParaRPr>
        </a:p>
        <a:p>
          <a:pPr algn="r"/>
          <a:endParaRPr lang="de-DE" sz="2400" b="1" dirty="0" smtClean="0">
            <a:latin typeface="+mj-lt"/>
            <a:cs typeface="Times New Roman" pitchFamily="18" charset="0"/>
          </a:endParaRPr>
        </a:p>
        <a:p>
          <a:pPr algn="r"/>
          <a:r>
            <a:rPr lang="de-DE" sz="2400" b="1" dirty="0" smtClean="0">
              <a:latin typeface="+mj-lt"/>
              <a:cs typeface="Times New Roman" pitchFamily="18" charset="0"/>
            </a:rPr>
            <a:t>Manufacturer relation</a:t>
          </a:r>
          <a:endParaRPr lang="de-DE" sz="2400" b="1" dirty="0">
            <a:latin typeface="+mj-lt"/>
            <a:cs typeface="Times New Roman" pitchFamily="18" charset="0"/>
          </a:endParaRPr>
        </a:p>
        <a:p>
          <a:pPr algn="r"/>
          <a:r>
            <a:rPr lang="de-DE" sz="2400" i="1" dirty="0">
              <a:latin typeface="+mj-lt"/>
              <a:cs typeface="Times New Roman" pitchFamily="18" charset="0"/>
            </a:rPr>
            <a:t>Wholesale price</a:t>
          </a:r>
        </a:p>
        <a:p>
          <a:pPr algn="r"/>
          <a:r>
            <a:rPr lang="de-DE" sz="2400" i="1" dirty="0" smtClean="0">
              <a:latin typeface="+mj-lt"/>
              <a:cs typeface="Times New Roman" pitchFamily="18" charset="0"/>
            </a:rPr>
            <a:t>Distribution</a:t>
          </a:r>
          <a:endParaRPr lang="de-DE" sz="1100" i="1" dirty="0">
            <a:latin typeface="+mj-lt"/>
            <a:cs typeface="Times New Roman" pitchFamily="18" charset="0"/>
          </a:endParaRPr>
        </a:p>
        <a:p>
          <a:pPr algn="r"/>
          <a:endParaRPr lang="de-DE" sz="1100" i="1" dirty="0">
            <a:latin typeface="+mj-lt"/>
            <a:cs typeface="Times New Roman" pitchFamily="18" charset="0"/>
          </a:endParaRPr>
        </a:p>
      </dgm:t>
    </dgm:pt>
    <dgm:pt modelId="{85A991CD-B691-4EC9-97FF-B936F1973D16}" type="sibTrans" cxnId="{3A275918-3AC6-445D-9939-06A84F2E9B1C}">
      <dgm:prSet/>
      <dgm:spPr/>
      <dgm:t>
        <a:bodyPr/>
        <a:lstStyle/>
        <a:p>
          <a:endParaRPr lang="de-DE" sz="1100">
            <a:latin typeface="+mj-lt"/>
            <a:cs typeface="Times New Roman" pitchFamily="18" charset="0"/>
          </a:endParaRPr>
        </a:p>
      </dgm:t>
    </dgm:pt>
    <dgm:pt modelId="{CE179E72-4B96-4D15-AEF6-7D0D19FD57A2}" type="parTrans" cxnId="{3A275918-3AC6-445D-9939-06A84F2E9B1C}">
      <dgm:prSet/>
      <dgm:spPr/>
      <dgm:t>
        <a:bodyPr/>
        <a:lstStyle/>
        <a:p>
          <a:endParaRPr lang="de-DE" sz="1100">
            <a:latin typeface="+mj-lt"/>
            <a:cs typeface="Times New Roman" pitchFamily="18" charset="0"/>
          </a:endParaRPr>
        </a:p>
      </dgm:t>
    </dgm:pt>
    <dgm:pt modelId="{39F6DB76-59CD-4C75-8289-07FAAF48E636}" type="pres">
      <dgm:prSet presAssocID="{134A355A-A1DD-4762-BAF5-F11378648248}" presName="diagram" presStyleCnt="0">
        <dgm:presLayoutVars>
          <dgm:chMax val="1"/>
          <dgm:dir/>
          <dgm:animLvl val="ctr"/>
          <dgm:resizeHandles val="exact"/>
        </dgm:presLayoutVars>
      </dgm:prSet>
      <dgm:spPr/>
      <dgm:t>
        <a:bodyPr/>
        <a:lstStyle/>
        <a:p>
          <a:endParaRPr lang="de-DE"/>
        </a:p>
      </dgm:t>
    </dgm:pt>
    <dgm:pt modelId="{9E01DBD3-58A6-46C0-B857-19421E18EC88}" type="pres">
      <dgm:prSet presAssocID="{134A355A-A1DD-4762-BAF5-F11378648248}" presName="matrix" presStyleCnt="0"/>
      <dgm:spPr/>
      <dgm:t>
        <a:bodyPr/>
        <a:lstStyle/>
        <a:p>
          <a:endParaRPr lang="de-DE"/>
        </a:p>
      </dgm:t>
    </dgm:pt>
    <dgm:pt modelId="{FF9B5168-4299-41D6-AEB8-3910E514D265}" type="pres">
      <dgm:prSet presAssocID="{134A355A-A1DD-4762-BAF5-F11378648248}" presName="tile1" presStyleLbl="node1" presStyleIdx="0" presStyleCnt="4" custLinFactNeighborY="-3448"/>
      <dgm:spPr/>
      <dgm:t>
        <a:bodyPr/>
        <a:lstStyle/>
        <a:p>
          <a:endParaRPr lang="de-DE"/>
        </a:p>
      </dgm:t>
    </dgm:pt>
    <dgm:pt modelId="{8719B4C4-D78D-41CC-9056-C5B7A5BD1F97}" type="pres">
      <dgm:prSet presAssocID="{134A355A-A1DD-4762-BAF5-F11378648248}" presName="tile1text" presStyleLbl="node1" presStyleIdx="0" presStyleCnt="4">
        <dgm:presLayoutVars>
          <dgm:chMax val="0"/>
          <dgm:chPref val="0"/>
          <dgm:bulletEnabled val="1"/>
        </dgm:presLayoutVars>
      </dgm:prSet>
      <dgm:spPr/>
      <dgm:t>
        <a:bodyPr/>
        <a:lstStyle/>
        <a:p>
          <a:endParaRPr lang="de-DE"/>
        </a:p>
      </dgm:t>
    </dgm:pt>
    <dgm:pt modelId="{C444D49E-1E0A-4400-8284-33A90AD3888B}" type="pres">
      <dgm:prSet presAssocID="{134A355A-A1DD-4762-BAF5-F11378648248}" presName="tile2" presStyleLbl="node1" presStyleIdx="1" presStyleCnt="4"/>
      <dgm:spPr/>
      <dgm:t>
        <a:bodyPr/>
        <a:lstStyle/>
        <a:p>
          <a:endParaRPr lang="de-DE"/>
        </a:p>
      </dgm:t>
    </dgm:pt>
    <dgm:pt modelId="{6FCB34D6-CED8-4F14-8351-DFDE1A5FC374}" type="pres">
      <dgm:prSet presAssocID="{134A355A-A1DD-4762-BAF5-F11378648248}" presName="tile2text" presStyleLbl="node1" presStyleIdx="1" presStyleCnt="4">
        <dgm:presLayoutVars>
          <dgm:chMax val="0"/>
          <dgm:chPref val="0"/>
          <dgm:bulletEnabled val="1"/>
        </dgm:presLayoutVars>
      </dgm:prSet>
      <dgm:spPr/>
      <dgm:t>
        <a:bodyPr/>
        <a:lstStyle/>
        <a:p>
          <a:endParaRPr lang="de-DE"/>
        </a:p>
      </dgm:t>
    </dgm:pt>
    <dgm:pt modelId="{8CE43E3F-FE6B-4DBC-A3DA-B9720F53A782}" type="pres">
      <dgm:prSet presAssocID="{134A355A-A1DD-4762-BAF5-F11378648248}" presName="tile3" presStyleLbl="node1" presStyleIdx="2" presStyleCnt="4"/>
      <dgm:spPr/>
      <dgm:t>
        <a:bodyPr/>
        <a:lstStyle/>
        <a:p>
          <a:endParaRPr lang="de-DE"/>
        </a:p>
      </dgm:t>
    </dgm:pt>
    <dgm:pt modelId="{AEFC0597-E31B-4883-9C02-4ADE8492D63D}" type="pres">
      <dgm:prSet presAssocID="{134A355A-A1DD-4762-BAF5-F11378648248}" presName="tile3text" presStyleLbl="node1" presStyleIdx="2" presStyleCnt="4">
        <dgm:presLayoutVars>
          <dgm:chMax val="0"/>
          <dgm:chPref val="0"/>
          <dgm:bulletEnabled val="1"/>
        </dgm:presLayoutVars>
      </dgm:prSet>
      <dgm:spPr/>
      <dgm:t>
        <a:bodyPr/>
        <a:lstStyle/>
        <a:p>
          <a:endParaRPr lang="de-DE"/>
        </a:p>
      </dgm:t>
    </dgm:pt>
    <dgm:pt modelId="{49CD2A3C-58A9-4209-AA2C-28EA43CE1E97}" type="pres">
      <dgm:prSet presAssocID="{134A355A-A1DD-4762-BAF5-F11378648248}" presName="tile4" presStyleLbl="node1" presStyleIdx="3" presStyleCnt="4"/>
      <dgm:spPr/>
      <dgm:t>
        <a:bodyPr/>
        <a:lstStyle/>
        <a:p>
          <a:endParaRPr lang="de-DE"/>
        </a:p>
      </dgm:t>
    </dgm:pt>
    <dgm:pt modelId="{3D968381-9AC0-4599-ADBE-F3311857B5D3}" type="pres">
      <dgm:prSet presAssocID="{134A355A-A1DD-4762-BAF5-F11378648248}" presName="tile4text" presStyleLbl="node1" presStyleIdx="3" presStyleCnt="4">
        <dgm:presLayoutVars>
          <dgm:chMax val="0"/>
          <dgm:chPref val="0"/>
          <dgm:bulletEnabled val="1"/>
        </dgm:presLayoutVars>
      </dgm:prSet>
      <dgm:spPr/>
      <dgm:t>
        <a:bodyPr/>
        <a:lstStyle/>
        <a:p>
          <a:endParaRPr lang="de-DE"/>
        </a:p>
      </dgm:t>
    </dgm:pt>
    <dgm:pt modelId="{9A03CC58-ECF0-41FE-9AA7-22BC027954DD}" type="pres">
      <dgm:prSet presAssocID="{134A355A-A1DD-4762-BAF5-F11378648248}" presName="centerTile" presStyleLbl="fgShp" presStyleIdx="0" presStyleCnt="1" custScaleX="106838" custScaleY="110345" custLinFactNeighborX="40">
        <dgm:presLayoutVars>
          <dgm:chMax val="0"/>
          <dgm:chPref val="0"/>
        </dgm:presLayoutVars>
      </dgm:prSet>
      <dgm:spPr/>
      <dgm:t>
        <a:bodyPr/>
        <a:lstStyle/>
        <a:p>
          <a:endParaRPr lang="de-DE"/>
        </a:p>
      </dgm:t>
    </dgm:pt>
  </dgm:ptLst>
  <dgm:cxnLst>
    <dgm:cxn modelId="{CB8C58AB-FE93-4BED-9536-A4E7AE44E4C2}" type="presOf" srcId="{DAE2AD6F-3559-4CD5-AAF2-6398381408D3}" destId="{49CD2A3C-58A9-4209-AA2C-28EA43CE1E97}" srcOrd="0" destOrd="0" presId="urn:microsoft.com/office/officeart/2005/8/layout/matrix1"/>
    <dgm:cxn modelId="{F2F90A16-7D31-4988-B875-31F1D27E9D81}" type="presOf" srcId="{DDC8A52D-8C84-412C-BA6F-FB09C7EFBCD3}" destId="{9A03CC58-ECF0-41FE-9AA7-22BC027954DD}" srcOrd="0" destOrd="0" presId="urn:microsoft.com/office/officeart/2005/8/layout/matrix1"/>
    <dgm:cxn modelId="{3A275918-3AC6-445D-9939-06A84F2E9B1C}" srcId="{DDC8A52D-8C84-412C-BA6F-FB09C7EFBCD3}" destId="{7E380351-DDF4-427D-9EA0-DCD5F0D43698}" srcOrd="1" destOrd="0" parTransId="{CE179E72-4B96-4D15-AEF6-7D0D19FD57A2}" sibTransId="{85A991CD-B691-4EC9-97FF-B936F1973D16}"/>
    <dgm:cxn modelId="{F3203352-87B3-4E2A-AAED-A99C34233B06}" type="presOf" srcId="{7E380351-DDF4-427D-9EA0-DCD5F0D43698}" destId="{C444D49E-1E0A-4400-8284-33A90AD3888B}" srcOrd="0" destOrd="0" presId="urn:microsoft.com/office/officeart/2005/8/layout/matrix1"/>
    <dgm:cxn modelId="{1EE8BBAC-F516-4F79-BFBF-A4F06C0C77EC}" type="presOf" srcId="{791D3217-F554-4A17-A823-441CE2C8FE6E}" destId="{AEFC0597-E31B-4883-9C02-4ADE8492D63D}" srcOrd="1" destOrd="0" presId="urn:microsoft.com/office/officeart/2005/8/layout/matrix1"/>
    <dgm:cxn modelId="{F3BE9F63-39D5-4709-BC37-FCC3CE203274}" srcId="{DDC8A52D-8C84-412C-BA6F-FB09C7EFBCD3}" destId="{791D3217-F554-4A17-A823-441CE2C8FE6E}" srcOrd="2" destOrd="0" parTransId="{6ECE5B75-EF6F-4D83-AA63-7FEE4CFA733D}" sibTransId="{C7C10254-AA44-479E-A40A-8913ED2517ED}"/>
    <dgm:cxn modelId="{1E9DBE8B-6179-45BD-BBB5-53817D70329B}" type="presOf" srcId="{791D3217-F554-4A17-A823-441CE2C8FE6E}" destId="{8CE43E3F-FE6B-4DBC-A3DA-B9720F53A782}" srcOrd="0" destOrd="0" presId="urn:microsoft.com/office/officeart/2005/8/layout/matrix1"/>
    <dgm:cxn modelId="{EE485683-9139-4CE8-B41E-8DA0A9889C9C}" srcId="{DDC8A52D-8C84-412C-BA6F-FB09C7EFBCD3}" destId="{DAE2AD6F-3559-4CD5-AAF2-6398381408D3}" srcOrd="3" destOrd="0" parTransId="{EB7AEFFA-C06C-4C0E-8F13-F5E730420254}" sibTransId="{C9EC7F5B-23C6-4E7C-8CE3-14CF849D5ED1}"/>
    <dgm:cxn modelId="{624AFA96-76EB-40DB-A488-3C49D3731490}" srcId="{DDC8A52D-8C84-412C-BA6F-FB09C7EFBCD3}" destId="{F567B59B-5FC1-45B5-BAA6-1101BE0948CE}" srcOrd="0" destOrd="0" parTransId="{7E393C8C-C5D1-4F5A-BA94-198889A6DA6D}" sibTransId="{EF00BC8C-7057-4E67-A96D-977540881A50}"/>
    <dgm:cxn modelId="{1EAFC1F9-4A06-4A67-AA17-24D74D5F6DEC}" type="presOf" srcId="{134A355A-A1DD-4762-BAF5-F11378648248}" destId="{39F6DB76-59CD-4C75-8289-07FAAF48E636}" srcOrd="0" destOrd="0" presId="urn:microsoft.com/office/officeart/2005/8/layout/matrix1"/>
    <dgm:cxn modelId="{DA02634B-5A8E-4A13-8FC3-98D8DB26ECE1}" type="presOf" srcId="{DAE2AD6F-3559-4CD5-AAF2-6398381408D3}" destId="{3D968381-9AC0-4599-ADBE-F3311857B5D3}" srcOrd="1" destOrd="0" presId="urn:microsoft.com/office/officeart/2005/8/layout/matrix1"/>
    <dgm:cxn modelId="{7B1AB448-673D-420F-9A71-E4D7DC6D97FB}" type="presOf" srcId="{F567B59B-5FC1-45B5-BAA6-1101BE0948CE}" destId="{8719B4C4-D78D-41CC-9056-C5B7A5BD1F97}" srcOrd="1" destOrd="0" presId="urn:microsoft.com/office/officeart/2005/8/layout/matrix1"/>
    <dgm:cxn modelId="{8E5A888B-4BE8-4824-A45D-DFCBECF06852}" type="presOf" srcId="{F567B59B-5FC1-45B5-BAA6-1101BE0948CE}" destId="{FF9B5168-4299-41D6-AEB8-3910E514D265}" srcOrd="0" destOrd="0" presId="urn:microsoft.com/office/officeart/2005/8/layout/matrix1"/>
    <dgm:cxn modelId="{3428D2C5-BBC0-4EFD-B499-B5214E67F59E}" type="presOf" srcId="{7E380351-DDF4-427D-9EA0-DCD5F0D43698}" destId="{6FCB34D6-CED8-4F14-8351-DFDE1A5FC374}" srcOrd="1" destOrd="0" presId="urn:microsoft.com/office/officeart/2005/8/layout/matrix1"/>
    <dgm:cxn modelId="{7E72790F-89EB-49FE-A3FE-7755FCFB743D}" srcId="{134A355A-A1DD-4762-BAF5-F11378648248}" destId="{DDC8A52D-8C84-412C-BA6F-FB09C7EFBCD3}" srcOrd="0" destOrd="0" parTransId="{E240C6CE-EA6E-48B2-84C5-528652B6A01A}" sibTransId="{173FE221-7160-43B4-86A7-CDAB8C95E743}"/>
    <dgm:cxn modelId="{26F7E75E-7B2B-4C65-95A5-E1E37D7A6546}" type="presParOf" srcId="{39F6DB76-59CD-4C75-8289-07FAAF48E636}" destId="{9E01DBD3-58A6-46C0-B857-19421E18EC88}" srcOrd="0" destOrd="0" presId="urn:microsoft.com/office/officeart/2005/8/layout/matrix1"/>
    <dgm:cxn modelId="{D1F269F8-B832-4150-93D7-6FFDD347D9A5}" type="presParOf" srcId="{9E01DBD3-58A6-46C0-B857-19421E18EC88}" destId="{FF9B5168-4299-41D6-AEB8-3910E514D265}" srcOrd="0" destOrd="0" presId="urn:microsoft.com/office/officeart/2005/8/layout/matrix1"/>
    <dgm:cxn modelId="{8F6F2933-8960-4F0A-8051-D1FFDE955299}" type="presParOf" srcId="{9E01DBD3-58A6-46C0-B857-19421E18EC88}" destId="{8719B4C4-D78D-41CC-9056-C5B7A5BD1F97}" srcOrd="1" destOrd="0" presId="urn:microsoft.com/office/officeart/2005/8/layout/matrix1"/>
    <dgm:cxn modelId="{AF8B1C92-FDFF-4708-9206-2D8C4566FB87}" type="presParOf" srcId="{9E01DBD3-58A6-46C0-B857-19421E18EC88}" destId="{C444D49E-1E0A-4400-8284-33A90AD3888B}" srcOrd="2" destOrd="0" presId="urn:microsoft.com/office/officeart/2005/8/layout/matrix1"/>
    <dgm:cxn modelId="{73C92CE6-F3CC-4E3F-BAFA-344974A58A78}" type="presParOf" srcId="{9E01DBD3-58A6-46C0-B857-19421E18EC88}" destId="{6FCB34D6-CED8-4F14-8351-DFDE1A5FC374}" srcOrd="3" destOrd="0" presId="urn:microsoft.com/office/officeart/2005/8/layout/matrix1"/>
    <dgm:cxn modelId="{9FDABD3B-125A-411B-9D8D-ECDB8F6E931A}" type="presParOf" srcId="{9E01DBD3-58A6-46C0-B857-19421E18EC88}" destId="{8CE43E3F-FE6B-4DBC-A3DA-B9720F53A782}" srcOrd="4" destOrd="0" presId="urn:microsoft.com/office/officeart/2005/8/layout/matrix1"/>
    <dgm:cxn modelId="{D5BB1596-AAC0-482E-A7C8-68BBC23F2DB1}" type="presParOf" srcId="{9E01DBD3-58A6-46C0-B857-19421E18EC88}" destId="{AEFC0597-E31B-4883-9C02-4ADE8492D63D}" srcOrd="5" destOrd="0" presId="urn:microsoft.com/office/officeart/2005/8/layout/matrix1"/>
    <dgm:cxn modelId="{59F989D0-EAF2-47C0-BB10-C235947F6C8D}" type="presParOf" srcId="{9E01DBD3-58A6-46C0-B857-19421E18EC88}" destId="{49CD2A3C-58A9-4209-AA2C-28EA43CE1E97}" srcOrd="6" destOrd="0" presId="urn:microsoft.com/office/officeart/2005/8/layout/matrix1"/>
    <dgm:cxn modelId="{59295875-8696-4344-A750-20A19FC88A69}" type="presParOf" srcId="{9E01DBD3-58A6-46C0-B857-19421E18EC88}" destId="{3D968381-9AC0-4599-ADBE-F3311857B5D3}" srcOrd="7" destOrd="0" presId="urn:microsoft.com/office/officeart/2005/8/layout/matrix1"/>
    <dgm:cxn modelId="{CABF23FF-DCCC-47E6-8772-7EB9B67D7EB4}" type="presParOf" srcId="{39F6DB76-59CD-4C75-8289-07FAAF48E636}" destId="{9A03CC58-ECF0-41FE-9AA7-22BC027954DD}" srcOrd="1" destOrd="0" presId="urn:microsoft.com/office/officeart/2005/8/layout/matrix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9B5168-4299-41D6-AEB8-3910E514D265}">
      <dsp:nvSpPr>
        <dsp:cNvPr id="0" name=""/>
        <dsp:cNvSpPr/>
      </dsp:nvSpPr>
      <dsp:spPr>
        <a:xfrm rot="16200000">
          <a:off x="864095" y="-864095"/>
          <a:ext cx="2088232" cy="3816424"/>
        </a:xfrm>
        <a:prstGeom prst="round1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a:lnSpc>
              <a:spcPct val="90000"/>
            </a:lnSpc>
            <a:spcBef>
              <a:spcPct val="0"/>
            </a:spcBef>
            <a:spcAft>
              <a:spcPct val="35000"/>
            </a:spcAft>
          </a:pPr>
          <a:endParaRPr lang="de-DE" sz="1100" kern="1200" dirty="0">
            <a:latin typeface="+mj-lt"/>
            <a:cs typeface="Times New Roman" pitchFamily="18" charset="0"/>
          </a:endParaRPr>
        </a:p>
        <a:p>
          <a:pPr lvl="0" algn="l" defTabSz="488950">
            <a:lnSpc>
              <a:spcPct val="90000"/>
            </a:lnSpc>
            <a:spcBef>
              <a:spcPct val="0"/>
            </a:spcBef>
            <a:spcAft>
              <a:spcPct val="35000"/>
            </a:spcAft>
          </a:pPr>
          <a:r>
            <a:rPr lang="de-DE" sz="2400" b="1" kern="1200" dirty="0" smtClean="0">
              <a:latin typeface="+mj-lt"/>
              <a:cs typeface="Times New Roman" pitchFamily="18" charset="0"/>
            </a:rPr>
            <a:t>   </a:t>
          </a:r>
        </a:p>
        <a:p>
          <a:pPr lvl="0" algn="l" defTabSz="488950">
            <a:lnSpc>
              <a:spcPct val="90000"/>
            </a:lnSpc>
            <a:spcBef>
              <a:spcPct val="0"/>
            </a:spcBef>
            <a:spcAft>
              <a:spcPct val="35000"/>
            </a:spcAft>
          </a:pPr>
          <a:r>
            <a:rPr lang="de-DE" sz="2400" b="1" kern="1200" dirty="0" smtClean="0">
              <a:latin typeface="+mj-lt"/>
              <a:cs typeface="Times New Roman" pitchFamily="18" charset="0"/>
            </a:rPr>
            <a:t> retailer strategy</a:t>
          </a:r>
          <a:endParaRPr lang="de-DE" sz="2400" b="1" kern="1200" dirty="0">
            <a:latin typeface="+mj-lt"/>
            <a:cs typeface="Times New Roman" pitchFamily="18" charset="0"/>
          </a:endParaRPr>
        </a:p>
        <a:p>
          <a:pPr lvl="0" algn="l" defTabSz="488950">
            <a:lnSpc>
              <a:spcPct val="90000"/>
            </a:lnSpc>
            <a:spcBef>
              <a:spcPct val="0"/>
            </a:spcBef>
            <a:spcAft>
              <a:spcPct val="35000"/>
            </a:spcAft>
          </a:pPr>
          <a:r>
            <a:rPr lang="de-DE" sz="2400" i="1" kern="1200" dirty="0" smtClean="0">
              <a:latin typeface="+mj-lt"/>
              <a:cs typeface="Times New Roman" pitchFamily="18" charset="0"/>
            </a:rPr>
            <a:t> Price </a:t>
          </a:r>
          <a:r>
            <a:rPr lang="de-DE" sz="2400" i="1" kern="1200" dirty="0">
              <a:latin typeface="+mj-lt"/>
              <a:cs typeface="Times New Roman" pitchFamily="18" charset="0"/>
            </a:rPr>
            <a:t>promotions</a:t>
          </a:r>
        </a:p>
        <a:p>
          <a:pPr lvl="0" algn="l" defTabSz="488950">
            <a:lnSpc>
              <a:spcPct val="90000"/>
            </a:lnSpc>
            <a:spcBef>
              <a:spcPct val="0"/>
            </a:spcBef>
            <a:spcAft>
              <a:spcPct val="35000"/>
            </a:spcAft>
          </a:pPr>
          <a:r>
            <a:rPr lang="de-DE" sz="2400" i="1" kern="1200" dirty="0" smtClean="0">
              <a:latin typeface="+mj-lt"/>
              <a:cs typeface="Times New Roman" pitchFamily="18" charset="0"/>
            </a:rPr>
            <a:t> Price </a:t>
          </a:r>
          <a:r>
            <a:rPr lang="de-DE" sz="2400" i="1" kern="1200" dirty="0">
              <a:latin typeface="+mj-lt"/>
              <a:cs typeface="Times New Roman" pitchFamily="18" charset="0"/>
            </a:rPr>
            <a:t>jumps</a:t>
          </a:r>
        </a:p>
        <a:p>
          <a:pPr lvl="0" algn="l" defTabSz="488950">
            <a:lnSpc>
              <a:spcPct val="90000"/>
            </a:lnSpc>
            <a:spcBef>
              <a:spcPct val="0"/>
            </a:spcBef>
            <a:spcAft>
              <a:spcPct val="35000"/>
            </a:spcAft>
          </a:pPr>
          <a:r>
            <a:rPr lang="de-DE" sz="2400" i="1" kern="1200" dirty="0" smtClean="0">
              <a:latin typeface="+mj-lt"/>
              <a:cs typeface="Times New Roman" pitchFamily="18" charset="0"/>
            </a:rPr>
            <a:t> Price setting</a:t>
          </a:r>
          <a:endParaRPr lang="de-DE" sz="2400" i="1" kern="1200" dirty="0">
            <a:latin typeface="+mj-lt"/>
            <a:cs typeface="Times New Roman" pitchFamily="18" charset="0"/>
          </a:endParaRPr>
        </a:p>
      </dsp:txBody>
      <dsp:txXfrm rot="5400000">
        <a:off x="-1" y="1"/>
        <a:ext cx="3816424" cy="1566174"/>
      </dsp:txXfrm>
    </dsp:sp>
    <dsp:sp modelId="{C444D49E-1E0A-4400-8284-33A90AD3888B}">
      <dsp:nvSpPr>
        <dsp:cNvPr id="0" name=""/>
        <dsp:cNvSpPr/>
      </dsp:nvSpPr>
      <dsp:spPr>
        <a:xfrm>
          <a:off x="3816424" y="0"/>
          <a:ext cx="3816424" cy="2088232"/>
        </a:xfrm>
        <a:prstGeom prst="round1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r" defTabSz="488950">
            <a:lnSpc>
              <a:spcPct val="90000"/>
            </a:lnSpc>
            <a:spcBef>
              <a:spcPct val="0"/>
            </a:spcBef>
            <a:spcAft>
              <a:spcPct val="35000"/>
            </a:spcAft>
          </a:pPr>
          <a:endParaRPr lang="de-DE" sz="1100" kern="1200" dirty="0">
            <a:latin typeface="+mj-lt"/>
            <a:cs typeface="Times New Roman" pitchFamily="18" charset="0"/>
          </a:endParaRPr>
        </a:p>
        <a:p>
          <a:pPr lvl="0" algn="r" defTabSz="488950">
            <a:lnSpc>
              <a:spcPct val="90000"/>
            </a:lnSpc>
            <a:spcBef>
              <a:spcPct val="0"/>
            </a:spcBef>
            <a:spcAft>
              <a:spcPct val="35000"/>
            </a:spcAft>
          </a:pPr>
          <a:endParaRPr lang="de-DE" sz="2400" b="1" kern="1200" dirty="0" smtClean="0">
            <a:latin typeface="+mj-lt"/>
            <a:cs typeface="Times New Roman" pitchFamily="18" charset="0"/>
          </a:endParaRPr>
        </a:p>
        <a:p>
          <a:pPr lvl="0" algn="r" defTabSz="488950">
            <a:lnSpc>
              <a:spcPct val="90000"/>
            </a:lnSpc>
            <a:spcBef>
              <a:spcPct val="0"/>
            </a:spcBef>
            <a:spcAft>
              <a:spcPct val="35000"/>
            </a:spcAft>
          </a:pPr>
          <a:r>
            <a:rPr lang="de-DE" sz="2400" b="1" kern="1200" dirty="0" smtClean="0">
              <a:latin typeface="+mj-lt"/>
              <a:cs typeface="Times New Roman" pitchFamily="18" charset="0"/>
            </a:rPr>
            <a:t>Manufacturer relation</a:t>
          </a:r>
          <a:endParaRPr lang="de-DE" sz="2400" b="1" kern="1200" dirty="0">
            <a:latin typeface="+mj-lt"/>
            <a:cs typeface="Times New Roman" pitchFamily="18" charset="0"/>
          </a:endParaRPr>
        </a:p>
        <a:p>
          <a:pPr lvl="0" algn="r" defTabSz="488950">
            <a:lnSpc>
              <a:spcPct val="90000"/>
            </a:lnSpc>
            <a:spcBef>
              <a:spcPct val="0"/>
            </a:spcBef>
            <a:spcAft>
              <a:spcPct val="35000"/>
            </a:spcAft>
          </a:pPr>
          <a:r>
            <a:rPr lang="de-DE" sz="2400" i="1" kern="1200" dirty="0">
              <a:latin typeface="+mj-lt"/>
              <a:cs typeface="Times New Roman" pitchFamily="18" charset="0"/>
            </a:rPr>
            <a:t>Wholesale price</a:t>
          </a:r>
        </a:p>
        <a:p>
          <a:pPr lvl="0" algn="r" defTabSz="488950">
            <a:lnSpc>
              <a:spcPct val="90000"/>
            </a:lnSpc>
            <a:spcBef>
              <a:spcPct val="0"/>
            </a:spcBef>
            <a:spcAft>
              <a:spcPct val="35000"/>
            </a:spcAft>
          </a:pPr>
          <a:r>
            <a:rPr lang="de-DE" sz="2400" i="1" kern="1200" dirty="0" smtClean="0">
              <a:latin typeface="+mj-lt"/>
              <a:cs typeface="Times New Roman" pitchFamily="18" charset="0"/>
            </a:rPr>
            <a:t>Distribution</a:t>
          </a:r>
          <a:endParaRPr lang="de-DE" sz="1100" i="1" kern="1200" dirty="0">
            <a:latin typeface="+mj-lt"/>
            <a:cs typeface="Times New Roman" pitchFamily="18" charset="0"/>
          </a:endParaRPr>
        </a:p>
        <a:p>
          <a:pPr lvl="0" algn="r" defTabSz="488950">
            <a:lnSpc>
              <a:spcPct val="90000"/>
            </a:lnSpc>
            <a:spcBef>
              <a:spcPct val="0"/>
            </a:spcBef>
            <a:spcAft>
              <a:spcPct val="35000"/>
            </a:spcAft>
          </a:pPr>
          <a:endParaRPr lang="de-DE" sz="1100" i="1" kern="1200" dirty="0">
            <a:latin typeface="+mj-lt"/>
            <a:cs typeface="Times New Roman" pitchFamily="18" charset="0"/>
          </a:endParaRPr>
        </a:p>
      </dsp:txBody>
      <dsp:txXfrm>
        <a:off x="3816424" y="0"/>
        <a:ext cx="3816424" cy="1566174"/>
      </dsp:txXfrm>
    </dsp:sp>
    <dsp:sp modelId="{8CE43E3F-FE6B-4DBC-A3DA-B9720F53A782}">
      <dsp:nvSpPr>
        <dsp:cNvPr id="0" name=""/>
        <dsp:cNvSpPr/>
      </dsp:nvSpPr>
      <dsp:spPr>
        <a:xfrm rot="10800000">
          <a:off x="0" y="2088232"/>
          <a:ext cx="3816424" cy="2088232"/>
        </a:xfrm>
        <a:prstGeom prst="round1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l" defTabSz="1066800">
            <a:lnSpc>
              <a:spcPct val="90000"/>
            </a:lnSpc>
            <a:spcBef>
              <a:spcPct val="0"/>
            </a:spcBef>
            <a:spcAft>
              <a:spcPct val="35000"/>
            </a:spcAft>
          </a:pPr>
          <a:r>
            <a:rPr lang="de-DE" sz="2400" b="1" kern="1200" dirty="0">
              <a:latin typeface="+mj-lt"/>
              <a:cs typeface="Times New Roman" pitchFamily="18" charset="0"/>
            </a:rPr>
            <a:t>Store </a:t>
          </a:r>
          <a:r>
            <a:rPr lang="de-DE" sz="2400" b="1" kern="1200" dirty="0" smtClean="0">
              <a:latin typeface="+mj-lt"/>
              <a:cs typeface="Times New Roman" pitchFamily="18" charset="0"/>
            </a:rPr>
            <a:t>concept</a:t>
          </a:r>
          <a:endParaRPr lang="de-DE" sz="2400" b="1" kern="1200" dirty="0">
            <a:latin typeface="+mj-lt"/>
            <a:cs typeface="Times New Roman" pitchFamily="18" charset="0"/>
          </a:endParaRPr>
        </a:p>
        <a:p>
          <a:pPr lvl="0" algn="l" defTabSz="1066800">
            <a:lnSpc>
              <a:spcPct val="90000"/>
            </a:lnSpc>
            <a:spcBef>
              <a:spcPct val="0"/>
            </a:spcBef>
            <a:spcAft>
              <a:spcPct val="35000"/>
            </a:spcAft>
          </a:pPr>
          <a:r>
            <a:rPr lang="de-DE" sz="2400" i="1" kern="1200" dirty="0">
              <a:latin typeface="+mj-lt"/>
              <a:cs typeface="Times New Roman" pitchFamily="18" charset="0"/>
            </a:rPr>
            <a:t>Location</a:t>
          </a:r>
        </a:p>
        <a:p>
          <a:pPr lvl="0" algn="l" defTabSz="1066800">
            <a:lnSpc>
              <a:spcPct val="90000"/>
            </a:lnSpc>
            <a:spcBef>
              <a:spcPct val="0"/>
            </a:spcBef>
            <a:spcAft>
              <a:spcPct val="35000"/>
            </a:spcAft>
          </a:pPr>
          <a:r>
            <a:rPr lang="de-DE" sz="2400" i="1" kern="1200" dirty="0">
              <a:latin typeface="+mj-lt"/>
              <a:cs typeface="Times New Roman" pitchFamily="18" charset="0"/>
            </a:rPr>
            <a:t>Store size</a:t>
          </a:r>
        </a:p>
        <a:p>
          <a:pPr lvl="0" algn="l" defTabSz="1066800">
            <a:lnSpc>
              <a:spcPct val="90000"/>
            </a:lnSpc>
            <a:spcBef>
              <a:spcPct val="0"/>
            </a:spcBef>
            <a:spcAft>
              <a:spcPct val="35000"/>
            </a:spcAft>
          </a:pPr>
          <a:endParaRPr lang="de-DE" sz="1100" i="1" kern="1200" dirty="0">
            <a:latin typeface="+mj-lt"/>
            <a:cs typeface="Times New Roman" pitchFamily="18" charset="0"/>
          </a:endParaRPr>
        </a:p>
        <a:p>
          <a:pPr lvl="0" algn="l" defTabSz="1066800">
            <a:lnSpc>
              <a:spcPct val="90000"/>
            </a:lnSpc>
            <a:spcBef>
              <a:spcPct val="0"/>
            </a:spcBef>
            <a:spcAft>
              <a:spcPct val="35000"/>
            </a:spcAft>
          </a:pPr>
          <a:endParaRPr lang="de-DE" sz="1100" i="1" kern="1200" dirty="0">
            <a:latin typeface="+mj-lt"/>
            <a:cs typeface="Times New Roman" pitchFamily="18" charset="0"/>
          </a:endParaRPr>
        </a:p>
      </dsp:txBody>
      <dsp:txXfrm rot="10800000">
        <a:off x="0" y="2610290"/>
        <a:ext cx="3816424" cy="1566174"/>
      </dsp:txXfrm>
    </dsp:sp>
    <dsp:sp modelId="{49CD2A3C-58A9-4209-AA2C-28EA43CE1E97}">
      <dsp:nvSpPr>
        <dsp:cNvPr id="0" name=""/>
        <dsp:cNvSpPr/>
      </dsp:nvSpPr>
      <dsp:spPr>
        <a:xfrm rot="5400000">
          <a:off x="4680520" y="1224136"/>
          <a:ext cx="2088232" cy="3816424"/>
        </a:xfrm>
        <a:prstGeom prst="round1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r" defTabSz="1066800">
            <a:lnSpc>
              <a:spcPct val="90000"/>
            </a:lnSpc>
            <a:spcBef>
              <a:spcPct val="0"/>
            </a:spcBef>
            <a:spcAft>
              <a:spcPct val="35000"/>
            </a:spcAft>
          </a:pPr>
          <a:r>
            <a:rPr lang="de-DE" sz="2400" b="1" kern="1200" dirty="0" smtClean="0">
              <a:latin typeface="+mj-lt"/>
              <a:cs typeface="Times New Roman" pitchFamily="18" charset="0"/>
            </a:rPr>
            <a:t> Marketing, product</a:t>
          </a:r>
          <a:endParaRPr lang="de-DE" sz="2400" b="1" kern="1200" dirty="0">
            <a:latin typeface="+mj-lt"/>
            <a:cs typeface="Times New Roman" pitchFamily="18" charset="0"/>
          </a:endParaRPr>
        </a:p>
        <a:p>
          <a:pPr lvl="0" algn="r" defTabSz="1066800">
            <a:lnSpc>
              <a:spcPct val="90000"/>
            </a:lnSpc>
            <a:spcBef>
              <a:spcPct val="0"/>
            </a:spcBef>
            <a:spcAft>
              <a:spcPct val="35000"/>
            </a:spcAft>
          </a:pPr>
          <a:r>
            <a:rPr lang="de-DE" sz="2400" i="1" kern="1200" dirty="0">
              <a:latin typeface="+mj-lt"/>
              <a:cs typeface="Times New Roman" pitchFamily="18" charset="0"/>
            </a:rPr>
            <a:t>Package size</a:t>
          </a:r>
        </a:p>
        <a:p>
          <a:pPr lvl="0" algn="r" defTabSz="1066800">
            <a:lnSpc>
              <a:spcPct val="90000"/>
            </a:lnSpc>
            <a:spcBef>
              <a:spcPct val="0"/>
            </a:spcBef>
            <a:spcAft>
              <a:spcPct val="35000"/>
            </a:spcAft>
          </a:pPr>
          <a:r>
            <a:rPr lang="de-DE" sz="2400" i="1" kern="1200" dirty="0">
              <a:latin typeface="+mj-lt"/>
              <a:cs typeface="Times New Roman" pitchFamily="18" charset="0"/>
            </a:rPr>
            <a:t>Brand</a:t>
          </a:r>
        </a:p>
        <a:p>
          <a:pPr lvl="0" algn="r" defTabSz="1066800">
            <a:lnSpc>
              <a:spcPct val="90000"/>
            </a:lnSpc>
            <a:spcBef>
              <a:spcPct val="0"/>
            </a:spcBef>
            <a:spcAft>
              <a:spcPct val="35000"/>
            </a:spcAft>
          </a:pPr>
          <a:endParaRPr lang="de-DE" sz="1100" i="1" kern="1200" dirty="0">
            <a:latin typeface="+mj-lt"/>
            <a:cs typeface="Times New Roman" pitchFamily="18" charset="0"/>
          </a:endParaRPr>
        </a:p>
        <a:p>
          <a:pPr lvl="0" algn="r" defTabSz="1066800">
            <a:lnSpc>
              <a:spcPct val="90000"/>
            </a:lnSpc>
            <a:spcBef>
              <a:spcPct val="0"/>
            </a:spcBef>
            <a:spcAft>
              <a:spcPct val="35000"/>
            </a:spcAft>
          </a:pPr>
          <a:endParaRPr lang="de-DE" sz="1100" i="1" kern="1200" dirty="0">
            <a:latin typeface="+mj-lt"/>
            <a:cs typeface="Times New Roman" pitchFamily="18" charset="0"/>
          </a:endParaRPr>
        </a:p>
      </dsp:txBody>
      <dsp:txXfrm rot="-5400000">
        <a:off x="3816424" y="2610290"/>
        <a:ext cx="3816424" cy="1566174"/>
      </dsp:txXfrm>
    </dsp:sp>
    <dsp:sp modelId="{9A03CC58-ECF0-41FE-9AA7-22BC027954DD}">
      <dsp:nvSpPr>
        <dsp:cNvPr id="0" name=""/>
        <dsp:cNvSpPr/>
      </dsp:nvSpPr>
      <dsp:spPr>
        <a:xfrm>
          <a:off x="2594122" y="1512167"/>
          <a:ext cx="2446434" cy="1152129"/>
        </a:xfrm>
        <a:prstGeom prst="roundRect">
          <a:avLst/>
        </a:prstGeom>
        <a:solidFill>
          <a:schemeClr val="dk1">
            <a:tint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de-DE" sz="3000" b="1" kern="1200" dirty="0">
              <a:latin typeface="+mj-lt"/>
              <a:cs typeface="Times New Roman" pitchFamily="18" charset="0"/>
            </a:rPr>
            <a:t>Price change</a:t>
          </a:r>
        </a:p>
      </dsp:txBody>
      <dsp:txXfrm>
        <a:off x="2650364" y="1568409"/>
        <a:ext cx="2333950" cy="103964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38AD7798-0F2E-419A-B339-92D7B3A5E633}" type="datetimeFigureOut">
              <a:rPr lang="de-DE"/>
              <a:pPr>
                <a:defRPr/>
              </a:pPr>
              <a:t>08.03.2013</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3863DB94-1892-4082-AD81-C1EE47149607}" type="slidenum">
              <a:rPr lang="de-DE"/>
              <a:pPr>
                <a:defRPr/>
              </a:pPr>
              <a:t>‹#›</a:t>
            </a:fld>
            <a:endParaRPr lang="de-DE"/>
          </a:p>
        </p:txBody>
      </p:sp>
    </p:spTree>
    <p:extLst>
      <p:ext uri="{BB962C8B-B14F-4D97-AF65-F5344CB8AC3E}">
        <p14:creationId xmlns:p14="http://schemas.microsoft.com/office/powerpoint/2010/main" val="1046230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532C1B7-D355-4A7A-997B-A9E4AA72DCA7}" type="datetimeFigureOut">
              <a:rPr lang="de-DE"/>
              <a:pPr>
                <a:defRPr/>
              </a:pPr>
              <a:t>08.03.2013</a:t>
            </a:fld>
            <a:endParaRPr lang="de-DE"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dirty="0" smtClean="0"/>
          </a:p>
        </p:txBody>
      </p:sp>
      <p:sp>
        <p:nvSpPr>
          <p:cNvPr id="5" name="Notizenplatzhalt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FACE199-3731-4F28-9566-77EA7A945548}" type="slidenum">
              <a:rPr lang="de-DE"/>
              <a:pPr>
                <a:defRPr/>
              </a:pPr>
              <a:t>‹#›</a:t>
            </a:fld>
            <a:endParaRPr lang="de-DE" dirty="0"/>
          </a:p>
        </p:txBody>
      </p:sp>
    </p:spTree>
    <p:extLst>
      <p:ext uri="{BB962C8B-B14F-4D97-AF65-F5344CB8AC3E}">
        <p14:creationId xmlns:p14="http://schemas.microsoft.com/office/powerpoint/2010/main" val="250338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Major reason for PL is higher margin and bargaining against NBs!!!</a:t>
            </a:r>
          </a:p>
          <a:p>
            <a:endParaRPr lang="en-CA" dirty="0" smtClean="0"/>
          </a:p>
          <a:p>
            <a:r>
              <a:rPr lang="en-CA" dirty="0" smtClean="0"/>
              <a:t>Villas-Boas</a:t>
            </a:r>
            <a:r>
              <a:rPr lang="en-CA" baseline="0" dirty="0" smtClean="0"/>
              <a:t> (2007, Rev Econ Stud) “</a:t>
            </a:r>
            <a:r>
              <a:rPr lang="en-CA" sz="1200" b="0" i="0" u="none" strike="noStrike" kern="1200" baseline="0" dirty="0" smtClean="0">
                <a:solidFill>
                  <a:schemeClr val="tx1"/>
                </a:solidFill>
                <a:latin typeface="+mn-lt"/>
                <a:ea typeface="+mn-ea"/>
                <a:cs typeface="+mn-cs"/>
              </a:rPr>
              <a:t>The research plan of this paper is as follows: first, I estimate demand and use the estimates to compute price-cost margins for retailers and manufacturers under different supply models without observing wholesale prices. I then compare estimated price-cost margins with the price-cost margins estimated using components of marginal costs to assess the fit of these different vertical models and identify the best among the competing non-nested models.”</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5</a:t>
            </a:fld>
            <a:endParaRPr lang="de-DE" dirty="0"/>
          </a:p>
        </p:txBody>
      </p:sp>
    </p:spTree>
    <p:extLst>
      <p:ext uri="{BB962C8B-B14F-4D97-AF65-F5344CB8AC3E}">
        <p14:creationId xmlns:p14="http://schemas.microsoft.com/office/powerpoint/2010/main" val="456493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PL</a:t>
            </a:r>
            <a:r>
              <a:rPr lang="en-CA" baseline="0" dirty="0" smtClean="0"/>
              <a:t> margins beat NBs throughout.</a:t>
            </a:r>
            <a:endParaRPr lang="en-CA" dirty="0" smtClean="0"/>
          </a:p>
          <a:p>
            <a:r>
              <a:rPr lang="en-CA" dirty="0" smtClean="0"/>
              <a:t>In diff to Kumar/</a:t>
            </a:r>
            <a:r>
              <a:rPr lang="en-CA" dirty="0" err="1" smtClean="0"/>
              <a:t>Steenkamp</a:t>
            </a:r>
            <a:r>
              <a:rPr lang="en-CA" dirty="0" smtClean="0"/>
              <a:t> 2007 premium PL margin not higher for dressing! </a:t>
            </a:r>
          </a:p>
          <a:p>
            <a:r>
              <a:rPr lang="en-CA" dirty="0" smtClean="0"/>
              <a:t>Premium PL</a:t>
            </a:r>
            <a:r>
              <a:rPr lang="en-CA" baseline="0" dirty="0" smtClean="0"/>
              <a:t> Bacon margin expected. </a:t>
            </a:r>
            <a:r>
              <a:rPr lang="en-CA" dirty="0" smtClean="0"/>
              <a:t> </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18</a:t>
            </a:fld>
            <a:endParaRPr lang="de-DE" dirty="0"/>
          </a:p>
        </p:txBody>
      </p:sp>
    </p:spTree>
    <p:extLst>
      <p:ext uri="{BB962C8B-B14F-4D97-AF65-F5344CB8AC3E}">
        <p14:creationId xmlns:p14="http://schemas.microsoft.com/office/powerpoint/2010/main" val="2282098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=&gt; Strong evidence of </a:t>
            </a:r>
            <a:r>
              <a:rPr lang="en-CA" b="1" dirty="0" smtClean="0"/>
              <a:t>Hi-Lo</a:t>
            </a:r>
            <a:r>
              <a:rPr lang="en-CA" dirty="0" smtClean="0"/>
              <a:t> retailer general pricing – promotion strategy 	</a:t>
            </a:r>
            <a:r>
              <a:rPr lang="en-CA" b="1" dirty="0" smtClean="0"/>
              <a:t>COULD SKIP</a:t>
            </a:r>
          </a:p>
          <a:p>
            <a:r>
              <a:rPr lang="en-CA" dirty="0" smtClean="0"/>
              <a:t>German Discounter would have EDLP -&gt;</a:t>
            </a:r>
            <a:r>
              <a:rPr lang="en-CA" baseline="0" dirty="0" smtClean="0"/>
              <a:t> low promotions!</a:t>
            </a:r>
          </a:p>
          <a:p>
            <a:endParaRPr lang="en-CA" baseline="0" dirty="0" smtClean="0"/>
          </a:p>
          <a:p>
            <a:r>
              <a:rPr lang="en-CA" sz="1200" b="1" i="0" u="none" strike="noStrike" kern="1200" baseline="0" dirty="0" smtClean="0">
                <a:solidFill>
                  <a:schemeClr val="tx1"/>
                </a:solidFill>
                <a:latin typeface="+mn-lt"/>
                <a:ea typeface="+mn-ea"/>
                <a:cs typeface="+mn-cs"/>
              </a:rPr>
              <a:t>Abbreviations</a:t>
            </a:r>
            <a:r>
              <a:rPr lang="en-CA" sz="1200" b="0" i="0" u="none" strike="noStrike" kern="1200" baseline="0" dirty="0" smtClean="0">
                <a:solidFill>
                  <a:schemeClr val="tx1"/>
                </a:solidFill>
                <a:latin typeface="+mn-lt"/>
                <a:ea typeface="+mn-ea"/>
                <a:cs typeface="+mn-cs"/>
              </a:rPr>
              <a:t> Subscript Bacon or Dressing  </a:t>
            </a:r>
          </a:p>
          <a:p>
            <a:r>
              <a:rPr lang="en-CA" sz="1200" b="0" i="0" u="none" strike="noStrike" kern="1200" baseline="0" dirty="0" smtClean="0">
                <a:solidFill>
                  <a:schemeClr val="tx1"/>
                </a:solidFill>
                <a:latin typeface="+mn-lt"/>
                <a:ea typeface="+mn-ea"/>
                <a:cs typeface="+mn-cs"/>
              </a:rPr>
              <a:t>First number = Brand – PL 1 = Generic PL 2 = Copycat PL 3 =Premium </a:t>
            </a:r>
          </a:p>
          <a:p>
            <a:r>
              <a:rPr lang="en-CA" sz="1200" b="0" i="0" u="none" strike="noStrike" kern="1200" baseline="0" dirty="0" smtClean="0">
                <a:solidFill>
                  <a:schemeClr val="tx1"/>
                </a:solidFill>
                <a:latin typeface="+mn-lt"/>
                <a:ea typeface="+mn-ea"/>
                <a:cs typeface="+mn-cs"/>
              </a:rPr>
              <a:t>Second number = Within Brand</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19</a:t>
            </a:fld>
            <a:endParaRPr lang="de-DE" dirty="0"/>
          </a:p>
        </p:txBody>
      </p:sp>
    </p:spTree>
    <p:extLst>
      <p:ext uri="{BB962C8B-B14F-4D97-AF65-F5344CB8AC3E}">
        <p14:creationId xmlns:p14="http://schemas.microsoft.com/office/powerpoint/2010/main" val="249531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Really</a:t>
            </a:r>
            <a:r>
              <a:rPr lang="en-CA" baseline="0" dirty="0" smtClean="0"/>
              <a:t> low PR in line with existing US studies. Very different from EU studies (25 weeks and up).</a:t>
            </a:r>
          </a:p>
          <a:p>
            <a:r>
              <a:rPr lang="en-CA" dirty="0" smtClean="0"/>
              <a:t>-&gt;</a:t>
            </a:r>
            <a:r>
              <a:rPr lang="en-CA" baseline="0" dirty="0" smtClean="0"/>
              <a:t> PL more rigid in bacon and much more in dressing. Premium PL dressing stands out.</a:t>
            </a:r>
          </a:p>
          <a:p>
            <a:r>
              <a:rPr lang="en-CA" baseline="0" dirty="0" smtClean="0"/>
              <a:t>-&gt; bacon – NB and PL close</a:t>
            </a:r>
          </a:p>
          <a:p>
            <a:r>
              <a:rPr lang="en-CA" baseline="0" dirty="0" smtClean="0"/>
              <a:t> Package size effect for PL bacon 2.1 vs. PL 1.</a:t>
            </a:r>
          </a:p>
          <a:p>
            <a:endParaRPr lang="en-CA" baseline="0" dirty="0" smtClean="0"/>
          </a:p>
          <a:p>
            <a:r>
              <a:rPr lang="en-CA" dirty="0" smtClean="0"/>
              <a:t>PL 2.1 larger package (1kg) – NB 1.1/3/5 larger package (16 oz. bottle)</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20</a:t>
            </a:fld>
            <a:endParaRPr lang="de-DE" dirty="0"/>
          </a:p>
        </p:txBody>
      </p:sp>
    </p:spTree>
    <p:extLst>
      <p:ext uri="{BB962C8B-B14F-4D97-AF65-F5344CB8AC3E}">
        <p14:creationId xmlns:p14="http://schemas.microsoft.com/office/powerpoint/2010/main" val="597094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0" dirty="0" smtClean="0"/>
              <a:t>Which determinants influence frequency and degree of price adjustments =</a:t>
            </a:r>
            <a:r>
              <a:rPr lang="en-US" b="0" baseline="0" dirty="0" smtClean="0"/>
              <a:t> </a:t>
            </a:r>
            <a:r>
              <a:rPr lang="en-US" b="0" dirty="0" smtClean="0"/>
              <a:t>empirical question!</a:t>
            </a:r>
          </a:p>
          <a:p>
            <a:r>
              <a:rPr lang="en-US" b="0" dirty="0" smtClean="0"/>
              <a:t>2 models: 	#1</a:t>
            </a:r>
            <a:r>
              <a:rPr lang="en-US" b="0" baseline="0" dirty="0" smtClean="0"/>
              <a:t> linear model of PR 	#2 probabilistic model of price change</a:t>
            </a:r>
            <a:endParaRPr lang="de-DE"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de-DE" dirty="0" smtClean="0"/>
              <a:t>					</a:t>
            </a:r>
            <a:r>
              <a:rPr lang="de-DE" b="1" dirty="0" smtClean="0"/>
              <a:t>Get hypotheses from</a:t>
            </a:r>
            <a:r>
              <a:rPr lang="de-DE" b="1" baseline="0" dirty="0" smtClean="0"/>
              <a:t> Paper p. 8!!!!</a:t>
            </a:r>
            <a:endParaRPr lang="de-DE" dirty="0" smtClean="0"/>
          </a:p>
          <a:p>
            <a:pPr marL="0" indent="0">
              <a:buNone/>
            </a:pPr>
            <a:r>
              <a:rPr lang="en-US" b="1" dirty="0" smtClean="0"/>
              <a:t>PR: </a:t>
            </a:r>
            <a:r>
              <a:rPr lang="en-US" dirty="0" smtClean="0"/>
              <a:t>price rigidity = mean duration of unchanged price</a:t>
            </a:r>
          </a:p>
          <a:p>
            <a:pPr marL="0" indent="0">
              <a:buNone/>
            </a:pPr>
            <a:r>
              <a:rPr lang="en-US" b="1" dirty="0" smtClean="0">
                <a:sym typeface="Symbol"/>
              </a:rPr>
              <a:t></a:t>
            </a:r>
            <a:r>
              <a:rPr lang="en-US" b="1" dirty="0" smtClean="0"/>
              <a:t>P: </a:t>
            </a:r>
            <a:r>
              <a:rPr lang="en-US" dirty="0" smtClean="0"/>
              <a:t>dummy for price change</a:t>
            </a:r>
          </a:p>
          <a:p>
            <a:pPr marL="0" indent="0">
              <a:buNone/>
            </a:pPr>
            <a:r>
              <a:rPr lang="de-DE" b="1" dirty="0" smtClean="0"/>
              <a:t>PL</a:t>
            </a:r>
            <a:r>
              <a:rPr lang="de-DE" b="1" baseline="30000" dirty="0" smtClean="0"/>
              <a:t>G</a:t>
            </a:r>
            <a:r>
              <a:rPr lang="de-DE" b="1" dirty="0" smtClean="0"/>
              <a:t>: </a:t>
            </a:r>
            <a:r>
              <a:rPr lang="de-DE" dirty="0" smtClean="0"/>
              <a:t>dummy for generic</a:t>
            </a:r>
          </a:p>
          <a:p>
            <a:pPr marL="0" indent="0">
              <a:buNone/>
            </a:pPr>
            <a:r>
              <a:rPr lang="en-US" b="1" dirty="0" smtClean="0"/>
              <a:t>PL</a:t>
            </a:r>
            <a:r>
              <a:rPr lang="en-US" b="1" baseline="30000" dirty="0" smtClean="0"/>
              <a:t>M</a:t>
            </a:r>
            <a:r>
              <a:rPr lang="en-US" b="1" dirty="0" smtClean="0"/>
              <a:t>: </a:t>
            </a:r>
            <a:r>
              <a:rPr lang="en-US" dirty="0" smtClean="0"/>
              <a:t>dummy for me-too product</a:t>
            </a:r>
          </a:p>
          <a:p>
            <a:pPr marL="0" indent="0">
              <a:buNone/>
            </a:pPr>
            <a:r>
              <a:rPr lang="de-DE" b="1" dirty="0" smtClean="0"/>
              <a:t>PL</a:t>
            </a:r>
            <a:r>
              <a:rPr lang="de-DE" b="1" baseline="30000" dirty="0" smtClean="0"/>
              <a:t>P</a:t>
            </a:r>
            <a:r>
              <a:rPr lang="de-DE" b="1" dirty="0" smtClean="0"/>
              <a:t>: </a:t>
            </a:r>
            <a:r>
              <a:rPr lang="de-DE" dirty="0" smtClean="0"/>
              <a:t>dummy for premium PL</a:t>
            </a:r>
          </a:p>
          <a:p>
            <a:pPr marL="0" indent="0">
              <a:buNone/>
            </a:pPr>
            <a:r>
              <a:rPr lang="en-US" b="1" dirty="0" err="1" smtClean="0"/>
              <a:t>SP</a:t>
            </a:r>
            <a:r>
              <a:rPr lang="en-US" b="1" baseline="30000" dirty="0" err="1" smtClean="0"/>
              <a:t>w</a:t>
            </a:r>
            <a:r>
              <a:rPr lang="en-US" b="1" dirty="0" smtClean="0"/>
              <a:t>: </a:t>
            </a:r>
            <a:r>
              <a:rPr lang="en-US" dirty="0" smtClean="0"/>
              <a:t>share of changed wholesale prices</a:t>
            </a:r>
          </a:p>
          <a:p>
            <a:pPr marL="0" indent="0">
              <a:buNone/>
            </a:pPr>
            <a:r>
              <a:rPr lang="en-US" b="1" dirty="0" smtClean="0">
                <a:sym typeface="Symbol"/>
              </a:rPr>
              <a:t></a:t>
            </a:r>
            <a:r>
              <a:rPr lang="en-US" b="1" dirty="0" smtClean="0"/>
              <a:t>P</a:t>
            </a:r>
            <a:r>
              <a:rPr lang="en-US" b="1" baseline="30000" dirty="0" smtClean="0"/>
              <a:t>w</a:t>
            </a:r>
            <a:r>
              <a:rPr lang="en-US" b="1" dirty="0" smtClean="0"/>
              <a:t>: </a:t>
            </a:r>
            <a:r>
              <a:rPr lang="en-US" dirty="0" smtClean="0"/>
              <a:t>dummy for change in wholesale price</a:t>
            </a:r>
          </a:p>
          <a:p>
            <a:pPr marL="0" indent="0">
              <a:buNone/>
            </a:pPr>
            <a:r>
              <a:rPr lang="en-US" b="1" dirty="0" smtClean="0">
                <a:sym typeface="Symbol"/>
              </a:rPr>
              <a:t></a:t>
            </a:r>
            <a:r>
              <a:rPr lang="en-US" b="1" dirty="0" err="1" smtClean="0"/>
              <a:t>P</a:t>
            </a:r>
            <a:r>
              <a:rPr lang="en-US" b="1" baseline="30000" dirty="0" err="1" smtClean="0"/>
              <a:t>w</a:t>
            </a:r>
            <a:r>
              <a:rPr lang="en-US" b="1" baseline="-25000" dirty="0" err="1" smtClean="0"/>
              <a:t>t-i</a:t>
            </a:r>
            <a:r>
              <a:rPr lang="en-US" b="1" dirty="0" smtClean="0"/>
              <a:t>: </a:t>
            </a:r>
            <a:r>
              <a:rPr lang="en-US" dirty="0" smtClean="0"/>
              <a:t>dummy for lagged change in wholesale price</a:t>
            </a:r>
          </a:p>
          <a:p>
            <a:pPr marL="0" indent="0">
              <a:buNone/>
            </a:pPr>
            <a:r>
              <a:rPr lang="en-US" b="1" dirty="0" smtClean="0"/>
              <a:t>Z: </a:t>
            </a:r>
            <a:r>
              <a:rPr lang="en-US" dirty="0" smtClean="0"/>
              <a:t>vector of control variables: management area, store location, package size, store size, for regression additional price promotions (PROMO) and price jumps</a:t>
            </a:r>
            <a:endParaRPr lang="en-CA" dirty="0" smtClean="0"/>
          </a:p>
        </p:txBody>
      </p:sp>
      <p:sp>
        <p:nvSpPr>
          <p:cNvPr id="4" name="Foliennummernplatzhalter 3"/>
          <p:cNvSpPr>
            <a:spLocks noGrp="1"/>
          </p:cNvSpPr>
          <p:nvPr>
            <p:ph type="sldNum" sz="quarter" idx="10"/>
          </p:nvPr>
        </p:nvSpPr>
        <p:spPr/>
        <p:txBody>
          <a:bodyPr/>
          <a:lstStyle/>
          <a:p>
            <a:pPr>
              <a:defRPr/>
            </a:pPr>
            <a:fld id="{1FACE199-3731-4F28-9566-77EA7A945548}" type="slidenum">
              <a:rPr lang="de-DE" smtClean="0"/>
              <a:pPr>
                <a:defRPr/>
              </a:pPr>
              <a:t>21</a:t>
            </a:fld>
            <a:endParaRPr lang="de-DE" dirty="0"/>
          </a:p>
        </p:txBody>
      </p:sp>
    </p:spTree>
    <p:extLst>
      <p:ext uri="{BB962C8B-B14F-4D97-AF65-F5344CB8AC3E}">
        <p14:creationId xmlns:p14="http://schemas.microsoft.com/office/powerpoint/2010/main" val="2183304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dirty="0" smtClean="0"/>
              <a:t>Bacon: N for regression 795</a:t>
            </a:r>
          </a:p>
          <a:p>
            <a:r>
              <a:rPr lang="en-CA" dirty="0" smtClean="0"/>
              <a:t>Generic and copycat -&gt;</a:t>
            </a:r>
            <a:r>
              <a:rPr lang="en-CA" baseline="0" dirty="0" smtClean="0"/>
              <a:t> higher rigidity, premium PL lower rigidity not expected. Premium does not fill a niche and hence is no differentiator (Kumar </a:t>
            </a:r>
            <a:r>
              <a:rPr lang="en-CA" baseline="0" dirty="0" err="1" smtClean="0"/>
              <a:t>Steenkamp</a:t>
            </a:r>
            <a:r>
              <a:rPr lang="en-CA" baseline="0" dirty="0" smtClean="0"/>
              <a:t> 07). Already NB quality bacon. Premium PL placement seems contrary and only has 2.5% share! </a:t>
            </a:r>
            <a:r>
              <a:rPr lang="en-CA" baseline="0" dirty="0" err="1" smtClean="0"/>
              <a:t>Probit</a:t>
            </a:r>
            <a:r>
              <a:rPr lang="en-CA" baseline="0" dirty="0" smtClean="0"/>
              <a:t> model is consistent. Magnitudes of effects much weaker than expected.  Bottom line – premium bacon may not be a smart placement for the retailer.</a:t>
            </a:r>
          </a:p>
          <a:p>
            <a:r>
              <a:rPr lang="en-CA" baseline="0" dirty="0" smtClean="0"/>
              <a:t>Impact of Pw present for bacon. PR </a:t>
            </a:r>
            <a:r>
              <a:rPr lang="de-DE" dirty="0" smtClean="0"/>
              <a:t>↓ 0.035% for 1% increase in share of Pw</a:t>
            </a:r>
            <a:r>
              <a:rPr lang="de-DE" baseline="0" dirty="0" smtClean="0"/>
              <a:t> changes. In line with Kano 07 and Dutta et al. 02 (used AAC).</a:t>
            </a:r>
          </a:p>
          <a:p>
            <a:endParaRPr lang="de-DE" baseline="0" dirty="0" smtClean="0"/>
          </a:p>
          <a:p>
            <a:r>
              <a:rPr lang="de-DE" baseline="0" dirty="0" smtClean="0"/>
              <a:t>Probability of Pw effect increases for same week or next week but decreases for subsequent week. In line with Blinder et al. 98 stating that retailer should adjust price in anticipation of Pw change. HERE, „almost“ immediate pass-through. Retailer competition, cashing in?  No consideration of incremental pass-through or Pw</a:t>
            </a:r>
            <a:r>
              <a:rPr lang="de-DE" dirty="0" smtClean="0"/>
              <a:t>↓ vs. Pw↑ effcts. EXTENSION needed.</a:t>
            </a:r>
            <a:r>
              <a:rPr lang="de-DE" baseline="0" dirty="0" smtClean="0"/>
              <a:t>   </a:t>
            </a:r>
            <a:endParaRPr lang="en-CA" baseline="0" dirty="0" smtClean="0"/>
          </a:p>
          <a:p>
            <a:endParaRPr lang="en-CA" baseline="0" dirty="0" smtClean="0"/>
          </a:p>
          <a:p>
            <a:r>
              <a:rPr lang="en-CA" baseline="0" dirty="0" smtClean="0"/>
              <a:t>Dressing: N for regression 650</a:t>
            </a:r>
          </a:p>
          <a:p>
            <a:r>
              <a:rPr lang="de-DE" dirty="0" smtClean="0"/>
              <a:t>PR ↑ 8</a:t>
            </a:r>
            <a:r>
              <a:rPr lang="de-DE" b="0" dirty="0" smtClean="0"/>
              <a:t>5.2 % for me-too and 149 % for premium PL</a:t>
            </a:r>
            <a:r>
              <a:rPr lang="de-DE" b="0" baseline="0" dirty="0" smtClean="0"/>
              <a:t> </a:t>
            </a:r>
            <a:r>
              <a:rPr lang="de-DE" b="0" dirty="0" smtClean="0"/>
              <a:t>compared to NB (Halvorsen/Palmquist convertion). Probit results supportive. Prob of ∆P </a:t>
            </a:r>
            <a:r>
              <a:rPr lang="de-DE" dirty="0" smtClean="0"/>
              <a:t>↓ 38.6% for copycat and ↓ 58.3% for premium</a:t>
            </a:r>
            <a:r>
              <a:rPr lang="de-DE" baseline="0" dirty="0" smtClean="0"/>
              <a:t> PL.</a:t>
            </a:r>
          </a:p>
          <a:p>
            <a:r>
              <a:rPr lang="de-DE" b="0" dirty="0" smtClean="0"/>
              <a:t>But, premium dressing has no higher margin than copycat. Dressing price changes driven by price jumps not adjustments due</a:t>
            </a:r>
            <a:r>
              <a:rPr lang="de-DE" b="0" baseline="0" dirty="0" smtClean="0"/>
              <a:t> to flat Pw. No Pw in model due to constant. Retailer pricing strategy clearly at play here. </a:t>
            </a:r>
            <a:r>
              <a:rPr lang="de-DE" b="0" baseline="0" smtClean="0"/>
              <a:t>Rigid price </a:t>
            </a:r>
            <a:r>
              <a:rPr lang="de-DE" b="0" baseline="0" dirty="0" smtClean="0"/>
              <a:t>for </a:t>
            </a:r>
            <a:r>
              <a:rPr lang="de-DE" b="0" baseline="0" smtClean="0"/>
              <a:t>premium PL could </a:t>
            </a:r>
            <a:r>
              <a:rPr lang="de-DE" b="0" baseline="0" dirty="0" smtClean="0"/>
              <a:t>be quality signal and/or to pressure premium NB competitor. </a:t>
            </a:r>
          </a:p>
          <a:p>
            <a:r>
              <a:rPr lang="de-DE" b="0" baseline="0" dirty="0" smtClean="0"/>
              <a:t>  </a:t>
            </a:r>
            <a:r>
              <a:rPr lang="de-DE" b="0" dirty="0" smtClean="0"/>
              <a:t>  </a:t>
            </a:r>
          </a:p>
          <a:p>
            <a:endParaRPr lang="de-DE" b="0" dirty="0" smtClean="0"/>
          </a:p>
          <a:p>
            <a:endParaRPr lang="en-CA" b="0" baseline="0" dirty="0" smtClean="0"/>
          </a:p>
          <a:p>
            <a:r>
              <a:rPr lang="en-CA" b="0" baseline="0" dirty="0" smtClean="0"/>
              <a:t>  </a:t>
            </a:r>
          </a:p>
          <a:p>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23</a:t>
            </a:fld>
            <a:endParaRPr lang="de-DE" dirty="0"/>
          </a:p>
        </p:txBody>
      </p:sp>
    </p:spTree>
    <p:extLst>
      <p:ext uri="{BB962C8B-B14F-4D97-AF65-F5344CB8AC3E}">
        <p14:creationId xmlns:p14="http://schemas.microsoft.com/office/powerpoint/2010/main" val="1643351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Nakamura (NBER 2008)</a:t>
            </a:r>
            <a:r>
              <a:rPr lang="en-CA" baseline="0" dirty="0" smtClean="0"/>
              <a:t> “</a:t>
            </a:r>
            <a:r>
              <a:rPr lang="en-CA" dirty="0" smtClean="0"/>
              <a:t>I find that only 16% of the variation in prices is common across stores selling an identical product. 65% of the price variation is common to stores within a particular retail chain (but not across retail chains), while 17% is completely idiosyncratic to the store and product. Product categories with frequent temporary "sales'' exhibit a disproportionate amount of completely idiosyncratic price variation. My results suggest that most of the observed price variation arises from retail-level rather than manufacturer-level demand and supply shocks.” </a:t>
            </a:r>
            <a:r>
              <a:rPr lang="en-CA" baseline="0" dirty="0" smtClean="0"/>
              <a:t> </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25</a:t>
            </a:fld>
            <a:endParaRPr lang="de-DE" dirty="0"/>
          </a:p>
        </p:txBody>
      </p:sp>
    </p:spTree>
    <p:extLst>
      <p:ext uri="{BB962C8B-B14F-4D97-AF65-F5344CB8AC3E}">
        <p14:creationId xmlns:p14="http://schemas.microsoft.com/office/powerpoint/2010/main" val="2515565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kern="1200" dirty="0" smtClean="0">
                <a:solidFill>
                  <a:schemeClr val="tx1"/>
                </a:solidFill>
                <a:effectLst/>
                <a:latin typeface="+mn-lt"/>
                <a:ea typeface="+mn-ea"/>
                <a:cs typeface="+mn-cs"/>
              </a:rPr>
              <a:t>Often proxies are used to incorporate the input costs. Several authors used data from Dominick´s Finer Food, the second-largest supermarket chain in Chicago. They computed the wholesale price as a weighted average of the amount the retailer paid for the inventory, i.e. average acquisition costs (AAC) .</a:t>
            </a:r>
          </a:p>
          <a:p>
            <a:r>
              <a:rPr lang="en-US" sz="1200" kern="1200" dirty="0" smtClean="0">
                <a:solidFill>
                  <a:schemeClr val="tx1"/>
                </a:solidFill>
                <a:effectLst/>
                <a:latin typeface="+mn-lt"/>
                <a:ea typeface="+mn-ea"/>
                <a:cs typeface="+mn-cs"/>
              </a:rPr>
              <a:t>the wholesale cost data do not correspond to the theoretical measurement, such as replacement cost or the last transaction price. The problem of such a measurement as a proxy is that a wholesale price cut today only gradually works itself into AAC as old, higher-priced inventory is sold off</a:t>
            </a:r>
            <a:endParaRPr lang="de-DE" dirty="0"/>
          </a:p>
        </p:txBody>
      </p:sp>
      <p:sp>
        <p:nvSpPr>
          <p:cNvPr id="4" name="Foliennummernplatzhalter 3"/>
          <p:cNvSpPr>
            <a:spLocks noGrp="1"/>
          </p:cNvSpPr>
          <p:nvPr>
            <p:ph type="sldNum" sz="quarter" idx="10"/>
          </p:nvPr>
        </p:nvSpPr>
        <p:spPr/>
        <p:txBody>
          <a:bodyPr/>
          <a:lstStyle/>
          <a:p>
            <a:pPr>
              <a:defRPr/>
            </a:pPr>
            <a:fld id="{1FACE199-3731-4F28-9566-77EA7A945548}" type="slidenum">
              <a:rPr lang="de-DE" smtClean="0"/>
              <a:pPr>
                <a:defRPr/>
              </a:pPr>
              <a:t>6</a:t>
            </a:fld>
            <a:endParaRPr lang="de-DE" dirty="0"/>
          </a:p>
        </p:txBody>
      </p:sp>
    </p:spTree>
    <p:extLst>
      <p:ext uri="{BB962C8B-B14F-4D97-AF65-F5344CB8AC3E}">
        <p14:creationId xmlns:p14="http://schemas.microsoft.com/office/powerpoint/2010/main" val="664682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7</a:t>
            </a:fld>
            <a:endParaRPr lang="de-DE" dirty="0"/>
          </a:p>
        </p:txBody>
      </p:sp>
    </p:spTree>
    <p:extLst>
      <p:ext uri="{BB962C8B-B14F-4D97-AF65-F5344CB8AC3E}">
        <p14:creationId xmlns:p14="http://schemas.microsoft.com/office/powerpoint/2010/main" val="415816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Niehans</a:t>
            </a:r>
            <a:r>
              <a:rPr lang="en-CA" baseline="0" dirty="0" smtClean="0"/>
              <a:t> lacks to include cost of adjusting prices. Work by Blinder et al. 1998.</a:t>
            </a:r>
          </a:p>
          <a:p>
            <a:r>
              <a:rPr lang="en-CA" baseline="0" dirty="0" smtClean="0"/>
              <a:t>Cost of adjustment – menu cost – in large assortments and large organizations may be significant. </a:t>
            </a:r>
            <a:r>
              <a:rPr lang="en-CA" baseline="0" dirty="0" err="1" smtClean="0"/>
              <a:t>Levt</a:t>
            </a:r>
            <a:r>
              <a:rPr lang="en-CA" baseline="0" dirty="0" smtClean="0"/>
              <a:t> et al. 1997.</a:t>
            </a:r>
          </a:p>
          <a:p>
            <a:r>
              <a:rPr lang="en-CA" baseline="0" dirty="0" smtClean="0"/>
              <a:t>Changes of small magnitudes “cents” will not be realized. </a:t>
            </a:r>
          </a:p>
          <a:p>
            <a:r>
              <a:rPr lang="en-CA" dirty="0" smtClean="0"/>
              <a:t>Controversial literature over</a:t>
            </a:r>
            <a:r>
              <a:rPr lang="en-CA" baseline="0" dirty="0" smtClean="0"/>
              <a:t> how functional form of adjustments ‘menu cost’. Blinder et al. convex price adjustment (gradual) or quadratic cost model (less frequent jumps).   </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10</a:t>
            </a:fld>
            <a:endParaRPr lang="de-DE" dirty="0"/>
          </a:p>
        </p:txBody>
      </p:sp>
    </p:spTree>
    <p:extLst>
      <p:ext uri="{BB962C8B-B14F-4D97-AF65-F5344CB8AC3E}">
        <p14:creationId xmlns:p14="http://schemas.microsoft.com/office/powerpoint/2010/main" val="303438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1FACE199-3731-4F28-9566-77EA7A945548}" type="slidenum">
              <a:rPr lang="de-DE" smtClean="0"/>
              <a:pPr>
                <a:defRPr/>
              </a:pPr>
              <a:t>12</a:t>
            </a:fld>
            <a:endParaRPr lang="de-DE" dirty="0"/>
          </a:p>
        </p:txBody>
      </p:sp>
    </p:spTree>
    <p:extLst>
      <p:ext uri="{BB962C8B-B14F-4D97-AF65-F5344CB8AC3E}">
        <p14:creationId xmlns:p14="http://schemas.microsoft.com/office/powerpoint/2010/main" val="3774980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Diversified</a:t>
            </a:r>
            <a:r>
              <a:rPr lang="en-CA" baseline="0" dirty="0" smtClean="0"/>
              <a:t> market share = multiple players </a:t>
            </a:r>
          </a:p>
          <a:p>
            <a:r>
              <a:rPr lang="en-CA" baseline="0" dirty="0" smtClean="0"/>
              <a:t>Premium PL has 22% of market</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14</a:t>
            </a:fld>
            <a:endParaRPr lang="de-DE" dirty="0"/>
          </a:p>
        </p:txBody>
      </p:sp>
    </p:spTree>
    <p:extLst>
      <p:ext uri="{BB962C8B-B14F-4D97-AF65-F5344CB8AC3E}">
        <p14:creationId xmlns:p14="http://schemas.microsoft.com/office/powerpoint/2010/main" val="1846584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Note:</a:t>
            </a:r>
          </a:p>
          <a:p>
            <a:r>
              <a:rPr lang="en-CA" dirty="0" smtClean="0"/>
              <a:t>Volatile input prices / commodity market for both NB and PL BACON</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15</a:t>
            </a:fld>
            <a:endParaRPr lang="de-DE" dirty="0"/>
          </a:p>
        </p:txBody>
      </p:sp>
    </p:spTree>
    <p:extLst>
      <p:ext uri="{BB962C8B-B14F-4D97-AF65-F5344CB8AC3E}">
        <p14:creationId xmlns:p14="http://schemas.microsoft.com/office/powerpoint/2010/main" val="2619626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Dominant</a:t>
            </a:r>
            <a:r>
              <a:rPr lang="en-CA" baseline="0" dirty="0" smtClean="0"/>
              <a:t> NB leader wit 75% share, PL just above 17%.</a:t>
            </a:r>
          </a:p>
          <a:p>
            <a:r>
              <a:rPr lang="en-CA" baseline="0" dirty="0" smtClean="0"/>
              <a:t>Premium PL only 2.5% of market</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16</a:t>
            </a:fld>
            <a:endParaRPr lang="de-DE" dirty="0"/>
          </a:p>
        </p:txBody>
      </p:sp>
    </p:spTree>
    <p:extLst>
      <p:ext uri="{BB962C8B-B14F-4D97-AF65-F5344CB8AC3E}">
        <p14:creationId xmlns:p14="http://schemas.microsoft.com/office/powerpoint/2010/main" val="251305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Flat input prices</a:t>
            </a:r>
            <a:r>
              <a:rPr lang="en-CA" baseline="0" dirty="0" smtClean="0"/>
              <a:t> to retailer -&gt; contracts? Bargaining position?</a:t>
            </a:r>
            <a:endParaRPr lang="en-CA" dirty="0"/>
          </a:p>
        </p:txBody>
      </p:sp>
      <p:sp>
        <p:nvSpPr>
          <p:cNvPr id="4" name="Slide Number Placeholder 3"/>
          <p:cNvSpPr>
            <a:spLocks noGrp="1"/>
          </p:cNvSpPr>
          <p:nvPr>
            <p:ph type="sldNum" sz="quarter" idx="10"/>
          </p:nvPr>
        </p:nvSpPr>
        <p:spPr/>
        <p:txBody>
          <a:bodyPr/>
          <a:lstStyle/>
          <a:p>
            <a:pPr>
              <a:defRPr/>
            </a:pPr>
            <a:fld id="{1FACE199-3731-4F28-9566-77EA7A945548}" type="slidenum">
              <a:rPr lang="de-DE" smtClean="0"/>
              <a:pPr>
                <a:defRPr/>
              </a:pPr>
              <a:t>17</a:t>
            </a:fld>
            <a:endParaRPr lang="de-DE" dirty="0"/>
          </a:p>
        </p:txBody>
      </p:sp>
    </p:spTree>
    <p:extLst>
      <p:ext uri="{BB962C8B-B14F-4D97-AF65-F5344CB8AC3E}">
        <p14:creationId xmlns:p14="http://schemas.microsoft.com/office/powerpoint/2010/main" val="263711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228725" y="1023919"/>
            <a:ext cx="6858000" cy="976322"/>
          </a:xfrm>
        </p:spPr>
        <p:txBody>
          <a:bodyPr anchor="t">
            <a:normAutofit/>
          </a:bodyPr>
          <a:lstStyle>
            <a:lvl1pPr algn="r">
              <a:defRPr sz="3600">
                <a:solidFill>
                  <a:schemeClr val="tx1">
                    <a:lumMod val="75000"/>
                    <a:lumOff val="25000"/>
                  </a:schemeClr>
                </a:solidFill>
              </a:defRPr>
            </a:lvl1pPr>
          </a:lstStyle>
          <a:p>
            <a:r>
              <a:rPr lang="de-DE" smtClean="0"/>
              <a:t>Titelmasterformat durch Klicken bearbeiten</a:t>
            </a:r>
            <a:endParaRPr lang="en-US" dirty="0"/>
          </a:p>
        </p:txBody>
      </p:sp>
      <p:sp>
        <p:nvSpPr>
          <p:cNvPr id="9" name="Untertitel 8"/>
          <p:cNvSpPr>
            <a:spLocks noGrp="1"/>
          </p:cNvSpPr>
          <p:nvPr>
            <p:ph type="subTitle" idx="1"/>
          </p:nvPr>
        </p:nvSpPr>
        <p:spPr>
          <a:xfrm>
            <a:off x="1228725" y="2262169"/>
            <a:ext cx="6858000" cy="533400"/>
          </a:xfrm>
        </p:spPr>
        <p:txBody>
          <a:bodyPr>
            <a:normAutofit/>
          </a:bodyPr>
          <a:lstStyle>
            <a:lvl1pPr marL="0" indent="0" algn="ctr">
              <a:buNone/>
              <a:defRPr sz="2400" baseline="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e-DE" smtClean="0"/>
              <a:t>Formatvorlage des Untertitelmasters durch Klicken bearbeiten</a:t>
            </a:r>
            <a:endParaRPr lang="en-US" dirty="0"/>
          </a:p>
        </p:txBody>
      </p:sp>
      <p:sp>
        <p:nvSpPr>
          <p:cNvPr id="10" name="Datumsplatzhalter 27"/>
          <p:cNvSpPr>
            <a:spLocks noGrp="1"/>
          </p:cNvSpPr>
          <p:nvPr>
            <p:ph type="dt" sz="half" idx="10"/>
          </p:nvPr>
        </p:nvSpPr>
        <p:spPr>
          <a:xfrm>
            <a:off x="6400800" y="6354763"/>
            <a:ext cx="2286000" cy="366712"/>
          </a:xfrm>
        </p:spPr>
        <p:txBody>
          <a:bodyPr/>
          <a:lstStyle>
            <a:lvl1pPr>
              <a:defRPr sz="1400"/>
            </a:lvl1pPr>
          </a:lstStyle>
          <a:p>
            <a:pPr>
              <a:defRPr/>
            </a:pPr>
            <a:r>
              <a:rPr lang="de-DE" dirty="0" smtClean="0"/>
              <a:t>11.09.2012</a:t>
            </a:r>
            <a:endParaRPr lang="de-DE" dirty="0"/>
          </a:p>
        </p:txBody>
      </p:sp>
      <p:sp>
        <p:nvSpPr>
          <p:cNvPr id="11" name="Fußzeilenplatzhalter 16"/>
          <p:cNvSpPr>
            <a:spLocks noGrp="1"/>
          </p:cNvSpPr>
          <p:nvPr>
            <p:ph type="ftr" sz="quarter" idx="11"/>
          </p:nvPr>
        </p:nvSpPr>
        <p:spPr>
          <a:xfrm>
            <a:off x="2898775" y="6354763"/>
            <a:ext cx="3475038" cy="366712"/>
          </a:xfrm>
        </p:spPr>
        <p:txBody>
          <a:bodyPr/>
          <a:lstStyle>
            <a:lvl1pPr algn="ctr">
              <a:defRPr/>
            </a:lvl1pPr>
          </a:lstStyle>
          <a:p>
            <a:pPr>
              <a:defRPr/>
            </a:pPr>
            <a:endParaRPr lang="de-DE" dirty="0"/>
          </a:p>
        </p:txBody>
      </p:sp>
      <p:sp>
        <p:nvSpPr>
          <p:cNvPr id="12" name="Foliennummernplatzhalter 28"/>
          <p:cNvSpPr>
            <a:spLocks noGrp="1"/>
          </p:cNvSpPr>
          <p:nvPr>
            <p:ph type="sldNum" sz="quarter" idx="12"/>
          </p:nvPr>
        </p:nvSpPr>
        <p:spPr>
          <a:xfrm>
            <a:off x="1216025" y="6354763"/>
            <a:ext cx="1219200" cy="366712"/>
          </a:xfrm>
        </p:spPr>
        <p:txBody>
          <a:bodyPr/>
          <a:lstStyle>
            <a:lvl1pPr>
              <a:defRPr/>
            </a:lvl1pPr>
          </a:lstStyle>
          <a:p>
            <a:pPr>
              <a:defRPr/>
            </a:pPr>
            <a:fld id="{71EA9DA5-DD4A-4C0F-AC73-AD414AD1DABA}"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13"/>
          <p:cNvSpPr>
            <a:spLocks noGrp="1"/>
          </p:cNvSpPr>
          <p:nvPr>
            <p:ph type="dt" sz="half" idx="10"/>
          </p:nvPr>
        </p:nvSpPr>
        <p:spPr/>
        <p:txBody>
          <a:bodyPr/>
          <a:lstStyle>
            <a:lvl1pPr>
              <a:defRPr/>
            </a:lvl1pPr>
          </a:lstStyle>
          <a:p>
            <a:pPr>
              <a:defRPr/>
            </a:pPr>
            <a:r>
              <a:rPr lang="de-DE" smtClean="0"/>
              <a:t>26.03.2012</a:t>
            </a:r>
            <a:endParaRPr lang="de-DE"/>
          </a:p>
        </p:txBody>
      </p:sp>
      <p:sp>
        <p:nvSpPr>
          <p:cNvPr id="5" name="Fußzeilenplatzhalter 2"/>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22"/>
          <p:cNvSpPr>
            <a:spLocks noGrp="1"/>
          </p:cNvSpPr>
          <p:nvPr>
            <p:ph type="sldNum" sz="quarter" idx="12"/>
          </p:nvPr>
        </p:nvSpPr>
        <p:spPr/>
        <p:txBody>
          <a:bodyPr/>
          <a:lstStyle>
            <a:lvl1pPr>
              <a:defRPr/>
            </a:lvl1pPr>
          </a:lstStyle>
          <a:p>
            <a:pPr>
              <a:defRPr/>
            </a:pPr>
            <a:fld id="{80484D5E-D454-434D-B0BF-1D965844DBE5}"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4" name="Gerade Verbindung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5" name="Gleichschenkliges Dreieck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Gerade Verbindung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3"/>
          <p:cNvSpPr>
            <a:spLocks noGrp="1"/>
          </p:cNvSpPr>
          <p:nvPr>
            <p:ph type="dt" sz="half" idx="10"/>
          </p:nvPr>
        </p:nvSpPr>
        <p:spPr/>
        <p:txBody>
          <a:bodyPr/>
          <a:lstStyle>
            <a:lvl1pPr>
              <a:defRPr/>
            </a:lvl1pPr>
          </a:lstStyle>
          <a:p>
            <a:pPr>
              <a:defRPr/>
            </a:pPr>
            <a:r>
              <a:rPr lang="de-DE" smtClean="0"/>
              <a:t>26.03.2012</a:t>
            </a:r>
            <a:endParaRPr lang="de-DE"/>
          </a:p>
        </p:txBody>
      </p:sp>
      <p:sp>
        <p:nvSpPr>
          <p:cNvPr id="8"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9" name="Foliennummernplatzhalter 5"/>
          <p:cNvSpPr>
            <a:spLocks noGrp="1"/>
          </p:cNvSpPr>
          <p:nvPr>
            <p:ph type="sldNum" sz="quarter" idx="12"/>
          </p:nvPr>
        </p:nvSpPr>
        <p:spPr/>
        <p:txBody>
          <a:bodyPr/>
          <a:lstStyle>
            <a:lvl1pPr>
              <a:defRPr/>
            </a:lvl1pPr>
          </a:lstStyle>
          <a:p>
            <a:pPr>
              <a:defRPr/>
            </a:pPr>
            <a:fld id="{746885F0-B442-441E-8DFF-82CAF4B8E03C}"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906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219200"/>
            <a:ext cx="8229600" cy="4910138"/>
          </a:xfrm>
        </p:spPr>
        <p:txBody>
          <a:bodyPr/>
          <a:lstStyle/>
          <a:p>
            <a:pPr lvl="0"/>
            <a:endParaRPr lang="de-DE" noProof="0"/>
          </a:p>
        </p:txBody>
      </p:sp>
      <p:sp>
        <p:nvSpPr>
          <p:cNvPr id="4" name="Datumsplatzhalter 1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2"/>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22"/>
          <p:cNvSpPr>
            <a:spLocks noGrp="1"/>
          </p:cNvSpPr>
          <p:nvPr>
            <p:ph type="sldNum" sz="quarter" idx="12"/>
          </p:nvPr>
        </p:nvSpPr>
        <p:spPr/>
        <p:txBody>
          <a:bodyPr/>
          <a:lstStyle>
            <a:lvl1pPr>
              <a:defRPr/>
            </a:lvl1pPr>
          </a:lstStyle>
          <a:p>
            <a:pPr>
              <a:defRPr/>
            </a:pPr>
            <a:fld id="{CFD14393-0A0D-401A-8BBC-713816C5166E}"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5"/>
          <p:cNvSpPr>
            <a:spLocks noGrp="1"/>
          </p:cNvSpPr>
          <p:nvPr>
            <p:ph type="sldNum" sz="quarter" idx="12"/>
          </p:nvPr>
        </p:nvSpPr>
        <p:spPr/>
        <p:txBody>
          <a:bodyPr/>
          <a:lstStyle>
            <a:lvl1pPr>
              <a:defRPr/>
            </a:lvl1pPr>
          </a:lstStyle>
          <a:p>
            <a:pPr>
              <a:defRPr/>
            </a:pPr>
            <a:fld id="{22706CEE-437A-422D-9E44-814B2D5C7918}" type="slidenum">
              <a:rPr lang="de-DE"/>
              <a:pPr>
                <a:defRPr/>
              </a:pPr>
              <a:t>‹#›</a:t>
            </a:fld>
            <a:endParaRPr lang="de-D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5"/>
          <p:cNvSpPr>
            <a:spLocks noGrp="1"/>
          </p:cNvSpPr>
          <p:nvPr>
            <p:ph type="sldNum" sz="quarter" idx="12"/>
          </p:nvPr>
        </p:nvSpPr>
        <p:spPr/>
        <p:txBody>
          <a:bodyPr/>
          <a:lstStyle>
            <a:lvl1pPr>
              <a:defRPr/>
            </a:lvl1pPr>
          </a:lstStyle>
          <a:p>
            <a:pPr>
              <a:defRPr/>
            </a:pPr>
            <a:fld id="{3A8B6328-73C7-4BB3-895C-CFD38341E804}" type="slidenum">
              <a:rPr lang="de-DE"/>
              <a:pPr>
                <a:defRPr/>
              </a:pPr>
              <a:t>‹#›</a:t>
            </a:fld>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5"/>
          <p:cNvSpPr>
            <a:spLocks noGrp="1"/>
          </p:cNvSpPr>
          <p:nvPr>
            <p:ph type="sldNum" sz="quarter" idx="12"/>
          </p:nvPr>
        </p:nvSpPr>
        <p:spPr/>
        <p:txBody>
          <a:bodyPr/>
          <a:lstStyle>
            <a:lvl1pPr>
              <a:defRPr/>
            </a:lvl1pPr>
          </a:lstStyle>
          <a:p>
            <a:pPr>
              <a:defRPr/>
            </a:pPr>
            <a:fld id="{FC7DE0D7-201B-4BB4-9E89-C5C796804DEE}" type="slidenum">
              <a:rPr lang="de-DE"/>
              <a:pPr>
                <a:defRPr/>
              </a:pPr>
              <a:t>‹#›</a:t>
            </a:fld>
            <a:endParaRPr lang="de-D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6"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7" name="Foliennummernplatzhalter 5"/>
          <p:cNvSpPr>
            <a:spLocks noGrp="1"/>
          </p:cNvSpPr>
          <p:nvPr>
            <p:ph type="sldNum" sz="quarter" idx="12"/>
          </p:nvPr>
        </p:nvSpPr>
        <p:spPr/>
        <p:txBody>
          <a:bodyPr/>
          <a:lstStyle>
            <a:lvl1pPr>
              <a:defRPr/>
            </a:lvl1pPr>
          </a:lstStyle>
          <a:p>
            <a:pPr>
              <a:defRPr/>
            </a:pPr>
            <a:fld id="{04B6C122-8A47-49C2-954F-170EB219D09F}" type="slidenum">
              <a:rPr lang="de-DE"/>
              <a:pPr>
                <a:defRPr/>
              </a:pPr>
              <a:t>‹#›</a:t>
            </a:fld>
            <a:endParaRPr lang="de-D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8"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9" name="Foliennummernplatzhalter 5"/>
          <p:cNvSpPr>
            <a:spLocks noGrp="1"/>
          </p:cNvSpPr>
          <p:nvPr>
            <p:ph type="sldNum" sz="quarter" idx="12"/>
          </p:nvPr>
        </p:nvSpPr>
        <p:spPr/>
        <p:txBody>
          <a:bodyPr/>
          <a:lstStyle>
            <a:lvl1pPr>
              <a:defRPr/>
            </a:lvl1pPr>
          </a:lstStyle>
          <a:p>
            <a:pPr>
              <a:defRPr/>
            </a:pPr>
            <a:fld id="{9D2008D9-0ADB-471F-B1AD-D76E4A5E0AE8}" type="slidenum">
              <a:rPr lang="de-DE"/>
              <a:pPr>
                <a:defRPr/>
              </a:pPr>
              <a:t>‹#›</a:t>
            </a:fld>
            <a:endParaRPr lang="de-D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4"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5" name="Foliennummernplatzhalter 5"/>
          <p:cNvSpPr>
            <a:spLocks noGrp="1"/>
          </p:cNvSpPr>
          <p:nvPr>
            <p:ph type="sldNum" sz="quarter" idx="12"/>
          </p:nvPr>
        </p:nvSpPr>
        <p:spPr/>
        <p:txBody>
          <a:bodyPr/>
          <a:lstStyle>
            <a:lvl1pPr>
              <a:defRPr/>
            </a:lvl1pPr>
          </a:lstStyle>
          <a:p>
            <a:pPr>
              <a:defRPr/>
            </a:pPr>
            <a:fld id="{D9AE13A3-139D-4402-BF86-EBB9DEE9DB91}" type="slidenum">
              <a:rPr lang="de-DE"/>
              <a:pPr>
                <a:defRPr/>
              </a:pPr>
              <a:t>‹#›</a:t>
            </a:fld>
            <a:endParaRPr lang="de-D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3"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4" name="Foliennummernplatzhalter 5"/>
          <p:cNvSpPr>
            <a:spLocks noGrp="1"/>
          </p:cNvSpPr>
          <p:nvPr>
            <p:ph type="sldNum" sz="quarter" idx="12"/>
          </p:nvPr>
        </p:nvSpPr>
        <p:spPr/>
        <p:txBody>
          <a:bodyPr/>
          <a:lstStyle>
            <a:lvl1pPr>
              <a:defRPr/>
            </a:lvl1pPr>
          </a:lstStyle>
          <a:p>
            <a:pPr>
              <a:defRPr/>
            </a:pPr>
            <a:fld id="{47DD1827-187E-4E93-BF43-93740808A99A}" type="slidenum">
              <a:rPr lang="de-DE"/>
              <a:pPr>
                <a:defRPr/>
              </a:pPr>
              <a:t>‹#›</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600"/>
            </a:lvl1pPr>
          </a:lstStyle>
          <a:p>
            <a:r>
              <a:rPr lang="de-DE" dirty="0" smtClean="0"/>
              <a:t>Titelmasterformat durch Klicken bearbeiten</a:t>
            </a:r>
            <a:endParaRPr lang="en-US" dirty="0"/>
          </a:p>
        </p:txBody>
      </p:sp>
      <p:sp>
        <p:nvSpPr>
          <p:cNvPr id="8" name="Inhaltsplatzhalter 7"/>
          <p:cNvSpPr>
            <a:spLocks noGrp="1"/>
          </p:cNvSpPr>
          <p:nvPr>
            <p:ph sz="quarter" idx="1"/>
          </p:nvPr>
        </p:nvSpPr>
        <p:spPr>
          <a:xfrm>
            <a:off x="457200" y="1219200"/>
            <a:ext cx="8229600" cy="4937760"/>
          </a:xfrm>
        </p:spPr>
        <p:txBody>
          <a:bodyPr/>
          <a:lstStyle>
            <a:lvl1pPr>
              <a:defRPr sz="2800"/>
            </a:lvl1pPr>
            <a:lvl2pPr>
              <a:defRPr sz="2800"/>
            </a:lvl2pPr>
            <a:lvl3pPr>
              <a:defRPr sz="2800"/>
            </a:lvl3pPr>
            <a:lvl4pPr>
              <a:defRPr sz="2800"/>
            </a:lvl4pPr>
            <a:lvl5pPr>
              <a:defRPr sz="2800"/>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6" name="Foliennummernplatzhalter 22"/>
          <p:cNvSpPr>
            <a:spLocks noGrp="1"/>
          </p:cNvSpPr>
          <p:nvPr>
            <p:ph type="sldNum" sz="quarter" idx="12"/>
          </p:nvPr>
        </p:nvSpPr>
        <p:spPr/>
        <p:txBody>
          <a:bodyPr/>
          <a:lstStyle>
            <a:lvl1pPr>
              <a:defRPr/>
            </a:lvl1pPr>
          </a:lstStyle>
          <a:p>
            <a:pPr>
              <a:defRPr/>
            </a:pPr>
            <a:fld id="{D5ADC031-DE64-4CE0-BD2E-DA6DEBF9BD4C}"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6"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7" name="Foliennummernplatzhalter 5"/>
          <p:cNvSpPr>
            <a:spLocks noGrp="1"/>
          </p:cNvSpPr>
          <p:nvPr>
            <p:ph type="sldNum" sz="quarter" idx="12"/>
          </p:nvPr>
        </p:nvSpPr>
        <p:spPr/>
        <p:txBody>
          <a:bodyPr/>
          <a:lstStyle>
            <a:lvl1pPr>
              <a:defRPr/>
            </a:lvl1pPr>
          </a:lstStyle>
          <a:p>
            <a:pPr>
              <a:defRPr/>
            </a:pPr>
            <a:fld id="{107E81B2-F6AD-477C-B1F1-C59072785E71}" type="slidenum">
              <a:rPr lang="de-DE"/>
              <a:pPr>
                <a:defRPr/>
              </a:pPr>
              <a:t>‹#›</a:t>
            </a:fld>
            <a:endParaRPr lang="de-D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6"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7" name="Foliennummernplatzhalter 5"/>
          <p:cNvSpPr>
            <a:spLocks noGrp="1"/>
          </p:cNvSpPr>
          <p:nvPr>
            <p:ph type="sldNum" sz="quarter" idx="12"/>
          </p:nvPr>
        </p:nvSpPr>
        <p:spPr/>
        <p:txBody>
          <a:bodyPr/>
          <a:lstStyle>
            <a:lvl1pPr>
              <a:defRPr/>
            </a:lvl1pPr>
          </a:lstStyle>
          <a:p>
            <a:pPr>
              <a:defRPr/>
            </a:pPr>
            <a:fld id="{65CB9A56-1914-44F6-A907-7D71B0023625}"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5"/>
          <p:cNvSpPr>
            <a:spLocks noGrp="1"/>
          </p:cNvSpPr>
          <p:nvPr>
            <p:ph type="sldNum" sz="quarter" idx="12"/>
          </p:nvPr>
        </p:nvSpPr>
        <p:spPr/>
        <p:txBody>
          <a:bodyPr/>
          <a:lstStyle>
            <a:lvl1pPr>
              <a:defRPr/>
            </a:lvl1pPr>
          </a:lstStyle>
          <a:p>
            <a:pPr>
              <a:defRPr/>
            </a:pPr>
            <a:fld id="{414D6CF9-B20A-409E-B167-54AD7C881E87}"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r>
              <a:rPr lang="de-DE" smtClean="0"/>
              <a:t>26.03.2012</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5"/>
          <p:cNvSpPr>
            <a:spLocks noGrp="1"/>
          </p:cNvSpPr>
          <p:nvPr>
            <p:ph type="sldNum" sz="quarter" idx="12"/>
          </p:nvPr>
        </p:nvSpPr>
        <p:spPr/>
        <p:txBody>
          <a:bodyPr/>
          <a:lstStyle>
            <a:lvl1pPr>
              <a:defRPr/>
            </a:lvl1pPr>
          </a:lstStyle>
          <a:p>
            <a:pPr>
              <a:defRPr/>
            </a:pPr>
            <a:fld id="{28090F6D-C33E-42FE-94CA-61E459B48D0A}" type="slidenum">
              <a:rPr lang="de-DE"/>
              <a:pPr>
                <a:defRPr/>
              </a:pPr>
              <a:t>‹#›</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2"/>
      </p:bgRef>
    </p:bg>
    <p:spTree>
      <p:nvGrpSpPr>
        <p:cNvPr id="1" name=""/>
        <p:cNvGrpSpPr/>
        <p:nvPr/>
      </p:nvGrpSpPr>
      <p:grpSpPr>
        <a:xfrm>
          <a:off x="0" y="0"/>
          <a:ext cx="0" cy="0"/>
          <a:chOff x="0" y="0"/>
          <a:chExt cx="0" cy="0"/>
        </a:xfrm>
      </p:grpSpPr>
      <p:sp>
        <p:nvSpPr>
          <p:cNvPr id="4" name="Rechteck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hteck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el 1"/>
          <p:cNvSpPr>
            <a:spLocks noGrp="1"/>
          </p:cNvSpPr>
          <p:nvPr>
            <p:ph type="title"/>
          </p:nvPr>
        </p:nvSpPr>
        <p:spPr>
          <a:xfrm>
            <a:off x="1219200" y="2971800"/>
            <a:ext cx="6858000" cy="1066800"/>
          </a:xfrm>
        </p:spPr>
        <p:txBody>
          <a:bodyPr anchor="t"/>
          <a:lstStyle>
            <a:lvl1pPr algn="r">
              <a:buNone/>
              <a:defRPr sz="3200" b="0" cap="none" baseline="0"/>
            </a:lvl1pPr>
          </a:lstStyle>
          <a:p>
            <a:r>
              <a:rPr lang="de-DE" smtClean="0"/>
              <a:t>Titelmasterformat durch Klicken bearbeiten</a:t>
            </a:r>
            <a:endParaRPr lang="en-US"/>
          </a:p>
        </p:txBody>
      </p:sp>
      <p:sp>
        <p:nvSpPr>
          <p:cNvPr id="3" name="Textplatzhalt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e-DE" smtClean="0"/>
              <a:t>Textmasterformate durch Klicken bearbeiten</a:t>
            </a:r>
          </a:p>
        </p:txBody>
      </p:sp>
      <p:sp>
        <p:nvSpPr>
          <p:cNvPr id="6" name="Datumsplatzhalter 3"/>
          <p:cNvSpPr>
            <a:spLocks noGrp="1"/>
          </p:cNvSpPr>
          <p:nvPr>
            <p:ph type="dt" sz="half" idx="10"/>
          </p:nvPr>
        </p:nvSpPr>
        <p:spPr>
          <a:xfrm>
            <a:off x="6400800" y="6354763"/>
            <a:ext cx="2286000" cy="366712"/>
          </a:xfrm>
        </p:spPr>
        <p:txBody>
          <a:bodyPr/>
          <a:lstStyle>
            <a:lvl1pPr>
              <a:defRPr/>
            </a:lvl1pPr>
          </a:lstStyle>
          <a:p>
            <a:pPr>
              <a:defRPr/>
            </a:pPr>
            <a:r>
              <a:rPr lang="de-DE" smtClean="0"/>
              <a:t>26.03.2012</a:t>
            </a:r>
            <a:endParaRPr lang="de-DE"/>
          </a:p>
        </p:txBody>
      </p:sp>
      <p:sp>
        <p:nvSpPr>
          <p:cNvPr id="7" name="Fußzeilenplatzhalter 4"/>
          <p:cNvSpPr>
            <a:spLocks noGrp="1"/>
          </p:cNvSpPr>
          <p:nvPr>
            <p:ph type="ftr" sz="quarter" idx="11"/>
          </p:nvPr>
        </p:nvSpPr>
        <p:spPr>
          <a:xfrm>
            <a:off x="2898775" y="6354763"/>
            <a:ext cx="3475038" cy="366712"/>
          </a:xfrm>
        </p:spPr>
        <p:txBody>
          <a:bodyPr/>
          <a:lstStyle>
            <a:lvl1pPr>
              <a:defRPr/>
            </a:lvl1pPr>
          </a:lstStyle>
          <a:p>
            <a:pPr>
              <a:defRPr/>
            </a:pPr>
            <a:r>
              <a:rPr lang="de-DE" smtClean="0"/>
              <a:t>Milena Bocionek - Master Thesis</a:t>
            </a:r>
            <a:endParaRPr lang="de-DE"/>
          </a:p>
        </p:txBody>
      </p:sp>
      <p:sp>
        <p:nvSpPr>
          <p:cNvPr id="8" name="Foliennummernplatzhalter 5"/>
          <p:cNvSpPr>
            <a:spLocks noGrp="1"/>
          </p:cNvSpPr>
          <p:nvPr>
            <p:ph type="sldNum" sz="quarter" idx="12"/>
          </p:nvPr>
        </p:nvSpPr>
        <p:spPr>
          <a:xfrm>
            <a:off x="1069975" y="6354763"/>
            <a:ext cx="1520825" cy="366712"/>
          </a:xfrm>
        </p:spPr>
        <p:txBody>
          <a:bodyPr/>
          <a:lstStyle>
            <a:lvl1pPr>
              <a:defRPr/>
            </a:lvl1pPr>
          </a:lstStyle>
          <a:p>
            <a:pPr>
              <a:defRPr/>
            </a:pPr>
            <a:fld id="{574263E1-388F-48B1-8950-38BB8C32B66A}" type="slidenum">
              <a:rPr lang="de-DE"/>
              <a:pPr>
                <a:defRPr/>
              </a:pPr>
              <a:t>‹#›</a:t>
            </a:fld>
            <a:endParaRPr lang="de-DE"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lang="de-DE" smtClean="0"/>
              <a:t>Titelmasterformat durch Klicken bearbeiten</a:t>
            </a:r>
            <a:endParaRPr lang="en-US"/>
          </a:p>
        </p:txBody>
      </p:sp>
      <p:sp>
        <p:nvSpPr>
          <p:cNvPr id="9" name="Inhaltsplatzhalter 8"/>
          <p:cNvSpPr>
            <a:spLocks noGrp="1"/>
          </p:cNvSpPr>
          <p:nvPr>
            <p:ph sz="quarter" idx="1"/>
          </p:nvPr>
        </p:nvSpPr>
        <p:spPr>
          <a:xfrm>
            <a:off x="457200" y="1219200"/>
            <a:ext cx="4041648" cy="493776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1" name="Inhaltsplatzhalter 10"/>
          <p:cNvSpPr>
            <a:spLocks noGrp="1"/>
          </p:cNvSpPr>
          <p:nvPr>
            <p:ph sz="quarter" idx="2"/>
          </p:nvPr>
        </p:nvSpPr>
        <p:spPr>
          <a:xfrm>
            <a:off x="4632198" y="1216152"/>
            <a:ext cx="4041648" cy="493776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13"/>
          <p:cNvSpPr>
            <a:spLocks noGrp="1"/>
          </p:cNvSpPr>
          <p:nvPr>
            <p:ph type="dt" sz="half" idx="10"/>
          </p:nvPr>
        </p:nvSpPr>
        <p:spPr/>
        <p:txBody>
          <a:bodyPr/>
          <a:lstStyle>
            <a:lvl1pPr>
              <a:defRPr/>
            </a:lvl1pPr>
          </a:lstStyle>
          <a:p>
            <a:pPr>
              <a:defRPr/>
            </a:pPr>
            <a:r>
              <a:rPr lang="de-DE" smtClean="0"/>
              <a:t>26.03.2012</a:t>
            </a:r>
            <a:endParaRPr lang="de-DE"/>
          </a:p>
        </p:txBody>
      </p:sp>
      <p:sp>
        <p:nvSpPr>
          <p:cNvPr id="6" name="Fußzeilenplatzhalter 2"/>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7" name="Foliennummernplatzhalter 22"/>
          <p:cNvSpPr>
            <a:spLocks noGrp="1"/>
          </p:cNvSpPr>
          <p:nvPr>
            <p:ph type="sldNum" sz="quarter" idx="12"/>
          </p:nvPr>
        </p:nvSpPr>
        <p:spPr/>
        <p:txBody>
          <a:bodyPr/>
          <a:lstStyle>
            <a:lvl1pPr>
              <a:defRPr/>
            </a:lvl1pPr>
          </a:lstStyle>
          <a:p>
            <a:pPr>
              <a:defRPr/>
            </a:pPr>
            <a:fld id="{2F814A50-0D45-4EB0-918A-359B61A755FB}"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4" name="Textplatzhalt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11" name="Inhaltsplatzhalter 10"/>
          <p:cNvSpPr>
            <a:spLocks noGrp="1"/>
          </p:cNvSpPr>
          <p:nvPr>
            <p:ph sz="quarter" idx="2"/>
          </p:nvPr>
        </p:nvSpPr>
        <p:spPr>
          <a:xfrm>
            <a:off x="457200" y="2133600"/>
            <a:ext cx="4038600" cy="40386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3" name="Inhaltsplatzhalter 12"/>
          <p:cNvSpPr>
            <a:spLocks noGrp="1"/>
          </p:cNvSpPr>
          <p:nvPr>
            <p:ph sz="quarter" idx="4"/>
          </p:nvPr>
        </p:nvSpPr>
        <p:spPr>
          <a:xfrm>
            <a:off x="4648200" y="2133600"/>
            <a:ext cx="4038600" cy="40386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13"/>
          <p:cNvSpPr>
            <a:spLocks noGrp="1"/>
          </p:cNvSpPr>
          <p:nvPr>
            <p:ph type="dt" sz="half" idx="10"/>
          </p:nvPr>
        </p:nvSpPr>
        <p:spPr/>
        <p:txBody>
          <a:bodyPr/>
          <a:lstStyle>
            <a:lvl1pPr>
              <a:defRPr/>
            </a:lvl1pPr>
          </a:lstStyle>
          <a:p>
            <a:pPr>
              <a:defRPr/>
            </a:pPr>
            <a:r>
              <a:rPr lang="de-DE" smtClean="0"/>
              <a:t>26.03.2012</a:t>
            </a:r>
            <a:endParaRPr lang="de-DE"/>
          </a:p>
        </p:txBody>
      </p:sp>
      <p:sp>
        <p:nvSpPr>
          <p:cNvPr id="8" name="Fußzeilenplatzhalter 2"/>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9" name="Foliennummernplatzhalter 22"/>
          <p:cNvSpPr>
            <a:spLocks noGrp="1"/>
          </p:cNvSpPr>
          <p:nvPr>
            <p:ph type="sldNum" sz="quarter" idx="12"/>
          </p:nvPr>
        </p:nvSpPr>
        <p:spPr/>
        <p:txBody>
          <a:bodyPr/>
          <a:lstStyle>
            <a:lvl1pPr>
              <a:defRPr/>
            </a:lvl1pPr>
          </a:lstStyle>
          <a:p>
            <a:pPr>
              <a:defRPr/>
            </a:pPr>
            <a:fld id="{C16A30DE-A6F2-4130-9A09-A1D642FAD5EA}"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3" name="Gleichschenkliges Dreiec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el 1"/>
          <p:cNvSpPr>
            <a:spLocks noGrp="1"/>
          </p:cNvSpPr>
          <p:nvPr>
            <p:ph type="title"/>
          </p:nvPr>
        </p:nvSpPr>
        <p:spPr>
          <a:xfrm>
            <a:off x="457200" y="228600"/>
            <a:ext cx="8229600" cy="914400"/>
          </a:xfrm>
        </p:spPr>
        <p:txBody>
          <a:bodyPr/>
          <a:lstStyle/>
          <a:p>
            <a:r>
              <a:rPr lang="de-DE" smtClean="0"/>
              <a:t>Titelmasterformat durch Klicken bearbeiten</a:t>
            </a:r>
            <a:endParaRPr lang="en-US"/>
          </a:p>
        </p:txBody>
      </p:sp>
      <p:sp>
        <p:nvSpPr>
          <p:cNvPr id="4" name="Datumsplatzhalter 2"/>
          <p:cNvSpPr>
            <a:spLocks noGrp="1"/>
          </p:cNvSpPr>
          <p:nvPr>
            <p:ph type="dt" sz="half" idx="10"/>
          </p:nvPr>
        </p:nvSpPr>
        <p:spPr/>
        <p:txBody>
          <a:bodyPr/>
          <a:lstStyle>
            <a:lvl1pPr>
              <a:defRPr/>
            </a:lvl1pPr>
          </a:lstStyle>
          <a:p>
            <a:pPr>
              <a:defRPr/>
            </a:pPr>
            <a:r>
              <a:rPr lang="de-DE" smtClean="0"/>
              <a:t>26.03.2012</a:t>
            </a:r>
            <a:endParaRPr lang="de-DE"/>
          </a:p>
        </p:txBody>
      </p:sp>
      <p:sp>
        <p:nvSpPr>
          <p:cNvPr id="5" name="Fußzeilenplatzhalter 3"/>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4"/>
          <p:cNvSpPr>
            <a:spLocks noGrp="1"/>
          </p:cNvSpPr>
          <p:nvPr>
            <p:ph type="sldNum" sz="quarter" idx="12"/>
          </p:nvPr>
        </p:nvSpPr>
        <p:spPr/>
        <p:txBody>
          <a:bodyPr/>
          <a:lstStyle>
            <a:lvl1pPr>
              <a:defRPr/>
            </a:lvl1pPr>
          </a:lstStyle>
          <a:p>
            <a:pPr>
              <a:defRPr/>
            </a:pPr>
            <a:fld id="{717A5ED8-B288-4B59-8ABF-5544E05974FD}"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Gerade Verbindung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3" name="Gleichschenkliges Dreiec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Datumsplatzhalter 1"/>
          <p:cNvSpPr>
            <a:spLocks noGrp="1"/>
          </p:cNvSpPr>
          <p:nvPr>
            <p:ph type="dt" sz="half" idx="10"/>
          </p:nvPr>
        </p:nvSpPr>
        <p:spPr/>
        <p:txBody>
          <a:bodyPr/>
          <a:lstStyle>
            <a:lvl1pPr>
              <a:defRPr/>
            </a:lvl1pPr>
          </a:lstStyle>
          <a:p>
            <a:pPr>
              <a:defRPr/>
            </a:pPr>
            <a:r>
              <a:rPr lang="de-DE" smtClean="0"/>
              <a:t>26.03.2012</a:t>
            </a:r>
            <a:endParaRPr lang="de-DE"/>
          </a:p>
        </p:txBody>
      </p:sp>
      <p:sp>
        <p:nvSpPr>
          <p:cNvPr id="5" name="Fußzeilenplatzhalter 2"/>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6" name="Foliennummernplatzhalter 3"/>
          <p:cNvSpPr>
            <a:spLocks noGrp="1"/>
          </p:cNvSpPr>
          <p:nvPr>
            <p:ph type="sldNum" sz="quarter" idx="12"/>
          </p:nvPr>
        </p:nvSpPr>
        <p:spPr/>
        <p:txBody>
          <a:bodyPr/>
          <a:lstStyle>
            <a:lvl1pPr>
              <a:defRPr/>
            </a:lvl1pPr>
          </a:lstStyle>
          <a:p>
            <a:pPr>
              <a:defRPr/>
            </a:pPr>
            <a:fld id="{881C64F1-FF73-45D0-8B8B-388EDA8E25E5}"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5" name="Gerade Verbindung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Gerade Verbindung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Gleichschenkliges Dreieck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el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de-DE" smtClean="0"/>
              <a:t>Titelmasterformat durch Klicken bearbeiten</a:t>
            </a:r>
            <a:endParaRPr lang="en-US"/>
          </a:p>
        </p:txBody>
      </p:sp>
      <p:sp>
        <p:nvSpPr>
          <p:cNvPr id="3" name="Textplatzhalt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de-DE" smtClean="0"/>
              <a:t>Textmasterformate durch Klicken bearbeiten</a:t>
            </a:r>
          </a:p>
        </p:txBody>
      </p:sp>
      <p:sp>
        <p:nvSpPr>
          <p:cNvPr id="12" name="Inhaltsplatzhalter 11"/>
          <p:cNvSpPr>
            <a:spLocks noGrp="1"/>
          </p:cNvSpPr>
          <p:nvPr>
            <p:ph sz="quarter" idx="1"/>
          </p:nvPr>
        </p:nvSpPr>
        <p:spPr>
          <a:xfrm>
            <a:off x="304800" y="304800"/>
            <a:ext cx="5715000" cy="57150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Datumsplatzhalter 4"/>
          <p:cNvSpPr>
            <a:spLocks noGrp="1"/>
          </p:cNvSpPr>
          <p:nvPr>
            <p:ph type="dt" sz="half" idx="10"/>
          </p:nvPr>
        </p:nvSpPr>
        <p:spPr/>
        <p:txBody>
          <a:bodyPr/>
          <a:lstStyle>
            <a:lvl1pPr>
              <a:defRPr/>
            </a:lvl1pPr>
          </a:lstStyle>
          <a:p>
            <a:pPr>
              <a:defRPr/>
            </a:pPr>
            <a:r>
              <a:rPr lang="de-DE" smtClean="0"/>
              <a:t>26.03.2012</a:t>
            </a:r>
            <a:endParaRPr lang="de-DE" dirty="0"/>
          </a:p>
        </p:txBody>
      </p:sp>
      <p:sp>
        <p:nvSpPr>
          <p:cNvPr id="9" name="Fußzeilenplatzhalter 5"/>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10" name="Foliennummernplatzhalter 6"/>
          <p:cNvSpPr>
            <a:spLocks noGrp="1"/>
          </p:cNvSpPr>
          <p:nvPr>
            <p:ph type="sldNum" sz="quarter" idx="12"/>
          </p:nvPr>
        </p:nvSpPr>
        <p:spPr/>
        <p:txBody>
          <a:bodyPr/>
          <a:lstStyle>
            <a:lvl1pPr>
              <a:defRPr/>
            </a:lvl1pPr>
          </a:lstStyle>
          <a:p>
            <a:pPr>
              <a:defRPr/>
            </a:pPr>
            <a:fld id="{C5FA744C-C5F4-4173-81BE-22B873B19EB5}" type="slidenum">
              <a:rPr lang="de-DE"/>
              <a:pPr>
                <a:defRPr/>
              </a:pPr>
              <a:t>‹#›</a:t>
            </a:fld>
            <a:endParaRPr lang="de-DE"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1">
        <a:schemeClr val="bg2"/>
      </p:bgRef>
    </p:bg>
    <p:spTree>
      <p:nvGrpSpPr>
        <p:cNvPr id="1" name=""/>
        <p:cNvGrpSpPr/>
        <p:nvPr/>
      </p:nvGrpSpPr>
      <p:grpSpPr>
        <a:xfrm>
          <a:off x="0" y="0"/>
          <a:ext cx="0" cy="0"/>
          <a:chOff x="0" y="0"/>
          <a:chExt cx="0" cy="0"/>
        </a:xfrm>
      </p:grpSpPr>
      <p:sp>
        <p:nvSpPr>
          <p:cNvPr id="5" name="Gerade Verbindung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Gleichschenkliges Dreieck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hteck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de-DE" smtClean="0"/>
              <a:t>Titelmasterformat durch Klicken bearbeiten</a:t>
            </a:r>
            <a:endParaRPr lang="en-US"/>
          </a:p>
        </p:txBody>
      </p:sp>
      <p:sp>
        <p:nvSpPr>
          <p:cNvPr id="3" name="Bildplatzhalt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de-DE" noProof="0" dirty="0" smtClean="0"/>
              <a:t>Bild durch Klicken auf Symbol hinzufügen</a:t>
            </a:r>
            <a:endParaRPr lang="en-US" noProof="0" dirty="0"/>
          </a:p>
        </p:txBody>
      </p:sp>
      <p:sp>
        <p:nvSpPr>
          <p:cNvPr id="4" name="Textplatzhalt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de-DE" smtClean="0"/>
              <a:t>Textmasterformate durch Klicken bearbeiten</a:t>
            </a:r>
          </a:p>
        </p:txBody>
      </p:sp>
      <p:sp>
        <p:nvSpPr>
          <p:cNvPr id="8" name="Datumsplatzhalter 4"/>
          <p:cNvSpPr>
            <a:spLocks noGrp="1"/>
          </p:cNvSpPr>
          <p:nvPr>
            <p:ph type="dt" sz="half" idx="10"/>
          </p:nvPr>
        </p:nvSpPr>
        <p:spPr/>
        <p:txBody>
          <a:bodyPr/>
          <a:lstStyle>
            <a:lvl1pPr>
              <a:defRPr/>
            </a:lvl1pPr>
          </a:lstStyle>
          <a:p>
            <a:pPr>
              <a:defRPr/>
            </a:pPr>
            <a:r>
              <a:rPr lang="de-DE" smtClean="0"/>
              <a:t>26.03.2012</a:t>
            </a:r>
            <a:endParaRPr lang="de-DE"/>
          </a:p>
        </p:txBody>
      </p:sp>
      <p:sp>
        <p:nvSpPr>
          <p:cNvPr id="9" name="Fußzeilenplatzhalter 5"/>
          <p:cNvSpPr>
            <a:spLocks noGrp="1"/>
          </p:cNvSpPr>
          <p:nvPr>
            <p:ph type="ftr" sz="quarter" idx="11"/>
          </p:nvPr>
        </p:nvSpPr>
        <p:spPr/>
        <p:txBody>
          <a:bodyPr/>
          <a:lstStyle>
            <a:lvl1pPr>
              <a:defRPr/>
            </a:lvl1pPr>
          </a:lstStyle>
          <a:p>
            <a:pPr>
              <a:defRPr/>
            </a:pPr>
            <a:r>
              <a:rPr lang="de-DE" smtClean="0"/>
              <a:t>Milena Bocionek - Master Thesis</a:t>
            </a:r>
            <a:endParaRPr lang="de-DE"/>
          </a:p>
        </p:txBody>
      </p:sp>
      <p:sp>
        <p:nvSpPr>
          <p:cNvPr id="10" name="Foliennummernplatzhalter 6"/>
          <p:cNvSpPr>
            <a:spLocks noGrp="1"/>
          </p:cNvSpPr>
          <p:nvPr>
            <p:ph type="sldNum" sz="quarter" idx="12"/>
          </p:nvPr>
        </p:nvSpPr>
        <p:spPr/>
        <p:txBody>
          <a:bodyPr/>
          <a:lstStyle>
            <a:lvl1pPr>
              <a:defRPr/>
            </a:lvl1pPr>
          </a:lstStyle>
          <a:p>
            <a:pPr>
              <a:defRPr/>
            </a:pPr>
            <a:fld id="{AC125FBD-E555-4117-9C67-BA9B01EB9224}" type="slidenum">
              <a:rPr lang="de-DE"/>
              <a:pPr>
                <a:defRPr/>
              </a:pPr>
              <a:t>‹#›</a:t>
            </a:fld>
            <a:endParaRPr lang="de-DE"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de-DE" smtClean="0"/>
              <a:t>Titelmasterformat durch Klicken bearbeiten</a:t>
            </a:r>
            <a:endParaRPr lang="en-US" smtClean="0"/>
          </a:p>
        </p:txBody>
      </p:sp>
      <p:sp>
        <p:nvSpPr>
          <p:cNvPr id="1027" name="Textplatzhalt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4" name="Datumsplatzhalt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1">
                    <a:lumMod val="75000"/>
                    <a:lumOff val="25000"/>
                  </a:schemeClr>
                </a:solidFill>
                <a:latin typeface="+mn-lt"/>
                <a:cs typeface="+mn-cs"/>
              </a:defRPr>
            </a:lvl1pPr>
          </a:lstStyle>
          <a:p>
            <a:pPr>
              <a:defRPr/>
            </a:pPr>
            <a:r>
              <a:rPr lang="de-DE" dirty="0" smtClean="0"/>
              <a:t>11.09.2012</a:t>
            </a:r>
            <a:endParaRPr lang="de-DE" dirty="0"/>
          </a:p>
        </p:txBody>
      </p:sp>
      <p:sp>
        <p:nvSpPr>
          <p:cNvPr id="3" name="Fußzeilenplatzhalt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1">
                    <a:lumMod val="75000"/>
                    <a:lumOff val="25000"/>
                  </a:schemeClr>
                </a:solidFill>
                <a:latin typeface="+mn-lt"/>
                <a:cs typeface="+mn-cs"/>
              </a:defRPr>
            </a:lvl1pPr>
          </a:lstStyle>
          <a:p>
            <a:pPr>
              <a:defRPr/>
            </a:pPr>
            <a:endParaRPr lang="de-DE" dirty="0"/>
          </a:p>
        </p:txBody>
      </p:sp>
      <p:sp>
        <p:nvSpPr>
          <p:cNvPr id="23" name="Foliennummernplatzhalt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1">
                    <a:lumMod val="75000"/>
                    <a:lumOff val="25000"/>
                  </a:schemeClr>
                </a:solidFill>
                <a:latin typeface="+mn-lt"/>
                <a:cs typeface="+mn-cs"/>
              </a:defRPr>
            </a:lvl1pPr>
          </a:lstStyle>
          <a:p>
            <a:pPr>
              <a:defRPr/>
            </a:pPr>
            <a:fld id="{9D14089D-BB9B-4835-A72D-26E5743CD06B}" type="slidenum">
              <a:rPr lang="de-DE"/>
              <a:pPr>
                <a:defRPr/>
              </a:pPr>
              <a:t>‹#›</a:t>
            </a:fld>
            <a:endParaRPr lang="de-DE" dirty="0"/>
          </a:p>
        </p:txBody>
      </p:sp>
      <p:sp>
        <p:nvSpPr>
          <p:cNvPr id="28" name="Gerade Verbindung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solidFill>
                <a:schemeClr val="tx1">
                  <a:lumMod val="75000"/>
                  <a:lumOff val="25000"/>
                </a:schemeClr>
              </a:solidFill>
              <a:latin typeface="+mn-lt"/>
              <a:cs typeface="+mn-cs"/>
            </a:endParaRPr>
          </a:p>
        </p:txBody>
      </p:sp>
      <p:sp>
        <p:nvSpPr>
          <p:cNvPr id="10" name="Gleichschenkliges Dreieck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75000"/>
                  <a:lumOff val="25000"/>
                </a:schemeClr>
              </a:solidFill>
            </a:endParaRPr>
          </a:p>
        </p:txBody>
      </p:sp>
      <p:cxnSp>
        <p:nvCxnSpPr>
          <p:cNvPr id="12" name="Gerade Verbindung 11"/>
          <p:cNvCxnSpPr/>
          <p:nvPr/>
        </p:nvCxnSpPr>
        <p:spPr>
          <a:xfrm>
            <a:off x="428625" y="1143000"/>
            <a:ext cx="6357938"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86" r:id="rId1"/>
    <p:sldLayoutId id="2147484170" r:id="rId2"/>
    <p:sldLayoutId id="2147484187" r:id="rId3"/>
    <p:sldLayoutId id="2147484171" r:id="rId4"/>
    <p:sldLayoutId id="2147484172" r:id="rId5"/>
    <p:sldLayoutId id="2147484188" r:id="rId6"/>
    <p:sldLayoutId id="2147484189" r:id="rId7"/>
    <p:sldLayoutId id="2147484190" r:id="rId8"/>
    <p:sldLayoutId id="2147484191" r:id="rId9"/>
    <p:sldLayoutId id="2147484173" r:id="rId10"/>
    <p:sldLayoutId id="2147484192" r:id="rId11"/>
    <p:sldLayoutId id="2147484174" r:id="rId12"/>
  </p:sldLayoutIdLst>
  <p:timing>
    <p:tnLst>
      <p:par>
        <p:cTn id="1" dur="indefinite" restart="never" nodeType="tmRoot"/>
      </p:par>
    </p:tnLst>
  </p:timing>
  <p:hf hdr="0"/>
  <p:txStyles>
    <p:titleStyle>
      <a:lvl1pPr algn="l" rtl="0" eaLnBrk="0" fontAlgn="base" hangingPunct="0">
        <a:spcBef>
          <a:spcPct val="0"/>
        </a:spcBef>
        <a:spcAft>
          <a:spcPct val="0"/>
        </a:spcAft>
        <a:defRPr sz="3200" kern="1200">
          <a:solidFill>
            <a:srgbClr val="404040"/>
          </a:solidFill>
          <a:latin typeface="+mj-lt"/>
          <a:ea typeface="+mj-ea"/>
          <a:cs typeface="+mj-cs"/>
        </a:defRPr>
      </a:lvl1pPr>
      <a:lvl2pPr algn="l" rtl="0" eaLnBrk="0" fontAlgn="base" hangingPunct="0">
        <a:spcBef>
          <a:spcPct val="0"/>
        </a:spcBef>
        <a:spcAft>
          <a:spcPct val="0"/>
        </a:spcAft>
        <a:defRPr sz="3200">
          <a:solidFill>
            <a:srgbClr val="404040"/>
          </a:solidFill>
          <a:latin typeface="Arial" charset="0"/>
        </a:defRPr>
      </a:lvl2pPr>
      <a:lvl3pPr algn="l" rtl="0" eaLnBrk="0" fontAlgn="base" hangingPunct="0">
        <a:spcBef>
          <a:spcPct val="0"/>
        </a:spcBef>
        <a:spcAft>
          <a:spcPct val="0"/>
        </a:spcAft>
        <a:defRPr sz="3200">
          <a:solidFill>
            <a:srgbClr val="404040"/>
          </a:solidFill>
          <a:latin typeface="Arial" charset="0"/>
        </a:defRPr>
      </a:lvl3pPr>
      <a:lvl4pPr algn="l" rtl="0" eaLnBrk="0" fontAlgn="base" hangingPunct="0">
        <a:spcBef>
          <a:spcPct val="0"/>
        </a:spcBef>
        <a:spcAft>
          <a:spcPct val="0"/>
        </a:spcAft>
        <a:defRPr sz="3200">
          <a:solidFill>
            <a:srgbClr val="404040"/>
          </a:solidFill>
          <a:latin typeface="Arial" charset="0"/>
        </a:defRPr>
      </a:lvl4pPr>
      <a:lvl5pPr algn="l" rtl="0" eaLnBrk="0" fontAlgn="base" hangingPunct="0">
        <a:spcBef>
          <a:spcPct val="0"/>
        </a:spcBef>
        <a:spcAft>
          <a:spcPct val="0"/>
        </a:spcAft>
        <a:defRPr sz="3200">
          <a:solidFill>
            <a:srgbClr val="404040"/>
          </a:solidFill>
          <a:latin typeface="Arial" charset="0"/>
        </a:defRPr>
      </a:lvl5pPr>
      <a:lvl6pPr marL="457200" algn="l" rtl="0" fontAlgn="base">
        <a:spcBef>
          <a:spcPct val="0"/>
        </a:spcBef>
        <a:spcAft>
          <a:spcPct val="0"/>
        </a:spcAft>
        <a:defRPr sz="3200">
          <a:solidFill>
            <a:srgbClr val="404040"/>
          </a:solidFill>
          <a:latin typeface="Arial" charset="0"/>
        </a:defRPr>
      </a:lvl6pPr>
      <a:lvl7pPr marL="914400" algn="l" rtl="0" fontAlgn="base">
        <a:spcBef>
          <a:spcPct val="0"/>
        </a:spcBef>
        <a:spcAft>
          <a:spcPct val="0"/>
        </a:spcAft>
        <a:defRPr sz="3200">
          <a:solidFill>
            <a:srgbClr val="404040"/>
          </a:solidFill>
          <a:latin typeface="Arial" charset="0"/>
        </a:defRPr>
      </a:lvl7pPr>
      <a:lvl8pPr marL="1371600" algn="l" rtl="0" fontAlgn="base">
        <a:spcBef>
          <a:spcPct val="0"/>
        </a:spcBef>
        <a:spcAft>
          <a:spcPct val="0"/>
        </a:spcAft>
        <a:defRPr sz="3200">
          <a:solidFill>
            <a:srgbClr val="404040"/>
          </a:solidFill>
          <a:latin typeface="Arial" charset="0"/>
        </a:defRPr>
      </a:lvl8pPr>
      <a:lvl9pPr marL="1828800" algn="l" rtl="0" fontAlgn="base">
        <a:spcBef>
          <a:spcPct val="0"/>
        </a:spcBef>
        <a:spcAft>
          <a:spcPct val="0"/>
        </a:spcAft>
        <a:defRPr sz="3200">
          <a:solidFill>
            <a:srgbClr val="404040"/>
          </a:solidFill>
          <a:latin typeface="Arial"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400" kern="1200">
          <a:solidFill>
            <a:srgbClr val="404040"/>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400" kern="1200">
          <a:solidFill>
            <a:srgbClr val="404040"/>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400" kern="1200">
          <a:solidFill>
            <a:srgbClr val="404040"/>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sz="2400" kern="1200">
          <a:solidFill>
            <a:srgbClr val="404040"/>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2400" kern="1200">
          <a:solidFill>
            <a:srgbClr val="404040"/>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2051"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de-DE" smtClean="0"/>
              <a:t>26.03.2012</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de-DE" smtClean="0"/>
              <a:t>Milena Bocionek - Master Thesis</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9BBB830-E225-4E88-838F-4C2E21AFE453}" type="slidenum">
              <a:rPr lang="de-DE"/>
              <a:pPr>
                <a:defRPr/>
              </a:pPr>
              <a:t>‹#›</a:t>
            </a:fld>
            <a:endParaRPr lang="de-DE" dirty="0"/>
          </a:p>
        </p:txBody>
      </p:sp>
    </p:spTree>
  </p:cSld>
  <p:clrMap bg1="lt1" tx1="dk1" bg2="lt2" tx2="dk2" accent1="accent1" accent2="accent2" accent3="accent3" accent4="accent4" accent5="accent5" accent6="accent6" hlink="hlink" folHlink="folHlink"/>
  <p:sldLayoutIdLst>
    <p:sldLayoutId id="2147484175" r:id="rId1"/>
    <p:sldLayoutId id="2147484176" r:id="rId2"/>
    <p:sldLayoutId id="2147484177" r:id="rId3"/>
    <p:sldLayoutId id="2147484178" r:id="rId4"/>
    <p:sldLayoutId id="2147484179" r:id="rId5"/>
    <p:sldLayoutId id="2147484180" r:id="rId6"/>
    <p:sldLayoutId id="2147484181" r:id="rId7"/>
    <p:sldLayoutId id="2147484182" r:id="rId8"/>
    <p:sldLayoutId id="2147484183" r:id="rId9"/>
    <p:sldLayoutId id="2147484184" r:id="rId10"/>
    <p:sldLayoutId id="2147484185"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e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package" Target="../embeddings/Microsoft_Word_Document2.docx"/></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ctrTitle"/>
          </p:nvPr>
        </p:nvSpPr>
        <p:spPr>
          <a:xfrm>
            <a:off x="1151304" y="1649338"/>
            <a:ext cx="7053413" cy="1347614"/>
          </a:xfrm>
        </p:spPr>
        <p:txBody>
          <a:bodyPr>
            <a:noAutofit/>
          </a:bodyPr>
          <a:lstStyle/>
          <a:p>
            <a:pPr marL="87313" algn="l" eaLnBrk="1" hangingPunct="1">
              <a:defRPr/>
            </a:pPr>
            <a:r>
              <a:rPr lang="en-US" sz="4000" b="1" dirty="0" smtClean="0"/>
              <a:t>Sticky Retail Prices, Quality Differentiation &amp; </a:t>
            </a:r>
            <a:r>
              <a:rPr lang="en-US" sz="4000" b="1" dirty="0" smtClean="0"/>
              <a:t>Private Labels</a:t>
            </a:r>
            <a:endParaRPr lang="de-DE" sz="4000" dirty="0" smtClean="0">
              <a:solidFill>
                <a:srgbClr val="404040"/>
              </a:solidFill>
            </a:endParaRPr>
          </a:p>
        </p:txBody>
      </p:sp>
      <p:sp>
        <p:nvSpPr>
          <p:cNvPr id="3" name="Untertitel 2"/>
          <p:cNvSpPr>
            <a:spLocks noGrp="1"/>
          </p:cNvSpPr>
          <p:nvPr>
            <p:ph type="subTitle" idx="1"/>
          </p:nvPr>
        </p:nvSpPr>
        <p:spPr>
          <a:xfrm>
            <a:off x="1187624" y="3291284"/>
            <a:ext cx="6858000" cy="1008112"/>
          </a:xfrm>
        </p:spPr>
        <p:txBody>
          <a:bodyPr anchor="ctr" anchorCtr="0">
            <a:normAutofit/>
          </a:bodyPr>
          <a:lstStyle/>
          <a:p>
            <a:pPr algn="l" eaLnBrk="1" fontAlgn="auto" hangingPunct="1">
              <a:spcAft>
                <a:spcPts val="0"/>
              </a:spcAft>
              <a:buFont typeface="Wingdings 3"/>
              <a:buNone/>
              <a:defRPr/>
            </a:pPr>
            <a:r>
              <a:rPr lang="de-DE" dirty="0" smtClean="0"/>
              <a:t>Milena Bocionek </a:t>
            </a:r>
            <a:r>
              <a:rPr lang="de-DE" sz="2200" dirty="0" smtClean="0"/>
              <a:t>  University of Giessen </a:t>
            </a:r>
          </a:p>
          <a:p>
            <a:pPr algn="l" eaLnBrk="1" fontAlgn="auto" hangingPunct="1">
              <a:spcAft>
                <a:spcPts val="0"/>
              </a:spcAft>
              <a:buFont typeface="Wingdings 3"/>
              <a:buNone/>
              <a:defRPr/>
            </a:pPr>
            <a:r>
              <a:rPr lang="de-DE" dirty="0" smtClean="0"/>
              <a:t>Sven Anders	</a:t>
            </a:r>
            <a:r>
              <a:rPr lang="de-DE" sz="2200" dirty="0"/>
              <a:t>     </a:t>
            </a:r>
            <a:r>
              <a:rPr lang="de-DE" sz="2200" dirty="0" smtClean="0"/>
              <a:t>  University </a:t>
            </a:r>
            <a:r>
              <a:rPr lang="de-DE" sz="2200" dirty="0"/>
              <a:t>of Alberta </a:t>
            </a:r>
          </a:p>
        </p:txBody>
      </p:sp>
      <p:sp>
        <p:nvSpPr>
          <p:cNvPr id="4" name="Rechteck 3"/>
          <p:cNvSpPr/>
          <p:nvPr/>
        </p:nvSpPr>
        <p:spPr>
          <a:xfrm>
            <a:off x="914399" y="785813"/>
            <a:ext cx="7517607" cy="2211139"/>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75000"/>
                  <a:lumOff val="25000"/>
                </a:schemeClr>
              </a:solidFill>
            </a:endParaRPr>
          </a:p>
        </p:txBody>
      </p:sp>
      <p:sp>
        <p:nvSpPr>
          <p:cNvPr id="5" name="Rechteck 5"/>
          <p:cNvSpPr/>
          <p:nvPr/>
        </p:nvSpPr>
        <p:spPr>
          <a:xfrm>
            <a:off x="928688" y="785813"/>
            <a:ext cx="258936" cy="2211139"/>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75000"/>
                  <a:lumOff val="25000"/>
                </a:schemeClr>
              </a:solidFill>
            </a:endParaRPr>
          </a:p>
        </p:txBody>
      </p:sp>
      <p:grpSp>
        <p:nvGrpSpPr>
          <p:cNvPr id="11" name="Group 10"/>
          <p:cNvGrpSpPr/>
          <p:nvPr/>
        </p:nvGrpSpPr>
        <p:grpSpPr>
          <a:xfrm>
            <a:off x="889518" y="4725144"/>
            <a:ext cx="7542489" cy="1046440"/>
            <a:chOff x="956553" y="-387424"/>
            <a:chExt cx="7542489" cy="1046440"/>
          </a:xfrm>
        </p:grpSpPr>
        <p:grpSp>
          <p:nvGrpSpPr>
            <p:cNvPr id="8" name="Group 7"/>
            <p:cNvGrpSpPr/>
            <p:nvPr/>
          </p:nvGrpSpPr>
          <p:grpSpPr>
            <a:xfrm>
              <a:off x="956553" y="-387424"/>
              <a:ext cx="7315200" cy="1008112"/>
              <a:chOff x="956553" y="-387424"/>
              <a:chExt cx="7315200" cy="1008112"/>
            </a:xfrm>
          </p:grpSpPr>
          <p:sp>
            <p:nvSpPr>
              <p:cNvPr id="6" name="Rechteck 4"/>
              <p:cNvSpPr/>
              <p:nvPr/>
            </p:nvSpPr>
            <p:spPr>
              <a:xfrm>
                <a:off x="956553" y="-387424"/>
                <a:ext cx="7315200" cy="100811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hteck 6"/>
              <p:cNvSpPr/>
              <p:nvPr/>
            </p:nvSpPr>
            <p:spPr>
              <a:xfrm>
                <a:off x="971600" y="-387424"/>
                <a:ext cx="267770" cy="100811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2" name="TextBox 1"/>
            <p:cNvSpPr txBox="1"/>
            <p:nvPr/>
          </p:nvSpPr>
          <p:spPr>
            <a:xfrm>
              <a:off x="1240901" y="-387424"/>
              <a:ext cx="7258141" cy="1046440"/>
            </a:xfrm>
            <a:prstGeom prst="rect">
              <a:avLst/>
            </a:prstGeom>
            <a:noFill/>
          </p:spPr>
          <p:txBody>
            <a:bodyPr wrap="none" rtlCol="0">
              <a:spAutoFit/>
            </a:bodyPr>
            <a:lstStyle/>
            <a:p>
              <a:r>
                <a:rPr lang="en-CA" sz="2200" dirty="0" smtClean="0">
                  <a:solidFill>
                    <a:schemeClr val="tx2"/>
                  </a:solidFill>
                  <a:latin typeface="+mj-lt"/>
                  <a:ea typeface="+mj-ea"/>
                  <a:cs typeface="+mj-cs"/>
                </a:rPr>
                <a:t>ERCA </a:t>
              </a:r>
              <a:r>
                <a:rPr lang="en-CA" sz="2200" dirty="0">
                  <a:solidFill>
                    <a:schemeClr val="tx2"/>
                  </a:solidFill>
                  <a:latin typeface="+mj-lt"/>
                  <a:ea typeface="+mj-ea"/>
                  <a:cs typeface="+mj-cs"/>
                </a:rPr>
                <a:t>Research Network Workshop</a:t>
              </a:r>
            </a:p>
            <a:p>
              <a:r>
                <a:rPr lang="en-CA" sz="2000" dirty="0" smtClean="0">
                  <a:solidFill>
                    <a:schemeClr val="tx2"/>
                  </a:solidFill>
                  <a:latin typeface="+mj-lt"/>
                  <a:ea typeface="+mj-ea"/>
                  <a:cs typeface="+mj-cs"/>
                </a:rPr>
                <a:t>Structure &amp; </a:t>
              </a:r>
              <a:r>
                <a:rPr lang="en-CA" sz="2000" dirty="0">
                  <a:solidFill>
                    <a:schemeClr val="tx2"/>
                  </a:solidFill>
                  <a:latin typeface="+mj-lt"/>
                  <a:ea typeface="+mj-ea"/>
                  <a:cs typeface="+mj-cs"/>
                </a:rPr>
                <a:t>Performance of Agriculture and </a:t>
              </a:r>
              <a:r>
                <a:rPr lang="en-CA" sz="2000" dirty="0">
                  <a:solidFill>
                    <a:schemeClr val="tx2"/>
                  </a:solidFill>
                  <a:latin typeface="+mj-lt"/>
                  <a:ea typeface="+mj-ea"/>
                  <a:cs typeface="+mj-cs"/>
                </a:rPr>
                <a:t>Agri</a:t>
              </a:r>
              <a:r>
                <a:rPr lang="en-CA" sz="2000" dirty="0">
                  <a:solidFill>
                    <a:schemeClr val="tx2"/>
                  </a:solidFill>
                  <a:latin typeface="+mj-lt"/>
                  <a:ea typeface="+mj-ea"/>
                  <a:cs typeface="+mj-cs"/>
                </a:rPr>
                <a:t>-products </a:t>
              </a:r>
              <a:r>
                <a:rPr lang="en-CA" sz="2000" dirty="0" smtClean="0">
                  <a:solidFill>
                    <a:schemeClr val="tx2"/>
                  </a:solidFill>
                  <a:latin typeface="+mj-lt"/>
                  <a:ea typeface="+mj-ea"/>
                  <a:cs typeface="+mj-cs"/>
                </a:rPr>
                <a:t>Industry</a:t>
              </a:r>
              <a:endParaRPr lang="en-CA" sz="2000" dirty="0">
                <a:solidFill>
                  <a:schemeClr val="tx2"/>
                </a:solidFill>
                <a:latin typeface="+mj-lt"/>
                <a:ea typeface="+mj-ea"/>
                <a:cs typeface="+mj-cs"/>
              </a:endParaRPr>
            </a:p>
            <a:p>
              <a:r>
                <a:rPr lang="en-CA" sz="2000" dirty="0" smtClean="0">
                  <a:solidFill>
                    <a:schemeClr val="tx2"/>
                  </a:solidFill>
                  <a:latin typeface="+mj-lt"/>
                  <a:ea typeface="+mj-ea"/>
                  <a:cs typeface="+mj-cs"/>
                </a:rPr>
                <a:t>Ottawa</a:t>
              </a:r>
              <a:r>
                <a:rPr lang="en-CA" sz="2000" dirty="0">
                  <a:solidFill>
                    <a:schemeClr val="tx2"/>
                  </a:solidFill>
                  <a:latin typeface="+mj-lt"/>
                  <a:ea typeface="+mj-ea"/>
                  <a:cs typeface="+mj-cs"/>
                </a:rPr>
                <a:t>, </a:t>
              </a:r>
              <a:r>
                <a:rPr lang="en-CA" sz="2000" dirty="0" smtClean="0">
                  <a:solidFill>
                    <a:schemeClr val="tx2"/>
                  </a:solidFill>
                  <a:latin typeface="+mj-lt"/>
                  <a:ea typeface="+mj-ea"/>
                  <a:cs typeface="+mj-cs"/>
                </a:rPr>
                <a:t>March </a:t>
              </a:r>
              <a:r>
                <a:rPr lang="en-CA" sz="2000" dirty="0">
                  <a:solidFill>
                    <a:schemeClr val="tx2"/>
                  </a:solidFill>
                  <a:latin typeface="+mj-lt"/>
                  <a:ea typeface="+mj-ea"/>
                  <a:cs typeface="+mj-cs"/>
                </a:rPr>
                <a:t>8, </a:t>
              </a:r>
              <a:r>
                <a:rPr lang="en-CA" sz="2000" dirty="0" smtClean="0">
                  <a:solidFill>
                    <a:schemeClr val="tx2"/>
                  </a:solidFill>
                  <a:latin typeface="+mj-lt"/>
                  <a:ea typeface="+mj-ea"/>
                  <a:cs typeface="+mj-cs"/>
                </a:rPr>
                <a:t>2013</a:t>
              </a:r>
              <a:endParaRPr lang="en-CA" sz="2000" dirty="0">
                <a:solidFill>
                  <a:schemeClr val="tx2"/>
                </a:solidFill>
                <a:latin typeface="+mj-lt"/>
                <a:ea typeface="+mj-ea"/>
                <a:cs typeface="+mj-cs"/>
              </a:endParaRPr>
            </a:p>
          </p:txBody>
        </p:sp>
      </p:grpSp>
      <p:sp>
        <p:nvSpPr>
          <p:cNvPr id="9" name="Rechteck 4"/>
          <p:cNvSpPr/>
          <p:nvPr/>
        </p:nvSpPr>
        <p:spPr>
          <a:xfrm>
            <a:off x="929208" y="3284984"/>
            <a:ext cx="7315200" cy="100811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hteck 6"/>
          <p:cNvSpPr/>
          <p:nvPr/>
        </p:nvSpPr>
        <p:spPr>
          <a:xfrm>
            <a:off x="919854" y="3284984"/>
            <a:ext cx="267770" cy="100811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TextBox 11"/>
          <p:cNvSpPr txBox="1"/>
          <p:nvPr/>
        </p:nvSpPr>
        <p:spPr>
          <a:xfrm>
            <a:off x="1172335" y="810471"/>
            <a:ext cx="5058244" cy="7078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87313" eaLnBrk="1" hangingPunct="1">
              <a:defRPr sz="4000" b="1">
                <a:solidFill>
                  <a:schemeClr val="tx1">
                    <a:lumMod val="75000"/>
                    <a:lumOff val="25000"/>
                  </a:schemeClr>
                </a:solidFill>
                <a:latin typeface="+mj-lt"/>
                <a:ea typeface="+mj-ea"/>
                <a:cs typeface="+mj-cs"/>
              </a:defRPr>
            </a:lvl1pPr>
            <a:lvl2pPr eaLnBrk="0" hangingPunct="0">
              <a:defRPr sz="3200">
                <a:solidFill>
                  <a:srgbClr val="404040"/>
                </a:solidFill>
              </a:defRPr>
            </a:lvl2pPr>
            <a:lvl3pPr eaLnBrk="0" hangingPunct="0">
              <a:defRPr sz="3200">
                <a:solidFill>
                  <a:srgbClr val="404040"/>
                </a:solidFill>
              </a:defRPr>
            </a:lvl3pPr>
            <a:lvl4pPr eaLnBrk="0" hangingPunct="0">
              <a:defRPr sz="3200">
                <a:solidFill>
                  <a:srgbClr val="404040"/>
                </a:solidFill>
              </a:defRPr>
            </a:lvl4pPr>
            <a:lvl5pPr eaLnBrk="0" hangingPunct="0">
              <a:defRPr sz="3200">
                <a:solidFill>
                  <a:srgbClr val="404040"/>
                </a:solidFill>
              </a:defRPr>
            </a:lvl5pPr>
            <a:lvl6pPr marL="457200" fontAlgn="base">
              <a:spcBef>
                <a:spcPct val="0"/>
              </a:spcBef>
              <a:spcAft>
                <a:spcPct val="0"/>
              </a:spcAft>
              <a:defRPr sz="3200">
                <a:solidFill>
                  <a:srgbClr val="404040"/>
                </a:solidFill>
              </a:defRPr>
            </a:lvl6pPr>
            <a:lvl7pPr marL="914400" fontAlgn="base">
              <a:spcBef>
                <a:spcPct val="0"/>
              </a:spcBef>
              <a:spcAft>
                <a:spcPct val="0"/>
              </a:spcAft>
              <a:defRPr sz="3200">
                <a:solidFill>
                  <a:srgbClr val="404040"/>
                </a:solidFill>
              </a:defRPr>
            </a:lvl7pPr>
            <a:lvl8pPr marL="1371600" fontAlgn="base">
              <a:spcBef>
                <a:spcPct val="0"/>
              </a:spcBef>
              <a:spcAft>
                <a:spcPct val="0"/>
              </a:spcAft>
              <a:defRPr sz="3200">
                <a:solidFill>
                  <a:srgbClr val="404040"/>
                </a:solidFill>
              </a:defRPr>
            </a:lvl8pPr>
            <a:lvl9pPr marL="1828800" fontAlgn="base">
              <a:spcBef>
                <a:spcPct val="0"/>
              </a:spcBef>
              <a:spcAft>
                <a:spcPct val="0"/>
              </a:spcAft>
              <a:defRPr sz="3200">
                <a:solidFill>
                  <a:srgbClr val="404040"/>
                </a:solidFill>
              </a:defRPr>
            </a:lvl9pPr>
          </a:lstStyle>
          <a:p>
            <a:r>
              <a:rPr lang="en-US" dirty="0"/>
              <a:t>The President’s Choice</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de-DE" dirty="0" smtClean="0"/>
              <a:t>Theories of price </a:t>
            </a:r>
            <a:r>
              <a:rPr lang="de-DE" dirty="0"/>
              <a:t>r</a:t>
            </a:r>
            <a:r>
              <a:rPr lang="de-DE" dirty="0" smtClean="0"/>
              <a:t>igidity </a:t>
            </a:r>
          </a:p>
        </p:txBody>
      </p:sp>
      <p:sp>
        <p:nvSpPr>
          <p:cNvPr id="3" name="Inhaltsplatzhalter 2"/>
          <p:cNvSpPr>
            <a:spLocks noGrp="1"/>
          </p:cNvSpPr>
          <p:nvPr>
            <p:ph sz="quarter" idx="1"/>
          </p:nvPr>
        </p:nvSpPr>
        <p:spPr>
          <a:xfrm>
            <a:off x="528638" y="1214438"/>
            <a:ext cx="8435850" cy="4937125"/>
          </a:xfrm>
        </p:spPr>
        <p:txBody>
          <a:bodyPr/>
          <a:lstStyle/>
          <a:p>
            <a:r>
              <a:rPr lang="de-DE" b="1" dirty="0" smtClean="0"/>
              <a:t>Price </a:t>
            </a:r>
            <a:r>
              <a:rPr lang="de-DE" b="1" dirty="0" err="1" smtClean="0"/>
              <a:t>adjustment</a:t>
            </a:r>
            <a:r>
              <a:rPr lang="de-DE" b="1" dirty="0" smtClean="0"/>
              <a:t> </a:t>
            </a:r>
            <a:r>
              <a:rPr lang="de-DE" b="1" dirty="0" err="1" smtClean="0"/>
              <a:t>costs</a:t>
            </a:r>
            <a:r>
              <a:rPr lang="de-DE" dirty="0" smtClean="0"/>
              <a:t>: </a:t>
            </a:r>
            <a:r>
              <a:rPr lang="en-US" dirty="0" smtClean="0"/>
              <a:t>high decision and information costs, direct costs of printing new leaflets or price tag changing</a:t>
            </a:r>
          </a:p>
          <a:p>
            <a:r>
              <a:rPr lang="en-US" dirty="0" smtClean="0"/>
              <a:t>Price changes will be realized when the </a:t>
            </a:r>
            <a:r>
              <a:rPr lang="en-US" b="1" dirty="0" smtClean="0"/>
              <a:t>additional gains will exceed</a:t>
            </a:r>
            <a:r>
              <a:rPr lang="en-US" dirty="0" smtClean="0"/>
              <a:t> the price adjustment costs.</a:t>
            </a:r>
          </a:p>
          <a:p>
            <a:endParaRPr lang="de-DE" dirty="0" smtClean="0"/>
          </a:p>
        </p:txBody>
      </p:sp>
      <p:sp>
        <p:nvSpPr>
          <p:cNvPr id="5" name="Foliennummernplatzhalter 4"/>
          <p:cNvSpPr>
            <a:spLocks noGrp="1"/>
          </p:cNvSpPr>
          <p:nvPr>
            <p:ph type="sldNum" sz="quarter" idx="12"/>
          </p:nvPr>
        </p:nvSpPr>
        <p:spPr/>
        <p:txBody>
          <a:bodyPr/>
          <a:lstStyle/>
          <a:p>
            <a:pPr>
              <a:defRPr/>
            </a:pPr>
            <a:fld id="{666A2598-5394-4262-AE15-2450BDDF7BA3}" type="slidenum">
              <a:rPr lang="de-DE" smtClean="0"/>
              <a:pPr>
                <a:defRPr/>
              </a:pPr>
              <a:t>10</a:t>
            </a:fld>
            <a:endParaRPr lang="de-DE" dirty="0"/>
          </a:p>
        </p:txBody>
      </p:sp>
      <p:pic>
        <p:nvPicPr>
          <p:cNvPr id="64515" name="Picture 3"/>
          <p:cNvPicPr>
            <a:picLocks noChangeAspect="1" noChangeArrowheads="1"/>
          </p:cNvPicPr>
          <p:nvPr/>
        </p:nvPicPr>
        <p:blipFill>
          <a:blip r:embed="rId3"/>
          <a:srcRect t="2641" b="2182"/>
          <a:stretch>
            <a:fillRect/>
          </a:stretch>
        </p:blipFill>
        <p:spPr bwMode="auto">
          <a:xfrm>
            <a:off x="1238969" y="3645024"/>
            <a:ext cx="6429375" cy="3116262"/>
          </a:xfrm>
          <a:prstGeom prst="rect">
            <a:avLst/>
          </a:prstGeom>
          <a:noFill/>
          <a:ln w="9525">
            <a:noFill/>
            <a:miter lim="800000"/>
            <a:headEnd/>
            <a:tailEnd/>
          </a:ln>
        </p:spPr>
      </p:pic>
    </p:spTree>
    <p:extLst>
      <p:ext uri="{BB962C8B-B14F-4D97-AF65-F5344CB8AC3E}">
        <p14:creationId xmlns:p14="http://schemas.microsoft.com/office/powerpoint/2010/main" val="284925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Measuring </a:t>
            </a:r>
            <a:r>
              <a:rPr lang="de-DE" dirty="0"/>
              <a:t>p</a:t>
            </a:r>
            <a:r>
              <a:rPr lang="de-DE" dirty="0" smtClean="0"/>
              <a:t>rice </a:t>
            </a:r>
            <a:r>
              <a:rPr lang="de-DE" dirty="0"/>
              <a:t>r</a:t>
            </a:r>
            <a:r>
              <a:rPr lang="de-DE" dirty="0" smtClean="0"/>
              <a:t>igidity</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sz="quarter" idx="1"/>
              </p:nvPr>
            </p:nvSpPr>
            <p:spPr>
              <a:xfrm>
                <a:off x="457200" y="1219200"/>
                <a:ext cx="8435280" cy="5090120"/>
              </a:xfrm>
            </p:spPr>
            <p:txBody>
              <a:bodyPr/>
              <a:lstStyle/>
              <a:p>
                <a:pPr>
                  <a:spcAft>
                    <a:spcPts val="600"/>
                  </a:spcAft>
                </a:pPr>
                <a:r>
                  <a:rPr lang="en-US" sz="2400" b="1" dirty="0" smtClean="0">
                    <a:latin typeface="+mj-lt"/>
                  </a:rPr>
                  <a:t>PR: mean duration of unchanged prices</a:t>
                </a:r>
                <a:r>
                  <a:rPr lang="en-US" sz="2400" dirty="0">
                    <a:latin typeface="+mj-lt"/>
                  </a:rPr>
                  <a:t> (Powers and Powers 2001). Computed as all price observations </a:t>
                </a:r>
                <a:r>
                  <a:rPr lang="en-US" sz="2400" i="1" dirty="0">
                    <a:latin typeface="+mj-lt"/>
                  </a:rPr>
                  <a:t>N</a:t>
                </a:r>
                <a:r>
                  <a:rPr lang="en-US" sz="2400" dirty="0">
                    <a:latin typeface="+mj-lt"/>
                  </a:rPr>
                  <a:t> divided by the number of price changes </a:t>
                </a:r>
                <a:r>
                  <a:rPr lang="en-US" sz="2400" i="1" dirty="0">
                    <a:latin typeface="+mj-lt"/>
                  </a:rPr>
                  <a:t>N</a:t>
                </a:r>
                <a:r>
                  <a:rPr lang="en-US" sz="2400" i="1" baseline="-25000" dirty="0">
                    <a:latin typeface="+mj-lt"/>
                    <a:sym typeface="Symbol"/>
                  </a:rPr>
                  <a:t></a:t>
                </a:r>
                <a:r>
                  <a:rPr lang="en-US" sz="2400" i="1" baseline="-25000" dirty="0" smtClean="0">
                    <a:latin typeface="+mj-lt"/>
                  </a:rPr>
                  <a:t>P</a:t>
                </a:r>
                <a:endParaRPr lang="en-US" sz="2400" b="1" dirty="0" smtClean="0">
                  <a:latin typeface="+mj-lt"/>
                </a:endParaRPr>
              </a:p>
              <a:p>
                <a:pPr lvl="0">
                  <a:spcAft>
                    <a:spcPts val="600"/>
                  </a:spcAft>
                </a:pPr>
                <a:r>
                  <a:rPr lang="en-US" sz="2400" b="1" dirty="0" smtClean="0">
                    <a:latin typeface="+mj-lt"/>
                  </a:rPr>
                  <a:t>PR </a:t>
                </a:r>
                <a:r>
                  <a:rPr lang="en-US" sz="2400" b="1" dirty="0">
                    <a:latin typeface="+mj-lt"/>
                  </a:rPr>
                  <a:t>=</a:t>
                </a:r>
                <a14:m>
                  <m:oMath xmlns:m="http://schemas.openxmlformats.org/officeDocument/2006/math">
                    <m:r>
                      <a:rPr lang="en-US" sz="2400" b="1" i="1">
                        <a:latin typeface="Cambria Math"/>
                      </a:rPr>
                      <m:t> </m:t>
                    </m:r>
                    <m:f>
                      <m:fPr>
                        <m:ctrlPr>
                          <a:rPr lang="en-CA" sz="2400" b="1" i="1">
                            <a:latin typeface="Cambria Math"/>
                          </a:rPr>
                        </m:ctrlPr>
                      </m:fPr>
                      <m:num>
                        <m:r>
                          <a:rPr lang="en-US" sz="2400" b="1" i="1">
                            <a:latin typeface="Cambria Math"/>
                          </a:rPr>
                          <m:t>𝑵</m:t>
                        </m:r>
                      </m:num>
                      <m:den>
                        <m:sSub>
                          <m:sSubPr>
                            <m:ctrlPr>
                              <a:rPr lang="en-CA" sz="2400" b="1" i="1">
                                <a:latin typeface="Cambria Math"/>
                              </a:rPr>
                            </m:ctrlPr>
                          </m:sSubPr>
                          <m:e>
                            <m:r>
                              <a:rPr lang="en-US" sz="2400" b="1" i="1">
                                <a:latin typeface="Cambria Math"/>
                              </a:rPr>
                              <m:t>𝑵</m:t>
                            </m:r>
                          </m:e>
                          <m:sub>
                            <m:r>
                              <a:rPr lang="en-US" sz="2400" b="1" i="1" baseline="-25000">
                                <a:latin typeface="Cambria Math"/>
                                <a:sym typeface="Symbol"/>
                              </a:rPr>
                              <m:t></m:t>
                            </m:r>
                            <m:r>
                              <a:rPr lang="en-US" sz="2400" b="1" i="1" baseline="-25000">
                                <a:latin typeface="Cambria Math"/>
                              </a:rPr>
                              <m:t>𝑷</m:t>
                            </m:r>
                          </m:sub>
                        </m:sSub>
                      </m:den>
                    </m:f>
                  </m:oMath>
                </a14:m>
                <a:endParaRPr lang="en-CA" sz="2400" b="1" baseline="-25000" dirty="0" smtClean="0">
                  <a:latin typeface="+mj-lt"/>
                </a:endParaRPr>
              </a:p>
              <a:p>
                <a:pPr>
                  <a:spcAft>
                    <a:spcPts val="600"/>
                  </a:spcAft>
                </a:pPr>
                <a:r>
                  <a:rPr lang="en-US" sz="2400" b="1" dirty="0" smtClean="0">
                    <a:latin typeface="+mj-lt"/>
                  </a:rPr>
                  <a:t>Probability </a:t>
                </a:r>
                <a:r>
                  <a:rPr lang="en-US" sz="2400" b="1" dirty="0">
                    <a:latin typeface="+mj-lt"/>
                  </a:rPr>
                  <a:t>of a price change</a:t>
                </a:r>
                <a:r>
                  <a:rPr lang="en-US" sz="2400" dirty="0">
                    <a:latin typeface="+mj-lt"/>
                  </a:rPr>
                  <a:t>:  </a:t>
                </a:r>
              </a:p>
              <a:p>
                <a:pPr>
                  <a:spcAft>
                    <a:spcPts val="600"/>
                  </a:spcAft>
                </a:pPr>
                <a:r>
                  <a:rPr lang="en-US" sz="2400" i="1" dirty="0" smtClean="0">
                    <a:latin typeface="+mj-lt"/>
                    <a:sym typeface="Symbol"/>
                  </a:rPr>
                  <a:t> </a:t>
                </a:r>
                <a:r>
                  <a:rPr lang="en-US" sz="2400" b="1" i="1" dirty="0" smtClean="0">
                    <a:latin typeface="+mj-lt"/>
                    <a:sym typeface="Symbol"/>
                  </a:rPr>
                  <a:t></a:t>
                </a:r>
                <a:r>
                  <a:rPr lang="en-US" sz="2400" b="1" i="1" dirty="0">
                    <a:latin typeface="+mj-lt"/>
                  </a:rPr>
                  <a:t>P</a:t>
                </a:r>
                <a:r>
                  <a:rPr lang="en-US" sz="2400" b="1" dirty="0">
                    <a:latin typeface="+mj-lt"/>
                  </a:rPr>
                  <a:t> =</a:t>
                </a:r>
                <a14:m>
                  <m:oMath xmlns:m="http://schemas.openxmlformats.org/officeDocument/2006/math">
                    <m:r>
                      <a:rPr lang="en-US" sz="2400" b="1" i="1">
                        <a:latin typeface="Cambria Math"/>
                      </a:rPr>
                      <m:t> </m:t>
                    </m:r>
                    <m:d>
                      <m:dPr>
                        <m:begChr m:val="{"/>
                        <m:endChr m:val=""/>
                        <m:ctrlPr>
                          <a:rPr lang="de-DE" sz="2400" b="1" i="1">
                            <a:latin typeface="Cambria Math"/>
                          </a:rPr>
                        </m:ctrlPr>
                      </m:dPr>
                      <m:e>
                        <m:m>
                          <m:mPr>
                            <m:mcs>
                              <m:mc>
                                <m:mcPr>
                                  <m:count m:val="3"/>
                                  <m:mcJc m:val="center"/>
                                </m:mcPr>
                              </m:mc>
                            </m:mcs>
                            <m:ctrlPr>
                              <a:rPr lang="de-DE" sz="2400" b="1" i="1">
                                <a:latin typeface="Cambria Math"/>
                              </a:rPr>
                            </m:ctrlPr>
                          </m:mPr>
                          <m:mr>
                            <m:e>
                              <m:r>
                                <a:rPr lang="en-US" sz="2400" b="1" i="1">
                                  <a:latin typeface="Cambria Math"/>
                                </a:rPr>
                                <m:t>𝟏</m:t>
                              </m:r>
                            </m:e>
                            <m:e>
                              <m:r>
                                <a:rPr lang="en-US" sz="2400" b="1" i="1">
                                  <a:latin typeface="Cambria Math"/>
                                </a:rPr>
                                <m:t>𝒊𝒇</m:t>
                              </m:r>
                            </m:e>
                            <m:e>
                              <m:sSub>
                                <m:sSubPr>
                                  <m:ctrlPr>
                                    <a:rPr lang="de-DE" sz="2400" b="1" i="1">
                                      <a:latin typeface="Cambria Math"/>
                                    </a:rPr>
                                  </m:ctrlPr>
                                </m:sSubPr>
                                <m:e>
                                  <m:r>
                                    <a:rPr lang="en-US" sz="2400" b="1" i="1">
                                      <a:latin typeface="Cambria Math"/>
                                    </a:rPr>
                                    <m:t>𝒑</m:t>
                                  </m:r>
                                </m:e>
                                <m:sub>
                                  <m:r>
                                    <a:rPr lang="en-US" sz="2400" b="1" i="1">
                                      <a:latin typeface="Cambria Math"/>
                                    </a:rPr>
                                    <m:t>𝒋𝒉𝒕</m:t>
                                  </m:r>
                                  <m:r>
                                    <a:rPr lang="en-US" sz="2400" b="1" i="1">
                                      <a:latin typeface="Cambria Math"/>
                                    </a:rPr>
                                    <m:t> </m:t>
                                  </m:r>
                                </m:sub>
                              </m:sSub>
                              <m:r>
                                <a:rPr lang="en-US" sz="2400" b="1" i="1">
                                  <a:latin typeface="Cambria Math"/>
                                </a:rPr>
                                <m:t>≠</m:t>
                              </m:r>
                              <m:sSub>
                                <m:sSubPr>
                                  <m:ctrlPr>
                                    <a:rPr lang="de-DE" sz="2400" b="1" i="1">
                                      <a:latin typeface="Cambria Math"/>
                                    </a:rPr>
                                  </m:ctrlPr>
                                </m:sSubPr>
                                <m:e>
                                  <m:r>
                                    <a:rPr lang="en-US" sz="2400" b="1" i="1">
                                      <a:latin typeface="Cambria Math"/>
                                    </a:rPr>
                                    <m:t>𝒑</m:t>
                                  </m:r>
                                </m:e>
                                <m:sub>
                                  <m:r>
                                    <a:rPr lang="en-US" sz="2400" b="1" i="1">
                                      <a:latin typeface="Cambria Math"/>
                                    </a:rPr>
                                    <m:t>𝒋𝒉</m:t>
                                  </m:r>
                                  <m:r>
                                    <a:rPr lang="en-US" sz="2400" b="1" i="1">
                                      <a:latin typeface="Cambria Math"/>
                                    </a:rPr>
                                    <m:t>(</m:t>
                                  </m:r>
                                  <m:r>
                                    <a:rPr lang="en-US" sz="2400" b="1" i="1">
                                      <a:latin typeface="Cambria Math"/>
                                    </a:rPr>
                                    <m:t>𝒕</m:t>
                                  </m:r>
                                  <m:r>
                                    <a:rPr lang="en-US" sz="2400" b="1" i="1">
                                      <a:latin typeface="Cambria Math"/>
                                    </a:rPr>
                                    <m:t>−</m:t>
                                  </m:r>
                                  <m:r>
                                    <a:rPr lang="en-US" sz="2400" b="1" i="1">
                                      <a:latin typeface="Cambria Math"/>
                                    </a:rPr>
                                    <m:t>𝟏</m:t>
                                  </m:r>
                                  <m:r>
                                    <a:rPr lang="en-US" sz="2400" b="1" i="1">
                                      <a:latin typeface="Cambria Math"/>
                                    </a:rPr>
                                    <m:t>)</m:t>
                                  </m:r>
                                </m:sub>
                              </m:sSub>
                            </m:e>
                          </m:mr>
                          <m:mr>
                            <m:e>
                              <m:r>
                                <a:rPr lang="en-US" sz="2400" b="1" i="1">
                                  <a:latin typeface="Cambria Math"/>
                                </a:rPr>
                                <m:t>𝟎</m:t>
                              </m:r>
                            </m:e>
                            <m:e>
                              <m:r>
                                <a:rPr lang="en-US" sz="2400" b="1" i="1">
                                  <a:latin typeface="Cambria Math"/>
                                </a:rPr>
                                <m:t>𝒊𝒇</m:t>
                              </m:r>
                            </m:e>
                            <m:e>
                              <m:sSub>
                                <m:sSubPr>
                                  <m:ctrlPr>
                                    <a:rPr lang="de-DE" sz="2400" b="1" i="1">
                                      <a:latin typeface="Cambria Math"/>
                                    </a:rPr>
                                  </m:ctrlPr>
                                </m:sSubPr>
                                <m:e>
                                  <m:r>
                                    <a:rPr lang="en-US" sz="2400" b="1" i="1">
                                      <a:latin typeface="Cambria Math"/>
                                    </a:rPr>
                                    <m:t>𝒑</m:t>
                                  </m:r>
                                </m:e>
                                <m:sub>
                                  <m:r>
                                    <a:rPr lang="en-US" sz="2400" b="1" i="1">
                                      <a:latin typeface="Cambria Math"/>
                                    </a:rPr>
                                    <m:t>𝒋𝒉𝒕</m:t>
                                  </m:r>
                                  <m:r>
                                    <a:rPr lang="en-US" sz="2400" b="1" i="1">
                                      <a:latin typeface="Cambria Math"/>
                                    </a:rPr>
                                    <m:t> </m:t>
                                  </m:r>
                                </m:sub>
                              </m:sSub>
                              <m:r>
                                <a:rPr lang="en-US" sz="2400" b="1" i="1">
                                  <a:latin typeface="Cambria Math"/>
                                </a:rPr>
                                <m:t>=</m:t>
                              </m:r>
                              <m:sSub>
                                <m:sSubPr>
                                  <m:ctrlPr>
                                    <a:rPr lang="de-DE" sz="2400" b="1" i="1">
                                      <a:latin typeface="Cambria Math"/>
                                    </a:rPr>
                                  </m:ctrlPr>
                                </m:sSubPr>
                                <m:e>
                                  <m:r>
                                    <a:rPr lang="en-US" sz="2400" b="1" i="1">
                                      <a:latin typeface="Cambria Math"/>
                                    </a:rPr>
                                    <m:t>𝒑</m:t>
                                  </m:r>
                                </m:e>
                                <m:sub>
                                  <m:r>
                                    <a:rPr lang="en-US" sz="2400" b="1" i="1">
                                      <a:latin typeface="Cambria Math"/>
                                    </a:rPr>
                                    <m:t>𝒋𝒉</m:t>
                                  </m:r>
                                  <m:r>
                                    <a:rPr lang="en-US" sz="2400" b="1" i="1">
                                      <a:latin typeface="Cambria Math"/>
                                    </a:rPr>
                                    <m:t>(</m:t>
                                  </m:r>
                                  <m:r>
                                    <a:rPr lang="en-US" sz="2400" b="1" i="1">
                                      <a:latin typeface="Cambria Math"/>
                                    </a:rPr>
                                    <m:t>𝒕</m:t>
                                  </m:r>
                                  <m:r>
                                    <a:rPr lang="en-US" sz="2400" b="1" i="1">
                                      <a:latin typeface="Cambria Math"/>
                                    </a:rPr>
                                    <m:t>−</m:t>
                                  </m:r>
                                  <m:r>
                                    <a:rPr lang="en-US" sz="2400" b="1" i="1">
                                      <a:latin typeface="Cambria Math"/>
                                    </a:rPr>
                                    <m:t>𝟏</m:t>
                                  </m:r>
                                  <m:r>
                                    <a:rPr lang="en-US" sz="2400" b="1" i="1">
                                      <a:latin typeface="Cambria Math"/>
                                    </a:rPr>
                                    <m:t>)</m:t>
                                  </m:r>
                                </m:sub>
                              </m:sSub>
                            </m:e>
                          </m:mr>
                        </m:m>
                      </m:e>
                    </m:d>
                  </m:oMath>
                </a14:m>
                <a:endParaRPr lang="de-DE" sz="2400" b="1" dirty="0">
                  <a:latin typeface="+mj-lt"/>
                </a:endParaRPr>
              </a:p>
              <a:p>
                <a:pPr marL="0" indent="0">
                  <a:spcAft>
                    <a:spcPts val="600"/>
                  </a:spcAft>
                  <a:buNone/>
                </a:pPr>
                <a:r>
                  <a:rPr lang="en-US" sz="2400" i="1" dirty="0" smtClean="0">
                    <a:latin typeface="+mj-lt"/>
                    <a:sym typeface="Symbol"/>
                  </a:rPr>
                  <a:t></a:t>
                </a:r>
                <a:r>
                  <a:rPr lang="en-US" sz="2400" i="1" dirty="0">
                    <a:latin typeface="+mj-lt"/>
                  </a:rPr>
                  <a:t>P</a:t>
                </a:r>
                <a:r>
                  <a:rPr lang="en-US" sz="2400" dirty="0">
                    <a:latin typeface="+mj-lt"/>
                  </a:rPr>
                  <a:t> =</a:t>
                </a:r>
                <a:r>
                  <a:rPr lang="en-US" sz="2400" dirty="0" smtClean="0">
                    <a:latin typeface="+mj-lt"/>
                  </a:rPr>
                  <a:t> price </a:t>
                </a:r>
                <a:r>
                  <a:rPr lang="en-US" sz="2400" dirty="0">
                    <a:latin typeface="+mj-lt"/>
                  </a:rPr>
                  <a:t>change </a:t>
                </a:r>
                <a:r>
                  <a:rPr lang="en-US" sz="2400" dirty="0" smtClean="0">
                    <a:latin typeface="+mj-lt"/>
                  </a:rPr>
                  <a:t>of </a:t>
                </a:r>
                <a:r>
                  <a:rPr lang="en-US" sz="2400" dirty="0">
                    <a:latin typeface="+mj-lt"/>
                  </a:rPr>
                  <a:t>product j, </a:t>
                </a:r>
                <a:r>
                  <a:rPr lang="en-US" sz="2400" dirty="0" smtClean="0">
                    <a:latin typeface="+mj-lt"/>
                  </a:rPr>
                  <a:t>in store </a:t>
                </a:r>
                <a:r>
                  <a:rPr lang="en-US" sz="2400" dirty="0">
                    <a:latin typeface="+mj-lt"/>
                  </a:rPr>
                  <a:t>h, at time </a:t>
                </a:r>
                <a:r>
                  <a:rPr lang="en-US" sz="2400" dirty="0" smtClean="0">
                    <a:latin typeface="+mj-lt"/>
                  </a:rPr>
                  <a:t>t</a:t>
                </a:r>
              </a:p>
              <a:p>
                <a:pPr marL="0" indent="0">
                  <a:spcAft>
                    <a:spcPts val="600"/>
                  </a:spcAft>
                  <a:buNone/>
                </a:pPr>
                <a:endParaRPr lang="en-US" sz="200" dirty="0" smtClean="0">
                  <a:latin typeface="+mj-lt"/>
                </a:endParaRPr>
              </a:p>
              <a:p>
                <a:pPr>
                  <a:spcAft>
                    <a:spcPts val="600"/>
                  </a:spcAft>
                </a:pPr>
                <a:r>
                  <a:rPr lang="en-US" sz="2400" dirty="0" smtClean="0">
                    <a:latin typeface="+mj-lt"/>
                  </a:rPr>
                  <a:t>Similar </a:t>
                </a:r>
                <a:r>
                  <a:rPr lang="en-US" sz="2400" dirty="0">
                    <a:latin typeface="+mj-lt"/>
                  </a:rPr>
                  <a:t>measures </a:t>
                </a:r>
                <a:r>
                  <a:rPr lang="en-US" sz="2400" dirty="0" smtClean="0">
                    <a:latin typeface="+mj-lt"/>
                  </a:rPr>
                  <a:t>of rigidity: # and frequency (Levy et al. 2008; Mueller et al. 2007) </a:t>
                </a:r>
                <a:endParaRPr lang="de-DE" sz="2400" dirty="0">
                  <a:latin typeface="+mj-lt"/>
                </a:endParaRPr>
              </a:p>
              <a:p>
                <a:pPr>
                  <a:spcAft>
                    <a:spcPts val="600"/>
                  </a:spcAft>
                </a:pPr>
                <a:endParaRPr lang="en-US" sz="2400" dirty="0">
                  <a:latin typeface="+mj-lt"/>
                </a:endParaRPr>
              </a:p>
              <a:p>
                <a:pPr>
                  <a:spcAft>
                    <a:spcPts val="600"/>
                  </a:spcAft>
                </a:pPr>
                <a:endParaRPr lang="de-DE" sz="2400" dirty="0">
                  <a:latin typeface="+mj-lt"/>
                </a:endParaRPr>
              </a:p>
            </p:txBody>
          </p:sp>
        </mc:Choice>
        <mc:Fallback xmlns="">
          <p:sp>
            <p:nvSpPr>
              <p:cNvPr id="3" name="Inhaltsplatzhalter 2"/>
              <p:cNvSpPr>
                <a:spLocks noGrp="1" noRot="1" noChangeAspect="1" noMove="1" noResize="1" noEditPoints="1" noAdjustHandles="1" noChangeArrowheads="1" noChangeShapeType="1" noTextEdit="1"/>
              </p:cNvSpPr>
              <p:nvPr>
                <p:ph sz="quarter" idx="1"/>
              </p:nvPr>
            </p:nvSpPr>
            <p:spPr>
              <a:xfrm>
                <a:off x="457200" y="1219200"/>
                <a:ext cx="8435280" cy="5090120"/>
              </a:xfrm>
              <a:blipFill rotWithShape="1">
                <a:blip r:embed="rId2"/>
                <a:stretch>
                  <a:fillRect l="-1084" t="-958" b="-838"/>
                </a:stretch>
              </a:blipFill>
            </p:spPr>
            <p:txBody>
              <a:bodyPr/>
              <a:lstStyle/>
              <a:p>
                <a:r>
                  <a:rPr lang="en-CA">
                    <a:noFill/>
                  </a:rPr>
                  <a:t> </a:t>
                </a:r>
              </a:p>
            </p:txBody>
          </p:sp>
        </mc:Fallback>
      </mc:AlternateContent>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11</a:t>
            </a:fld>
            <a:endParaRPr lang="de-DE" dirty="0"/>
          </a:p>
        </p:txBody>
      </p:sp>
    </p:spTree>
    <p:extLst>
      <p:ext uri="{BB962C8B-B14F-4D97-AF65-F5344CB8AC3E}">
        <p14:creationId xmlns:p14="http://schemas.microsoft.com/office/powerpoint/2010/main" val="3604278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Data </a:t>
            </a:r>
            <a:endParaRPr lang="de-DE" dirty="0"/>
          </a:p>
        </p:txBody>
      </p:sp>
      <p:sp>
        <p:nvSpPr>
          <p:cNvPr id="3" name="Inhaltsplatzhalter 2"/>
          <p:cNvSpPr>
            <a:spLocks noGrp="1"/>
          </p:cNvSpPr>
          <p:nvPr>
            <p:ph sz="quarter" idx="1"/>
          </p:nvPr>
        </p:nvSpPr>
        <p:spPr/>
        <p:txBody>
          <a:bodyPr/>
          <a:lstStyle/>
          <a:p>
            <a:pPr>
              <a:spcAft>
                <a:spcPts val="600"/>
              </a:spcAft>
            </a:pPr>
            <a:r>
              <a:rPr lang="de-DE" dirty="0" smtClean="0"/>
              <a:t>Major U.S.-Canadian retail chain</a:t>
            </a:r>
          </a:p>
          <a:p>
            <a:pPr>
              <a:spcAft>
                <a:spcPts val="600"/>
              </a:spcAft>
            </a:pPr>
            <a:r>
              <a:rPr lang="en-US" dirty="0" smtClean="0"/>
              <a:t>2200 </a:t>
            </a:r>
            <a:r>
              <a:rPr lang="en-US" dirty="0"/>
              <a:t>stores </a:t>
            </a:r>
            <a:r>
              <a:rPr lang="en-US" dirty="0" smtClean="0"/>
              <a:t>in U.S. and Canada. </a:t>
            </a:r>
            <a:r>
              <a:rPr lang="en-US" b="1" dirty="0" smtClean="0"/>
              <a:t>Sample =</a:t>
            </a:r>
            <a:r>
              <a:rPr lang="en-US" dirty="0" smtClean="0"/>
              <a:t> </a:t>
            </a:r>
            <a:r>
              <a:rPr lang="de-DE" b="1" dirty="0" smtClean="0"/>
              <a:t>70 </a:t>
            </a:r>
            <a:r>
              <a:rPr lang="de-DE" b="1" dirty="0"/>
              <a:t>stores across </a:t>
            </a:r>
            <a:r>
              <a:rPr lang="de-DE" b="1" dirty="0" smtClean="0"/>
              <a:t>Canada</a:t>
            </a:r>
            <a:endParaRPr lang="de-DE" dirty="0" smtClean="0"/>
          </a:p>
          <a:p>
            <a:pPr>
              <a:spcAft>
                <a:spcPts val="600"/>
              </a:spcAft>
            </a:pPr>
            <a:r>
              <a:rPr lang="de-DE" dirty="0" smtClean="0"/>
              <a:t>Weekly </a:t>
            </a:r>
            <a:r>
              <a:rPr lang="de-DE" dirty="0"/>
              <a:t>store level </a:t>
            </a:r>
            <a:r>
              <a:rPr lang="de-DE" dirty="0" smtClean="0"/>
              <a:t>scanner </a:t>
            </a:r>
            <a:r>
              <a:rPr lang="de-DE" dirty="0"/>
              <a:t>data from </a:t>
            </a:r>
            <a:r>
              <a:rPr lang="de-DE" b="1" dirty="0" smtClean="0"/>
              <a:t>2004/w1</a:t>
            </a:r>
            <a:r>
              <a:rPr lang="de-DE" b="1" dirty="0"/>
              <a:t>− </a:t>
            </a:r>
            <a:r>
              <a:rPr lang="de-DE" b="1" dirty="0" smtClean="0"/>
              <a:t>2007/w22 </a:t>
            </a:r>
            <a:r>
              <a:rPr lang="de-DE" dirty="0" smtClean="0"/>
              <a:t>for ± 60,000 items in 200 categories</a:t>
            </a:r>
            <a:endParaRPr lang="de-DE" dirty="0"/>
          </a:p>
          <a:p>
            <a:pPr>
              <a:spcAft>
                <a:spcPts val="600"/>
              </a:spcAft>
            </a:pPr>
            <a:r>
              <a:rPr lang="de-DE" dirty="0" smtClean="0"/>
              <a:t>Case </a:t>
            </a:r>
            <a:r>
              <a:rPr lang="de-DE" dirty="0"/>
              <a:t>studies: </a:t>
            </a:r>
            <a:r>
              <a:rPr lang="de-DE" dirty="0" smtClean="0"/>
              <a:t>(1) Packaged, </a:t>
            </a:r>
            <a:r>
              <a:rPr lang="de-DE" b="1" dirty="0" smtClean="0"/>
              <a:t>sliced</a:t>
            </a:r>
            <a:r>
              <a:rPr lang="de-DE" dirty="0" smtClean="0"/>
              <a:t> </a:t>
            </a:r>
            <a:r>
              <a:rPr lang="de-DE" b="1" dirty="0" smtClean="0"/>
              <a:t>bacon</a:t>
            </a:r>
            <a:r>
              <a:rPr lang="de-DE" dirty="0" smtClean="0"/>
              <a:t> (2) bottled </a:t>
            </a:r>
            <a:r>
              <a:rPr lang="de-DE" b="1" dirty="0" smtClean="0"/>
              <a:t>salad dressings</a:t>
            </a:r>
          </a:p>
          <a:p>
            <a:pPr>
              <a:spcAft>
                <a:spcPts val="600"/>
              </a:spcAft>
            </a:pPr>
            <a:r>
              <a:rPr lang="de-DE" dirty="0" smtClean="0"/>
              <a:t>Data: upc, net and gross revenue, wholesale price (not AAC), sales quantity, fresh weight, store parameters</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12</a:t>
            </a:fld>
            <a:endParaRPr lang="de-DE" dirty="0"/>
          </a:p>
        </p:txBody>
      </p:sp>
    </p:spTree>
    <p:extLst>
      <p:ext uri="{BB962C8B-B14F-4D97-AF65-F5344CB8AC3E}">
        <p14:creationId xmlns:p14="http://schemas.microsoft.com/office/powerpoint/2010/main" val="3418415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Store location</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13</a:t>
            </a:fld>
            <a:endParaRPr lang="de-DE"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563" y="1290414"/>
            <a:ext cx="7762875"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90562" y="5877272"/>
            <a:ext cx="5268494" cy="430887"/>
          </a:xfrm>
          <a:prstGeom prst="rect">
            <a:avLst/>
          </a:prstGeom>
          <a:noFill/>
        </p:spPr>
        <p:txBody>
          <a:bodyPr wrap="none" rtlCol="0">
            <a:spAutoFit/>
          </a:bodyPr>
          <a:lstStyle/>
          <a:p>
            <a:r>
              <a:rPr lang="en-CA" sz="2200" dirty="0" smtClean="0">
                <a:latin typeface="+mj-lt"/>
              </a:rPr>
              <a:t>Color codes for retailer distribution division. </a:t>
            </a:r>
            <a:endParaRPr lang="en-CA" sz="2200" dirty="0">
              <a:latin typeface="+mj-lt"/>
            </a:endParaRPr>
          </a:p>
        </p:txBody>
      </p:sp>
    </p:spTree>
    <p:extLst>
      <p:ext uri="{BB962C8B-B14F-4D97-AF65-F5344CB8AC3E}">
        <p14:creationId xmlns:p14="http://schemas.microsoft.com/office/powerpoint/2010/main" val="1105287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Case study 1: packaged sliced bacon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14</a:t>
            </a:fld>
            <a:endParaRPr lang="de-DE"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196752"/>
            <a:ext cx="7344816" cy="554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899592" y="1268760"/>
            <a:ext cx="7179691"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71263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Bacon: Retail </a:t>
            </a:r>
            <a:r>
              <a:rPr lang="en-US" sz="3000" dirty="0"/>
              <a:t>and wholesale prices </a:t>
            </a:r>
            <a:r>
              <a:rPr lang="en-US" sz="3000" dirty="0" smtClean="0"/>
              <a:t>(C$/100g)</a:t>
            </a:r>
            <a:endParaRPr lang="en-CA" sz="3000"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15</a:t>
            </a:fld>
            <a:endParaRPr lang="de-DE" dirty="0"/>
          </a:p>
        </p:txBody>
      </p:sp>
      <p:graphicFrame>
        <p:nvGraphicFramePr>
          <p:cNvPr id="5" name="Diagramm 1"/>
          <p:cNvGraphicFramePr/>
          <p:nvPr>
            <p:extLst>
              <p:ext uri="{D42A27DB-BD31-4B8C-83A1-F6EECF244321}">
                <p14:modId xmlns:p14="http://schemas.microsoft.com/office/powerpoint/2010/main" val="779357844"/>
              </p:ext>
            </p:extLst>
          </p:nvPr>
        </p:nvGraphicFramePr>
        <p:xfrm>
          <a:off x="107504" y="1700808"/>
          <a:ext cx="8856984" cy="36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5428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Case study 2: Bottled salad dressing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16</a:t>
            </a:fld>
            <a:endParaRPr lang="de-DE"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340768"/>
            <a:ext cx="7607298" cy="4794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848693" y="1340768"/>
            <a:ext cx="7179691"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38370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Salad dressing: Retail </a:t>
            </a:r>
            <a:r>
              <a:rPr lang="en-US" sz="3000" dirty="0"/>
              <a:t>and wholesale prices </a:t>
            </a:r>
            <a:r>
              <a:rPr lang="en-US" sz="3000" dirty="0" smtClean="0"/>
              <a:t>(C$/oz.)</a:t>
            </a:r>
            <a:endParaRPr lang="en-CA" sz="3000"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17</a:t>
            </a:fld>
            <a:endParaRPr lang="de-DE" dirty="0"/>
          </a:p>
        </p:txBody>
      </p:sp>
      <p:graphicFrame>
        <p:nvGraphicFramePr>
          <p:cNvPr id="5" name="Diagramm 2"/>
          <p:cNvGraphicFramePr/>
          <p:nvPr>
            <p:extLst>
              <p:ext uri="{D42A27DB-BD31-4B8C-83A1-F6EECF244321}">
                <p14:modId xmlns:p14="http://schemas.microsoft.com/office/powerpoint/2010/main" val="723623793"/>
              </p:ext>
            </p:extLst>
          </p:nvPr>
        </p:nvGraphicFramePr>
        <p:xfrm>
          <a:off x="26966" y="1556792"/>
          <a:ext cx="9025773" cy="35283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2618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margins</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18</a:t>
            </a:fld>
            <a:endParaRPr lang="de-DE" dirty="0"/>
          </a:p>
        </p:txBody>
      </p:sp>
      <p:graphicFrame>
        <p:nvGraphicFramePr>
          <p:cNvPr id="6" name="Table 5"/>
          <p:cNvGraphicFramePr>
            <a:graphicFrameLocks noGrp="1"/>
          </p:cNvGraphicFramePr>
          <p:nvPr>
            <p:extLst>
              <p:ext uri="{D42A27DB-BD31-4B8C-83A1-F6EECF244321}">
                <p14:modId xmlns:p14="http://schemas.microsoft.com/office/powerpoint/2010/main" val="1420068300"/>
              </p:ext>
            </p:extLst>
          </p:nvPr>
        </p:nvGraphicFramePr>
        <p:xfrm>
          <a:off x="323528" y="1224112"/>
          <a:ext cx="8424934" cy="5157216"/>
        </p:xfrm>
        <a:graphic>
          <a:graphicData uri="http://schemas.openxmlformats.org/drawingml/2006/table">
            <a:tbl>
              <a:tblPr firstRow="1" firstCol="1" bandRow="1">
                <a:tableStyleId>{5C22544A-7EE6-4342-B048-85BDC9FD1C3A}</a:tableStyleId>
              </a:tblPr>
              <a:tblGrid>
                <a:gridCol w="1368150"/>
                <a:gridCol w="1512168"/>
                <a:gridCol w="1393146"/>
                <a:gridCol w="1178666"/>
                <a:gridCol w="135752"/>
                <a:gridCol w="1429991"/>
                <a:gridCol w="1407061"/>
              </a:tblGrid>
              <a:tr h="298895">
                <a:tc gridSpan="3">
                  <a:txBody>
                    <a:bodyPr/>
                    <a:lstStyle/>
                    <a:p>
                      <a:pPr algn="ctr">
                        <a:lnSpc>
                          <a:spcPct val="150000"/>
                        </a:lnSpc>
                        <a:spcAft>
                          <a:spcPts val="0"/>
                        </a:spcAft>
                      </a:pPr>
                      <a:r>
                        <a:rPr lang="en-US" sz="1800" dirty="0">
                          <a:effectLst/>
                        </a:rPr>
                        <a:t>  Bacon</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hMerge="1">
                  <a:txBody>
                    <a:bodyPr/>
                    <a:lstStyle/>
                    <a:p>
                      <a:endParaRPr lang="en-CA"/>
                    </a:p>
                  </a:txBody>
                  <a:tcPr/>
                </a:tc>
                <a:tc gridSpan="4">
                  <a:txBody>
                    <a:bodyPr/>
                    <a:lstStyle/>
                    <a:p>
                      <a:pPr algn="ctr">
                        <a:lnSpc>
                          <a:spcPct val="150000"/>
                        </a:lnSpc>
                        <a:spcAft>
                          <a:spcPts val="0"/>
                        </a:spcAft>
                      </a:pPr>
                      <a:r>
                        <a:rPr lang="en-US" sz="1800" dirty="0">
                          <a:effectLst/>
                        </a:rPr>
                        <a:t>           Salad dressings</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tr>
              <a:tr h="496121">
                <a:tc>
                  <a:txBody>
                    <a:bodyPr/>
                    <a:lstStyle/>
                    <a:p>
                      <a:pPr>
                        <a:lnSpc>
                          <a:spcPct val="115000"/>
                        </a:lnSpc>
                        <a:spcAft>
                          <a:spcPts val="0"/>
                        </a:spcAft>
                      </a:pPr>
                      <a:r>
                        <a:rPr lang="en-US" sz="1800" dirty="0" smtClean="0">
                          <a:effectLst/>
                        </a:rPr>
                        <a:t>Brand</a:t>
                      </a:r>
                      <a:endParaRPr lang="en-CA" sz="18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US" sz="1800" dirty="0" smtClean="0">
                          <a:effectLst/>
                        </a:rPr>
                        <a:t>Abs. </a:t>
                      </a:r>
                      <a:r>
                        <a:rPr lang="en-US" sz="1800" dirty="0">
                          <a:effectLst/>
                        </a:rPr>
                        <a:t>margin (</a:t>
                      </a:r>
                      <a:r>
                        <a:rPr lang="en-US" sz="1800" dirty="0" smtClean="0">
                          <a:effectLst/>
                        </a:rPr>
                        <a:t>C$)</a:t>
                      </a:r>
                      <a:endParaRPr lang="en-CA" sz="18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US" sz="1800" dirty="0" smtClean="0">
                          <a:effectLst/>
                        </a:rPr>
                        <a:t>Rel. margin </a:t>
                      </a:r>
                      <a:r>
                        <a:rPr lang="en-US" sz="1800" dirty="0">
                          <a:effectLst/>
                        </a:rPr>
                        <a:t>(%)</a:t>
                      </a:r>
                      <a:endParaRPr lang="en-CA" sz="1800" dirty="0">
                        <a:effectLst/>
                        <a:latin typeface="Calibri"/>
                        <a:ea typeface="Calibri"/>
                        <a:cs typeface="Times New Roman"/>
                      </a:endParaRPr>
                    </a:p>
                  </a:txBody>
                  <a:tcPr marL="68580" marR="68580" marT="0" marB="0" anchor="ctr"/>
                </a:tc>
                <a:tc gridSpan="2">
                  <a:txBody>
                    <a:bodyPr/>
                    <a:lstStyle/>
                    <a:p>
                      <a:pPr marL="0" algn="l" rtl="0" eaLnBrk="1" latinLnBrk="0" hangingPunct="1">
                        <a:lnSpc>
                          <a:spcPct val="115000"/>
                        </a:lnSpc>
                        <a:spcAft>
                          <a:spcPts val="0"/>
                        </a:spcAft>
                      </a:pPr>
                      <a:r>
                        <a:rPr kumimoji="0" lang="en-US" sz="1800" b="1" kern="1200" dirty="0" smtClean="0">
                          <a:solidFill>
                            <a:schemeClr val="lt1"/>
                          </a:solidFill>
                          <a:effectLst/>
                          <a:latin typeface="+mn-lt"/>
                          <a:ea typeface="+mn-ea"/>
                          <a:cs typeface="+mn-cs"/>
                        </a:rPr>
                        <a:t>Brand</a:t>
                      </a:r>
                      <a:endParaRPr kumimoji="0" lang="en-CA" sz="1800" b="1" kern="1200" dirty="0">
                        <a:solidFill>
                          <a:schemeClr val="lt1"/>
                        </a:solidFill>
                        <a:effectLst/>
                        <a:latin typeface="+mn-lt"/>
                        <a:ea typeface="+mn-ea"/>
                        <a:cs typeface="+mn-cs"/>
                      </a:endParaRPr>
                    </a:p>
                  </a:txBody>
                  <a:tcPr marL="68580" marR="68580" marT="0" marB="0" anchor="ctr">
                    <a:solidFill>
                      <a:schemeClr val="accent1"/>
                    </a:solidFill>
                  </a:tcPr>
                </a:tc>
                <a:tc hMerge="1">
                  <a:txBody>
                    <a:bodyPr/>
                    <a:lstStyle/>
                    <a:p>
                      <a:endParaRPr lang="en-CA"/>
                    </a:p>
                  </a:txBody>
                  <a:tcPr/>
                </a:tc>
                <a:tc>
                  <a:txBody>
                    <a:bodyPr/>
                    <a:lstStyle/>
                    <a:p>
                      <a:pPr algn="l">
                        <a:lnSpc>
                          <a:spcPct val="115000"/>
                        </a:lnSpc>
                        <a:spcAft>
                          <a:spcPts val="0"/>
                        </a:spcAft>
                      </a:pPr>
                      <a:r>
                        <a:rPr lang="en-US" sz="1800" dirty="0" smtClean="0">
                          <a:effectLst/>
                        </a:rPr>
                        <a:t>Abs. </a:t>
                      </a:r>
                      <a:r>
                        <a:rPr lang="en-US" sz="1800" dirty="0">
                          <a:effectLst/>
                        </a:rPr>
                        <a:t>margin (</a:t>
                      </a:r>
                      <a:r>
                        <a:rPr lang="en-US" sz="1800" dirty="0" smtClean="0">
                          <a:effectLst/>
                        </a:rPr>
                        <a:t>C$)</a:t>
                      </a:r>
                      <a:endParaRPr lang="en-CA" sz="18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US" sz="1800" dirty="0" smtClean="0">
                          <a:effectLst/>
                        </a:rPr>
                        <a:t>Rel. </a:t>
                      </a:r>
                      <a:r>
                        <a:rPr lang="en-US" sz="1800" dirty="0">
                          <a:effectLst/>
                        </a:rPr>
                        <a:t>margin (%)</a:t>
                      </a:r>
                      <a:endParaRPr lang="en-CA" sz="1800" dirty="0">
                        <a:effectLst/>
                        <a:latin typeface="Calibri"/>
                        <a:ea typeface="Calibri"/>
                        <a:cs typeface="Times New Roman"/>
                      </a:endParaRPr>
                    </a:p>
                  </a:txBody>
                  <a:tcPr marL="68580" marR="68580" marT="0" marB="0" anchor="ctr"/>
                </a:tc>
              </a:tr>
              <a:tr h="298895">
                <a:tc gridSpan="7">
                  <a:txBody>
                    <a:bodyPr/>
                    <a:lstStyle/>
                    <a:p>
                      <a:pPr>
                        <a:lnSpc>
                          <a:spcPct val="150000"/>
                        </a:lnSpc>
                        <a:spcAft>
                          <a:spcPts val="0"/>
                        </a:spcAft>
                      </a:pPr>
                      <a:r>
                        <a:rPr lang="en-US" sz="1800" dirty="0">
                          <a:effectLst/>
                        </a:rPr>
                        <a:t>National Brands</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298895">
                <a:tc>
                  <a:txBody>
                    <a:bodyPr/>
                    <a:lstStyle/>
                    <a:p>
                      <a:pPr>
                        <a:lnSpc>
                          <a:spcPct val="150000"/>
                        </a:lnSpc>
                        <a:spcAft>
                          <a:spcPts val="0"/>
                        </a:spcAft>
                      </a:pPr>
                      <a:r>
                        <a:rPr lang="en-US" sz="1800" dirty="0">
                          <a:effectLst/>
                        </a:rPr>
                        <a:t>NB 1</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dirty="0">
                          <a:effectLst/>
                        </a:rPr>
                        <a:t>2.33</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dirty="0">
                          <a:effectLst/>
                        </a:rPr>
                        <a:t>37.7</a:t>
                      </a:r>
                      <a:endParaRPr lang="en-CA" sz="1800" dirty="0">
                        <a:effectLst/>
                        <a:latin typeface="Calibri"/>
                        <a:ea typeface="Calibri"/>
                        <a:cs typeface="Times New Roman"/>
                      </a:endParaRPr>
                    </a:p>
                  </a:txBody>
                  <a:tcPr marL="68580" marR="68580" marT="0" marB="0" anchor="ctr"/>
                </a:tc>
                <a:tc gridSpan="2">
                  <a:txBody>
                    <a:bodyPr/>
                    <a:lstStyle/>
                    <a:p>
                      <a:pPr marL="0" algn="l" rtl="0" eaLnBrk="1" latinLnBrk="0" hangingPunct="1">
                        <a:lnSpc>
                          <a:spcPct val="150000"/>
                        </a:lnSpc>
                        <a:spcAft>
                          <a:spcPts val="0"/>
                        </a:spcAft>
                      </a:pPr>
                      <a:r>
                        <a:rPr kumimoji="0" lang="en-US" sz="1800" b="1" kern="1200" dirty="0">
                          <a:solidFill>
                            <a:schemeClr val="lt1"/>
                          </a:solidFill>
                          <a:effectLst/>
                          <a:latin typeface="+mn-lt"/>
                          <a:ea typeface="+mn-ea"/>
                          <a:cs typeface="+mn-cs"/>
                        </a:rPr>
                        <a:t>NB (16 </a:t>
                      </a:r>
                      <a:r>
                        <a:rPr kumimoji="0" lang="en-US" sz="1800" b="1" kern="1200" dirty="0" err="1">
                          <a:solidFill>
                            <a:schemeClr val="lt1"/>
                          </a:solidFill>
                          <a:effectLst/>
                          <a:latin typeface="+mn-lt"/>
                          <a:ea typeface="+mn-ea"/>
                          <a:cs typeface="+mn-cs"/>
                        </a:rPr>
                        <a:t>oz</a:t>
                      </a:r>
                      <a:r>
                        <a:rPr kumimoji="0" lang="en-US" sz="1800" b="1" kern="1200" dirty="0">
                          <a:solidFill>
                            <a:schemeClr val="lt1"/>
                          </a:solidFill>
                          <a:effectLst/>
                          <a:latin typeface="+mn-lt"/>
                          <a:ea typeface="+mn-ea"/>
                          <a:cs typeface="+mn-cs"/>
                        </a:rPr>
                        <a:t>)</a:t>
                      </a:r>
                      <a:endParaRPr kumimoji="0" lang="en-CA" sz="1800" b="1" kern="1200" dirty="0">
                        <a:solidFill>
                          <a:schemeClr val="lt1"/>
                        </a:solidFill>
                        <a:effectLst/>
                        <a:latin typeface="+mn-lt"/>
                        <a:ea typeface="+mn-ea"/>
                        <a:cs typeface="+mn-cs"/>
                      </a:endParaRPr>
                    </a:p>
                  </a:txBody>
                  <a:tcPr marL="68580" marR="68580" marT="0" marB="0" anchor="ctr">
                    <a:solidFill>
                      <a:schemeClr val="accent1"/>
                    </a:solidFill>
                  </a:tcPr>
                </a:tc>
                <a:tc hMerge="1">
                  <a:txBody>
                    <a:bodyPr/>
                    <a:lstStyle/>
                    <a:p>
                      <a:endParaRPr lang="en-CA"/>
                    </a:p>
                  </a:txBody>
                  <a:tcPr/>
                </a:tc>
                <a:tc>
                  <a:txBody>
                    <a:bodyPr/>
                    <a:lstStyle/>
                    <a:p>
                      <a:pPr algn="ctr">
                        <a:lnSpc>
                          <a:spcPct val="150000"/>
                        </a:lnSpc>
                        <a:spcAft>
                          <a:spcPts val="0"/>
                        </a:spcAft>
                      </a:pPr>
                      <a:r>
                        <a:rPr lang="en-US" sz="1800">
                          <a:effectLst/>
                        </a:rPr>
                        <a:t>0.80</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25.0</a:t>
                      </a:r>
                      <a:endParaRPr lang="en-CA" sz="1800">
                        <a:effectLst/>
                        <a:latin typeface="Calibri"/>
                        <a:ea typeface="Calibri"/>
                        <a:cs typeface="Times New Roman"/>
                      </a:endParaRPr>
                    </a:p>
                  </a:txBody>
                  <a:tcPr marL="68580" marR="68580" marT="0" marB="0" anchor="ctr"/>
                </a:tc>
              </a:tr>
              <a:tr h="298895">
                <a:tc>
                  <a:txBody>
                    <a:bodyPr/>
                    <a:lstStyle/>
                    <a:p>
                      <a:pPr>
                        <a:lnSpc>
                          <a:spcPct val="150000"/>
                        </a:lnSpc>
                        <a:spcAft>
                          <a:spcPts val="0"/>
                        </a:spcAft>
                      </a:pPr>
                      <a:r>
                        <a:rPr lang="en-US" sz="1800" dirty="0">
                          <a:effectLst/>
                        </a:rPr>
                        <a:t>NB 2</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2.23</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dirty="0">
                          <a:effectLst/>
                        </a:rPr>
                        <a:t>39.1</a:t>
                      </a:r>
                      <a:endParaRPr lang="en-CA" sz="1800" dirty="0">
                        <a:effectLst/>
                        <a:latin typeface="Calibri"/>
                        <a:ea typeface="Calibri"/>
                        <a:cs typeface="Times New Roman"/>
                      </a:endParaRPr>
                    </a:p>
                  </a:txBody>
                  <a:tcPr marL="68580" marR="68580" marT="0" marB="0" anchor="ctr"/>
                </a:tc>
                <a:tc gridSpan="2">
                  <a:txBody>
                    <a:bodyPr/>
                    <a:lstStyle/>
                    <a:p>
                      <a:pPr marL="0" algn="l" rtl="0" eaLnBrk="1" latinLnBrk="0" hangingPunct="1">
                        <a:lnSpc>
                          <a:spcPct val="150000"/>
                        </a:lnSpc>
                        <a:spcAft>
                          <a:spcPts val="0"/>
                        </a:spcAft>
                      </a:pPr>
                      <a:r>
                        <a:rPr kumimoji="0" lang="en-US" sz="1800" b="1" kern="1200" dirty="0">
                          <a:solidFill>
                            <a:schemeClr val="lt1"/>
                          </a:solidFill>
                          <a:effectLst/>
                          <a:latin typeface="+mn-lt"/>
                          <a:ea typeface="+mn-ea"/>
                          <a:cs typeface="+mn-cs"/>
                        </a:rPr>
                        <a:t>NB (8 </a:t>
                      </a:r>
                      <a:r>
                        <a:rPr kumimoji="0" lang="en-US" sz="1800" b="1" kern="1200" dirty="0" err="1">
                          <a:solidFill>
                            <a:schemeClr val="lt1"/>
                          </a:solidFill>
                          <a:effectLst/>
                          <a:latin typeface="+mn-lt"/>
                          <a:ea typeface="+mn-ea"/>
                          <a:cs typeface="+mn-cs"/>
                        </a:rPr>
                        <a:t>oz</a:t>
                      </a:r>
                      <a:r>
                        <a:rPr kumimoji="0" lang="en-US" sz="1800" b="1" kern="1200" dirty="0">
                          <a:solidFill>
                            <a:schemeClr val="lt1"/>
                          </a:solidFill>
                          <a:effectLst/>
                          <a:latin typeface="+mn-lt"/>
                          <a:ea typeface="+mn-ea"/>
                          <a:cs typeface="+mn-cs"/>
                        </a:rPr>
                        <a:t>)</a:t>
                      </a:r>
                      <a:endParaRPr kumimoji="0" lang="en-CA" sz="1800" b="1" kern="1200" dirty="0">
                        <a:solidFill>
                          <a:schemeClr val="lt1"/>
                        </a:solidFill>
                        <a:effectLst/>
                        <a:latin typeface="+mn-lt"/>
                        <a:ea typeface="+mn-ea"/>
                        <a:cs typeface="+mn-cs"/>
                      </a:endParaRPr>
                    </a:p>
                  </a:txBody>
                  <a:tcPr marL="68580" marR="68580" marT="0" marB="0" anchor="ctr">
                    <a:solidFill>
                      <a:schemeClr val="accent1"/>
                    </a:solidFill>
                  </a:tcPr>
                </a:tc>
                <a:tc hMerge="1">
                  <a:txBody>
                    <a:bodyPr/>
                    <a:lstStyle/>
                    <a:p>
                      <a:endParaRPr lang="en-CA"/>
                    </a:p>
                  </a:txBody>
                  <a:tcPr/>
                </a:tc>
                <a:tc>
                  <a:txBody>
                    <a:bodyPr/>
                    <a:lstStyle/>
                    <a:p>
                      <a:pPr algn="ctr">
                        <a:lnSpc>
                          <a:spcPct val="150000"/>
                        </a:lnSpc>
                        <a:spcAft>
                          <a:spcPts val="0"/>
                        </a:spcAft>
                      </a:pPr>
                      <a:r>
                        <a:rPr lang="en-US" sz="1800">
                          <a:effectLst/>
                        </a:rPr>
                        <a:t>0.80</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34.0</a:t>
                      </a:r>
                      <a:endParaRPr lang="en-CA" sz="1800">
                        <a:effectLst/>
                        <a:latin typeface="Calibri"/>
                        <a:ea typeface="Calibri"/>
                        <a:cs typeface="Times New Roman"/>
                      </a:endParaRPr>
                    </a:p>
                  </a:txBody>
                  <a:tcPr marL="68580" marR="68580" marT="0" marB="0" anchor="ctr"/>
                </a:tc>
              </a:tr>
              <a:tr h="298895">
                <a:tc>
                  <a:txBody>
                    <a:bodyPr/>
                    <a:lstStyle/>
                    <a:p>
                      <a:pPr>
                        <a:lnSpc>
                          <a:spcPct val="150000"/>
                        </a:lnSpc>
                        <a:spcAft>
                          <a:spcPts val="0"/>
                        </a:spcAft>
                      </a:pPr>
                      <a:r>
                        <a:rPr lang="en-US" sz="1800" dirty="0">
                          <a:effectLst/>
                        </a:rPr>
                        <a:t>NB 3</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2.35</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dirty="0">
                          <a:effectLst/>
                        </a:rPr>
                        <a:t>38.5</a:t>
                      </a:r>
                      <a:endParaRPr lang="en-CA" sz="1800" dirty="0">
                        <a:effectLst/>
                        <a:latin typeface="Calibri"/>
                        <a:ea typeface="Calibri"/>
                        <a:cs typeface="Times New Roman"/>
                      </a:endParaRPr>
                    </a:p>
                  </a:txBody>
                  <a:tcPr marL="68580" marR="68580" marT="0" marB="0" anchor="ctr"/>
                </a:tc>
                <a:tc gridSpan="2">
                  <a:txBody>
                    <a:bodyPr/>
                    <a:lstStyle/>
                    <a:p>
                      <a:pPr algn="ctr">
                        <a:lnSpc>
                          <a:spcPct val="150000"/>
                        </a:lnSpc>
                        <a:spcAft>
                          <a:spcPts val="0"/>
                        </a:spcAft>
                      </a:pPr>
                      <a:r>
                        <a:rPr lang="en-US" sz="1800" dirty="0">
                          <a:effectLst/>
                        </a:rPr>
                        <a:t> </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a:txBody>
                    <a:bodyPr/>
                    <a:lstStyle/>
                    <a:p>
                      <a:pPr algn="ctr">
                        <a:lnSpc>
                          <a:spcPct val="150000"/>
                        </a:lnSpc>
                        <a:spcAft>
                          <a:spcPts val="0"/>
                        </a:spcAft>
                      </a:pPr>
                      <a:r>
                        <a:rPr lang="en-US" sz="1800">
                          <a:effectLst/>
                        </a:rPr>
                        <a:t> </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 </a:t>
                      </a:r>
                      <a:endParaRPr lang="en-CA" sz="1800">
                        <a:effectLst/>
                        <a:latin typeface="Calibri"/>
                        <a:ea typeface="Calibri"/>
                        <a:cs typeface="Times New Roman"/>
                      </a:endParaRPr>
                    </a:p>
                  </a:txBody>
                  <a:tcPr marL="68580" marR="68580" marT="0" marB="0" anchor="ctr"/>
                </a:tc>
              </a:tr>
              <a:tr h="298895">
                <a:tc>
                  <a:txBody>
                    <a:bodyPr/>
                    <a:lstStyle/>
                    <a:p>
                      <a:pPr>
                        <a:lnSpc>
                          <a:spcPct val="150000"/>
                        </a:lnSpc>
                        <a:spcAft>
                          <a:spcPts val="0"/>
                        </a:spcAft>
                      </a:pPr>
                      <a:r>
                        <a:rPr lang="en-US" sz="1800" dirty="0">
                          <a:effectLst/>
                        </a:rPr>
                        <a:t>NB 4</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5.45</a:t>
                      </a:r>
                      <a:endParaRPr lang="en-CA" sz="18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a:effectLst/>
                        </a:rPr>
                        <a:t>38.8</a:t>
                      </a:r>
                      <a:endParaRPr lang="en-CA" sz="1800">
                        <a:effectLst/>
                        <a:latin typeface="Calibri"/>
                        <a:ea typeface="Calibri"/>
                        <a:cs typeface="Times New Roman"/>
                      </a:endParaRPr>
                    </a:p>
                  </a:txBody>
                  <a:tcPr marL="68580" marR="68580" marT="0" marB="0" anchor="ctr"/>
                </a:tc>
                <a:tc gridSpan="2">
                  <a:txBody>
                    <a:bodyPr/>
                    <a:lstStyle/>
                    <a:p>
                      <a:pPr algn="ctr">
                        <a:lnSpc>
                          <a:spcPct val="150000"/>
                        </a:lnSpc>
                        <a:spcAft>
                          <a:spcPts val="0"/>
                        </a:spcAft>
                      </a:pPr>
                      <a:r>
                        <a:rPr lang="en-US" sz="1800" dirty="0">
                          <a:effectLst/>
                        </a:rPr>
                        <a:t> </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a:txBody>
                    <a:bodyPr/>
                    <a:lstStyle/>
                    <a:p>
                      <a:pPr algn="ctr">
                        <a:lnSpc>
                          <a:spcPct val="150000"/>
                        </a:lnSpc>
                        <a:spcAft>
                          <a:spcPts val="0"/>
                        </a:spcAft>
                      </a:pPr>
                      <a:r>
                        <a:rPr lang="en-US" sz="1800" dirty="0">
                          <a:effectLst/>
                        </a:rPr>
                        <a:t> </a:t>
                      </a:r>
                      <a:endParaRPr lang="en-CA" sz="18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en-US" sz="1800" dirty="0">
                          <a:effectLst/>
                        </a:rPr>
                        <a:t> </a:t>
                      </a:r>
                      <a:endParaRPr lang="en-CA" sz="1800" dirty="0">
                        <a:effectLst/>
                        <a:latin typeface="Calibri"/>
                        <a:ea typeface="Calibri"/>
                        <a:cs typeface="Times New Roman"/>
                      </a:endParaRPr>
                    </a:p>
                  </a:txBody>
                  <a:tcPr marL="68580" marR="68580" marT="0" marB="0" anchor="ctr"/>
                </a:tc>
              </a:tr>
              <a:tr h="298895">
                <a:tc gridSpan="7">
                  <a:txBody>
                    <a:bodyPr/>
                    <a:lstStyle/>
                    <a:p>
                      <a:pPr>
                        <a:lnSpc>
                          <a:spcPct val="150000"/>
                        </a:lnSpc>
                        <a:spcAft>
                          <a:spcPts val="0"/>
                        </a:spcAft>
                      </a:pPr>
                      <a:r>
                        <a:rPr lang="en-US" sz="1800" dirty="0">
                          <a:effectLst/>
                        </a:rPr>
                        <a:t>Private Labels</a:t>
                      </a:r>
                      <a:endParaRPr lang="en-CA" sz="1800" dirty="0">
                        <a:effectLst/>
                        <a:latin typeface="Calibri"/>
                        <a:ea typeface="Calibri"/>
                        <a:cs typeface="Times New Roman"/>
                      </a:endParaRPr>
                    </a:p>
                  </a:txBody>
                  <a:tcPr marL="68580" marR="68580" marT="0" marB="0" anchor="ct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298895">
                <a:tc>
                  <a:txBody>
                    <a:bodyPr/>
                    <a:lstStyle/>
                    <a:p>
                      <a:pPr>
                        <a:lnSpc>
                          <a:spcPct val="150000"/>
                        </a:lnSpc>
                        <a:spcAft>
                          <a:spcPts val="0"/>
                        </a:spcAft>
                      </a:pPr>
                      <a:r>
                        <a:rPr lang="en-US" sz="1800" dirty="0">
                          <a:effectLst/>
                        </a:rPr>
                        <a:t>PL</a:t>
                      </a:r>
                      <a:r>
                        <a:rPr lang="en-US" sz="1800" baseline="30000" dirty="0">
                          <a:effectLst/>
                        </a:rPr>
                        <a:t>G</a:t>
                      </a:r>
                      <a:endParaRPr lang="en-CA" sz="1800" dirty="0">
                        <a:effectLst/>
                        <a:latin typeface="Calibri"/>
                        <a:ea typeface="Calibri"/>
                        <a:cs typeface="Times New Roman"/>
                      </a:endParaRPr>
                    </a:p>
                  </a:txBody>
                  <a:tcPr marL="68580" marR="68580" marT="0" marB="0" anchor="ct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1.39</a:t>
                      </a:r>
                      <a:endParaRPr kumimoji="0" lang="en-CA" sz="1800" kern="1200" dirty="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37.4</a:t>
                      </a:r>
                      <a:endParaRPr kumimoji="0" lang="en-CA" sz="1800" kern="1200" dirty="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 </a:t>
                      </a:r>
                      <a:endParaRPr kumimoji="0" lang="en-CA" sz="1800" kern="1200">
                        <a:solidFill>
                          <a:schemeClr val="dk1"/>
                        </a:solidFill>
                        <a:effectLst/>
                        <a:latin typeface="+mn-lt"/>
                        <a:ea typeface="+mn-ea"/>
                        <a:cs typeface="+mn-cs"/>
                      </a:endParaRPr>
                    </a:p>
                  </a:txBody>
                  <a:tcPr marL="68580" marR="68580" marT="0" marB="0" anchor="ctr"/>
                </a:tc>
                <a:tc gridSpan="2">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 </a:t>
                      </a:r>
                      <a:endParaRPr kumimoji="0" lang="en-CA" sz="1800" kern="1200" dirty="0">
                        <a:solidFill>
                          <a:schemeClr val="dk1"/>
                        </a:solidFill>
                        <a:effectLst/>
                        <a:latin typeface="+mn-lt"/>
                        <a:ea typeface="+mn-ea"/>
                        <a:cs typeface="+mn-cs"/>
                      </a:endParaRPr>
                    </a:p>
                  </a:txBody>
                  <a:tcPr marL="68580" marR="68580" marT="0" marB="0" anchor="ctr"/>
                </a:tc>
                <a:tc hMerge="1">
                  <a:txBody>
                    <a:bodyPr/>
                    <a:lstStyle/>
                    <a:p>
                      <a:endParaRPr lang="en-CA"/>
                    </a:p>
                  </a:txBody>
                  <a:tcP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 </a:t>
                      </a:r>
                      <a:endParaRPr kumimoji="0" lang="en-CA" sz="1800" kern="1200" dirty="0">
                        <a:solidFill>
                          <a:schemeClr val="dk1"/>
                        </a:solidFill>
                        <a:effectLst/>
                        <a:latin typeface="+mn-lt"/>
                        <a:ea typeface="+mn-ea"/>
                        <a:cs typeface="+mn-cs"/>
                      </a:endParaRPr>
                    </a:p>
                  </a:txBody>
                  <a:tcPr marL="68580" marR="68580" marT="0" marB="0" anchor="ctr"/>
                </a:tc>
              </a:tr>
              <a:tr h="298895">
                <a:tc>
                  <a:txBody>
                    <a:bodyPr/>
                    <a:lstStyle/>
                    <a:p>
                      <a:pPr>
                        <a:lnSpc>
                          <a:spcPct val="150000"/>
                        </a:lnSpc>
                        <a:spcAft>
                          <a:spcPts val="0"/>
                        </a:spcAft>
                      </a:pPr>
                      <a:r>
                        <a:rPr lang="en-US" sz="1800" dirty="0">
                          <a:effectLst/>
                        </a:rPr>
                        <a:t>PL</a:t>
                      </a:r>
                      <a:r>
                        <a:rPr lang="en-US" sz="1800" baseline="30000" dirty="0">
                          <a:effectLst/>
                        </a:rPr>
                        <a:t>C</a:t>
                      </a:r>
                      <a:r>
                        <a:rPr lang="en-US" sz="1800" dirty="0">
                          <a:effectLst/>
                        </a:rPr>
                        <a:t> (250g)</a:t>
                      </a:r>
                      <a:endParaRPr lang="en-CA" sz="1800" dirty="0">
                        <a:effectLst/>
                        <a:latin typeface="Calibri"/>
                        <a:ea typeface="Calibri"/>
                        <a:cs typeface="Times New Roman"/>
                      </a:endParaRPr>
                    </a:p>
                  </a:txBody>
                  <a:tcPr marL="68580" marR="68580" marT="0" marB="0" anchor="ctr"/>
                </a:tc>
                <a:tc>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1.39</a:t>
                      </a:r>
                      <a:endParaRPr kumimoji="0" lang="en-CA" sz="1800" kern="120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41.6</a:t>
                      </a:r>
                      <a:endParaRPr kumimoji="0" lang="en-CA" sz="1800" kern="1200" dirty="0">
                        <a:solidFill>
                          <a:schemeClr val="dk1"/>
                        </a:solidFill>
                        <a:effectLst/>
                        <a:latin typeface="+mn-lt"/>
                        <a:ea typeface="+mn-ea"/>
                        <a:cs typeface="+mn-cs"/>
                      </a:endParaRPr>
                    </a:p>
                  </a:txBody>
                  <a:tcPr marL="68580" marR="68580" marT="0" marB="0" anchor="ctr"/>
                </a:tc>
                <a:tc>
                  <a:txBody>
                    <a:bodyPr/>
                    <a:lstStyle/>
                    <a:p>
                      <a:pPr marL="0" algn="l" rtl="0" eaLnBrk="1" latinLnBrk="0" hangingPunct="1">
                        <a:lnSpc>
                          <a:spcPct val="150000"/>
                        </a:lnSpc>
                        <a:spcAft>
                          <a:spcPts val="0"/>
                        </a:spcAft>
                      </a:pPr>
                      <a:r>
                        <a:rPr kumimoji="0" lang="en-US" sz="1800" b="1" kern="1200" dirty="0">
                          <a:solidFill>
                            <a:schemeClr val="lt1"/>
                          </a:solidFill>
                          <a:effectLst/>
                          <a:latin typeface="+mn-lt"/>
                          <a:ea typeface="+mn-ea"/>
                          <a:cs typeface="+mn-cs"/>
                        </a:rPr>
                        <a:t>PL</a:t>
                      </a:r>
                      <a:r>
                        <a:rPr kumimoji="0" lang="en-US" sz="1800" b="1" kern="1200" baseline="30000" dirty="0">
                          <a:solidFill>
                            <a:schemeClr val="lt1"/>
                          </a:solidFill>
                          <a:effectLst/>
                          <a:latin typeface="+mn-lt"/>
                          <a:ea typeface="+mn-ea"/>
                          <a:cs typeface="+mn-cs"/>
                        </a:rPr>
                        <a:t>C</a:t>
                      </a:r>
                      <a:r>
                        <a:rPr kumimoji="0" lang="en-US" sz="1800" b="1" kern="1200" dirty="0">
                          <a:solidFill>
                            <a:schemeClr val="lt1"/>
                          </a:solidFill>
                          <a:effectLst/>
                          <a:latin typeface="+mn-lt"/>
                          <a:ea typeface="+mn-ea"/>
                          <a:cs typeface="+mn-cs"/>
                        </a:rPr>
                        <a:t> </a:t>
                      </a:r>
                      <a:endParaRPr kumimoji="0" lang="en-CA" sz="1800" b="1" kern="1200" dirty="0">
                        <a:solidFill>
                          <a:schemeClr val="lt1"/>
                        </a:solidFill>
                        <a:effectLst/>
                        <a:latin typeface="+mn-lt"/>
                        <a:ea typeface="+mn-ea"/>
                        <a:cs typeface="+mn-cs"/>
                      </a:endParaRPr>
                    </a:p>
                  </a:txBody>
                  <a:tcPr marL="68580" marR="68580" marT="0" marB="0" anchor="ctr">
                    <a:solidFill>
                      <a:schemeClr val="accent1"/>
                    </a:solidFill>
                  </a:tcPr>
                </a:tc>
                <a:tc gridSpan="2">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1.41</a:t>
                      </a:r>
                      <a:endParaRPr kumimoji="0" lang="en-CA" sz="1800" kern="1200">
                        <a:solidFill>
                          <a:schemeClr val="dk1"/>
                        </a:solidFill>
                        <a:effectLst/>
                        <a:latin typeface="+mn-lt"/>
                        <a:ea typeface="+mn-ea"/>
                        <a:cs typeface="+mn-cs"/>
                      </a:endParaRPr>
                    </a:p>
                  </a:txBody>
                  <a:tcPr marL="68580" marR="68580" marT="0" marB="0" anchor="ctr"/>
                </a:tc>
                <a:tc hMerge="1">
                  <a:txBody>
                    <a:bodyPr/>
                    <a:lstStyle/>
                    <a:p>
                      <a:endParaRPr lang="en-CA"/>
                    </a:p>
                  </a:txBody>
                  <a:tcP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53.9</a:t>
                      </a:r>
                      <a:endParaRPr kumimoji="0" lang="en-CA" sz="1800" kern="1200" dirty="0">
                        <a:solidFill>
                          <a:schemeClr val="dk1"/>
                        </a:solidFill>
                        <a:effectLst/>
                        <a:latin typeface="+mn-lt"/>
                        <a:ea typeface="+mn-ea"/>
                        <a:cs typeface="+mn-cs"/>
                      </a:endParaRPr>
                    </a:p>
                  </a:txBody>
                  <a:tcPr marL="68580" marR="68580" marT="0" marB="0" anchor="ctr"/>
                </a:tc>
              </a:tr>
              <a:tr h="298895">
                <a:tc>
                  <a:txBody>
                    <a:bodyPr/>
                    <a:lstStyle/>
                    <a:p>
                      <a:pPr>
                        <a:lnSpc>
                          <a:spcPct val="150000"/>
                        </a:lnSpc>
                        <a:spcAft>
                          <a:spcPts val="0"/>
                        </a:spcAft>
                      </a:pPr>
                      <a:r>
                        <a:rPr lang="en-US" sz="1800" dirty="0">
                          <a:effectLst/>
                        </a:rPr>
                        <a:t>PL</a:t>
                      </a:r>
                      <a:r>
                        <a:rPr lang="en-US" sz="1800" baseline="30000" dirty="0">
                          <a:effectLst/>
                        </a:rPr>
                        <a:t>C</a:t>
                      </a:r>
                      <a:r>
                        <a:rPr lang="en-US" sz="1800" dirty="0">
                          <a:effectLst/>
                        </a:rPr>
                        <a:t> (1000g)</a:t>
                      </a:r>
                      <a:endParaRPr lang="en-CA" sz="1800" dirty="0">
                        <a:effectLst/>
                        <a:latin typeface="Calibri"/>
                        <a:ea typeface="Calibri"/>
                        <a:cs typeface="Times New Roman"/>
                      </a:endParaRPr>
                    </a:p>
                  </a:txBody>
                  <a:tcPr marL="68580" marR="68580" marT="0" marB="0" anchor="ctr"/>
                </a:tc>
                <a:tc>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4.64</a:t>
                      </a:r>
                      <a:endParaRPr kumimoji="0" lang="en-CA" sz="1800" kern="120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35.3</a:t>
                      </a:r>
                      <a:endParaRPr kumimoji="0" lang="en-CA" sz="1800" kern="1200" dirty="0">
                        <a:solidFill>
                          <a:schemeClr val="dk1"/>
                        </a:solidFill>
                        <a:effectLst/>
                        <a:latin typeface="+mn-lt"/>
                        <a:ea typeface="+mn-ea"/>
                        <a:cs typeface="+mn-cs"/>
                      </a:endParaRPr>
                    </a:p>
                  </a:txBody>
                  <a:tcPr marL="68580" marR="68580" marT="0" marB="0" anchor="ctr"/>
                </a:tc>
                <a:tc>
                  <a:txBody>
                    <a:bodyPr/>
                    <a:lstStyle/>
                    <a:p>
                      <a:pPr marL="0" algn="l" rtl="0" eaLnBrk="1" latinLnBrk="0" hangingPunct="1">
                        <a:lnSpc>
                          <a:spcPct val="150000"/>
                        </a:lnSpc>
                        <a:spcAft>
                          <a:spcPts val="0"/>
                        </a:spcAft>
                      </a:pPr>
                      <a:r>
                        <a:rPr kumimoji="0" lang="en-US" sz="1800" b="1" kern="1200" dirty="0">
                          <a:solidFill>
                            <a:schemeClr val="lt1"/>
                          </a:solidFill>
                          <a:effectLst/>
                          <a:latin typeface="+mn-lt"/>
                          <a:ea typeface="+mn-ea"/>
                          <a:cs typeface="+mn-cs"/>
                        </a:rPr>
                        <a:t>PL</a:t>
                      </a:r>
                      <a:r>
                        <a:rPr kumimoji="0" lang="en-US" sz="1800" b="1" kern="1200" baseline="30000" dirty="0">
                          <a:solidFill>
                            <a:schemeClr val="lt1"/>
                          </a:solidFill>
                          <a:effectLst/>
                          <a:latin typeface="+mn-lt"/>
                          <a:ea typeface="+mn-ea"/>
                          <a:cs typeface="+mn-cs"/>
                        </a:rPr>
                        <a:t>P</a:t>
                      </a:r>
                      <a:endParaRPr kumimoji="0" lang="en-CA" sz="1800" b="1" kern="1200" baseline="30000" dirty="0">
                        <a:solidFill>
                          <a:schemeClr val="lt1"/>
                        </a:solidFill>
                        <a:effectLst/>
                        <a:latin typeface="+mn-lt"/>
                        <a:ea typeface="+mn-ea"/>
                        <a:cs typeface="+mn-cs"/>
                      </a:endParaRPr>
                    </a:p>
                  </a:txBody>
                  <a:tcPr marL="68580" marR="68580" marT="0" marB="0" anchor="ctr">
                    <a:solidFill>
                      <a:schemeClr val="accent1"/>
                    </a:solidFill>
                  </a:tcPr>
                </a:tc>
                <a:tc gridSpan="2">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1.39</a:t>
                      </a:r>
                      <a:endParaRPr kumimoji="0" lang="en-CA" sz="1800" kern="1200" dirty="0">
                        <a:solidFill>
                          <a:schemeClr val="dk1"/>
                        </a:solidFill>
                        <a:effectLst/>
                        <a:latin typeface="+mn-lt"/>
                        <a:ea typeface="+mn-ea"/>
                        <a:cs typeface="+mn-cs"/>
                      </a:endParaRPr>
                    </a:p>
                  </a:txBody>
                  <a:tcPr marL="68580" marR="68580" marT="0" marB="0" anchor="ctr"/>
                </a:tc>
                <a:tc hMerge="1">
                  <a:txBody>
                    <a:bodyPr/>
                    <a:lstStyle/>
                    <a:p>
                      <a:endParaRPr lang="en-CA"/>
                    </a:p>
                  </a:txBody>
                  <a:tcP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43.5</a:t>
                      </a:r>
                      <a:endParaRPr kumimoji="0" lang="en-CA" sz="1800" kern="1200" dirty="0">
                        <a:solidFill>
                          <a:schemeClr val="dk1"/>
                        </a:solidFill>
                        <a:effectLst/>
                        <a:latin typeface="+mn-lt"/>
                        <a:ea typeface="+mn-ea"/>
                        <a:cs typeface="+mn-cs"/>
                      </a:endParaRPr>
                    </a:p>
                  </a:txBody>
                  <a:tcPr marL="68580" marR="68580" marT="0" marB="0" anchor="ctr"/>
                </a:tc>
              </a:tr>
              <a:tr h="298895">
                <a:tc>
                  <a:txBody>
                    <a:bodyPr/>
                    <a:lstStyle/>
                    <a:p>
                      <a:pPr>
                        <a:lnSpc>
                          <a:spcPct val="150000"/>
                        </a:lnSpc>
                        <a:spcAft>
                          <a:spcPts val="0"/>
                        </a:spcAft>
                      </a:pPr>
                      <a:r>
                        <a:rPr lang="en-US" sz="1800" dirty="0">
                          <a:effectLst/>
                        </a:rPr>
                        <a:t>PL</a:t>
                      </a:r>
                      <a:r>
                        <a:rPr lang="en-US" sz="1800" baseline="30000" dirty="0">
                          <a:effectLst/>
                        </a:rPr>
                        <a:t>P</a:t>
                      </a:r>
                      <a:r>
                        <a:rPr lang="en-US" sz="1800" dirty="0">
                          <a:effectLst/>
                        </a:rPr>
                        <a:t> </a:t>
                      </a:r>
                      <a:endParaRPr lang="en-CA" sz="1800" dirty="0">
                        <a:effectLst/>
                        <a:latin typeface="Calibri"/>
                        <a:ea typeface="Calibri"/>
                        <a:cs typeface="Times New Roman"/>
                      </a:endParaRPr>
                    </a:p>
                  </a:txBody>
                  <a:tcPr marL="68580" marR="68580" marT="0" marB="0" anchor="ctr"/>
                </a:tc>
                <a:tc>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2.48</a:t>
                      </a:r>
                      <a:endParaRPr kumimoji="0" lang="en-CA" sz="1800" kern="120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a:solidFill>
                            <a:schemeClr val="dk1"/>
                          </a:solidFill>
                          <a:effectLst/>
                          <a:latin typeface="+mn-lt"/>
                          <a:ea typeface="+mn-ea"/>
                          <a:cs typeface="+mn-cs"/>
                        </a:rPr>
                        <a:t>46.0</a:t>
                      </a:r>
                      <a:endParaRPr kumimoji="0" lang="en-CA" sz="1800" kern="1200">
                        <a:solidFill>
                          <a:schemeClr val="dk1"/>
                        </a:solidFill>
                        <a:effectLst/>
                        <a:latin typeface="+mn-lt"/>
                        <a:ea typeface="+mn-ea"/>
                        <a:cs typeface="+mn-cs"/>
                      </a:endParaRPr>
                    </a:p>
                  </a:txBody>
                  <a:tcPr marL="68580" marR="68580" marT="0" marB="0" anchor="ct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 </a:t>
                      </a:r>
                      <a:endParaRPr kumimoji="0" lang="en-CA" sz="1800" kern="1200" dirty="0">
                        <a:solidFill>
                          <a:schemeClr val="dk1"/>
                        </a:solidFill>
                        <a:effectLst/>
                        <a:latin typeface="+mn-lt"/>
                        <a:ea typeface="+mn-ea"/>
                        <a:cs typeface="+mn-cs"/>
                      </a:endParaRPr>
                    </a:p>
                  </a:txBody>
                  <a:tcPr marL="68580" marR="68580" marT="0" marB="0" anchor="ctr"/>
                </a:tc>
                <a:tc gridSpan="2">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 </a:t>
                      </a:r>
                      <a:endParaRPr kumimoji="0" lang="en-CA" sz="1800" kern="1200" dirty="0">
                        <a:solidFill>
                          <a:schemeClr val="dk1"/>
                        </a:solidFill>
                        <a:effectLst/>
                        <a:latin typeface="+mn-lt"/>
                        <a:ea typeface="+mn-ea"/>
                        <a:cs typeface="+mn-cs"/>
                      </a:endParaRPr>
                    </a:p>
                  </a:txBody>
                  <a:tcPr marL="68580" marR="68580" marT="0" marB="0" anchor="ctr"/>
                </a:tc>
                <a:tc hMerge="1">
                  <a:txBody>
                    <a:bodyPr/>
                    <a:lstStyle/>
                    <a:p>
                      <a:endParaRPr lang="en-CA"/>
                    </a:p>
                  </a:txBody>
                  <a:tcPr/>
                </a:tc>
                <a:tc>
                  <a:txBody>
                    <a:bodyPr/>
                    <a:lstStyle/>
                    <a:p>
                      <a:pPr marL="0" algn="ctr" rtl="0" eaLnBrk="1" latinLnBrk="0" hangingPunct="1">
                        <a:lnSpc>
                          <a:spcPct val="150000"/>
                        </a:lnSpc>
                        <a:spcAft>
                          <a:spcPts val="0"/>
                        </a:spcAft>
                      </a:pPr>
                      <a:r>
                        <a:rPr kumimoji="0" lang="en-US" sz="1800" kern="1200" dirty="0">
                          <a:solidFill>
                            <a:schemeClr val="dk1"/>
                          </a:solidFill>
                          <a:effectLst/>
                          <a:latin typeface="+mn-lt"/>
                          <a:ea typeface="+mn-ea"/>
                          <a:cs typeface="+mn-cs"/>
                        </a:rPr>
                        <a:t> </a:t>
                      </a:r>
                      <a:endParaRPr kumimoji="0" lang="en-CA" sz="1800" kern="1200" dirty="0">
                        <a:solidFill>
                          <a:schemeClr val="dk1"/>
                        </a:solidFill>
                        <a:effectLst/>
                        <a:latin typeface="+mn-lt"/>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1183102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Promotions, </a:t>
            </a:r>
            <a:r>
              <a:rPr lang="en-CA" dirty="0"/>
              <a:t>j</a:t>
            </a:r>
            <a:r>
              <a:rPr lang="en-CA" dirty="0" smtClean="0"/>
              <a:t>umps adjustments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19</a:t>
            </a:fld>
            <a:endParaRPr lang="de-DE" dirty="0"/>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526" y="1673320"/>
            <a:ext cx="7763256" cy="405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526" y="1501300"/>
            <a:ext cx="7639812" cy="3552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611560" y="1484784"/>
            <a:ext cx="7632848"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552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Private label shares across markets </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a:t>
            </a:fld>
            <a:endParaRPr lang="de-DE" dirty="0"/>
          </a:p>
        </p:txBody>
      </p:sp>
      <p:pic>
        <p:nvPicPr>
          <p:cNvPr id="7" name="Picture 5"/>
          <p:cNvPicPr>
            <a:picLocks noGrp="1" noChangeAspect="1" noChangeArrowheads="1"/>
          </p:cNvPicPr>
          <p:nvPr>
            <p:ph sz="quarter" idx="1"/>
          </p:nvPr>
        </p:nvPicPr>
        <p:blipFill>
          <a:blip r:embed="rId2"/>
          <a:srcRect/>
          <a:stretch>
            <a:fillRect/>
          </a:stretch>
        </p:blipFill>
        <p:spPr>
          <a:xfrm>
            <a:off x="457200" y="1267292"/>
            <a:ext cx="8229600" cy="4840941"/>
          </a:xfrm>
          <a:noFill/>
        </p:spPr>
      </p:pic>
      <p:sp>
        <p:nvSpPr>
          <p:cNvPr id="3" name="Rectangle 2"/>
          <p:cNvSpPr/>
          <p:nvPr/>
        </p:nvSpPr>
        <p:spPr>
          <a:xfrm>
            <a:off x="395536" y="1268760"/>
            <a:ext cx="835292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3964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Price rigidity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20</a:t>
            </a:fld>
            <a:endParaRPr lang="de-DE"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333" y="1412776"/>
            <a:ext cx="8097115" cy="4849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11560" y="1412776"/>
            <a:ext cx="7632848"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2191668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Empirical Model</a:t>
            </a:r>
            <a:endParaRPr lang="de-DE" dirty="0"/>
          </a:p>
        </p:txBody>
      </p:sp>
      <p:sp>
        <p:nvSpPr>
          <p:cNvPr id="3" name="Inhaltsplatzhalter 2"/>
          <p:cNvSpPr>
            <a:spLocks noGrp="1"/>
          </p:cNvSpPr>
          <p:nvPr>
            <p:ph sz="quarter" idx="1"/>
          </p:nvPr>
        </p:nvSpPr>
        <p:spPr>
          <a:xfrm>
            <a:off x="457200" y="1291208"/>
            <a:ext cx="8507288" cy="3577952"/>
          </a:xfrm>
        </p:spPr>
        <p:txBody>
          <a:bodyPr/>
          <a:lstStyle/>
          <a:p>
            <a:pPr lvl="0">
              <a:lnSpc>
                <a:spcPct val="120000"/>
              </a:lnSpc>
              <a:spcBef>
                <a:spcPts val="1200"/>
              </a:spcBef>
              <a:spcAft>
                <a:spcPts val="1200"/>
              </a:spcAft>
            </a:pPr>
            <a:r>
              <a:rPr lang="en-US" b="1" dirty="0" smtClean="0"/>
              <a:t>Linear Model of price rigidity </a:t>
            </a:r>
          </a:p>
          <a:p>
            <a:pPr marL="0" lvl="0" indent="0">
              <a:lnSpc>
                <a:spcPct val="120000"/>
              </a:lnSpc>
              <a:spcBef>
                <a:spcPts val="1200"/>
              </a:spcBef>
              <a:spcAft>
                <a:spcPts val="1200"/>
              </a:spcAft>
              <a:buNone/>
            </a:pPr>
            <a:r>
              <a:rPr lang="en-US" dirty="0" smtClean="0"/>
              <a:t>	PR </a:t>
            </a:r>
            <a:r>
              <a:rPr lang="en-US" dirty="0"/>
              <a:t>= F(PL</a:t>
            </a:r>
            <a:r>
              <a:rPr lang="en-US" baseline="30000" dirty="0"/>
              <a:t>G</a:t>
            </a:r>
            <a:r>
              <a:rPr lang="en-US" baseline="-25000" dirty="0"/>
              <a:t>, </a:t>
            </a:r>
            <a:r>
              <a:rPr lang="en-US" dirty="0"/>
              <a:t>PL</a:t>
            </a:r>
            <a:r>
              <a:rPr lang="en-US" baseline="30000" dirty="0"/>
              <a:t>C</a:t>
            </a:r>
            <a:r>
              <a:rPr lang="en-US" dirty="0"/>
              <a:t>, PL</a:t>
            </a:r>
            <a:r>
              <a:rPr lang="en-US" baseline="30000" dirty="0"/>
              <a:t>P</a:t>
            </a:r>
            <a:r>
              <a:rPr lang="en-US" dirty="0"/>
              <a:t>, </a:t>
            </a:r>
            <a:r>
              <a:rPr lang="en-US" dirty="0" smtClean="0"/>
              <a:t>SP</a:t>
            </a:r>
            <a:r>
              <a:rPr lang="en-US" baseline="30000" dirty="0" smtClean="0"/>
              <a:t>W</a:t>
            </a:r>
            <a:r>
              <a:rPr lang="en-US" dirty="0" smtClean="0"/>
              <a:t>, </a:t>
            </a:r>
            <a:r>
              <a:rPr lang="en-US" dirty="0"/>
              <a:t>Z</a:t>
            </a:r>
            <a:r>
              <a:rPr lang="en-US" dirty="0" smtClean="0"/>
              <a:t>)</a:t>
            </a:r>
          </a:p>
          <a:p>
            <a:pPr>
              <a:lnSpc>
                <a:spcPct val="120000"/>
              </a:lnSpc>
              <a:spcBef>
                <a:spcPts val="1200"/>
              </a:spcBef>
              <a:spcAft>
                <a:spcPts val="1200"/>
              </a:spcAft>
            </a:pPr>
            <a:r>
              <a:rPr lang="en-US" b="1" dirty="0" smtClean="0"/>
              <a:t>Probabilistic model </a:t>
            </a:r>
          </a:p>
          <a:p>
            <a:pPr marL="0" indent="0">
              <a:lnSpc>
                <a:spcPct val="120000"/>
              </a:lnSpc>
              <a:spcBef>
                <a:spcPts val="1200"/>
              </a:spcBef>
              <a:spcAft>
                <a:spcPts val="1200"/>
              </a:spcAft>
              <a:buNone/>
            </a:pPr>
            <a:r>
              <a:rPr lang="en-US" dirty="0" smtClean="0"/>
              <a:t>	Y </a:t>
            </a:r>
            <a:r>
              <a:rPr lang="en-US" dirty="0"/>
              <a:t>(</a:t>
            </a:r>
            <a:r>
              <a:rPr lang="en-US" dirty="0">
                <a:sym typeface="Symbol"/>
              </a:rPr>
              <a:t></a:t>
            </a:r>
            <a:r>
              <a:rPr lang="en-US" dirty="0"/>
              <a:t>P=1) = f (PL</a:t>
            </a:r>
            <a:r>
              <a:rPr lang="en-US" baseline="30000" dirty="0"/>
              <a:t>G</a:t>
            </a:r>
            <a:r>
              <a:rPr lang="en-US" baseline="-25000" dirty="0"/>
              <a:t>, </a:t>
            </a:r>
            <a:r>
              <a:rPr lang="en-US" dirty="0"/>
              <a:t>PL</a:t>
            </a:r>
            <a:r>
              <a:rPr lang="en-US" baseline="30000" dirty="0"/>
              <a:t>C</a:t>
            </a:r>
            <a:r>
              <a:rPr lang="en-US" dirty="0"/>
              <a:t>, PL</a:t>
            </a:r>
            <a:r>
              <a:rPr lang="en-US" baseline="30000" dirty="0"/>
              <a:t>P</a:t>
            </a:r>
            <a:r>
              <a:rPr lang="en-US" dirty="0"/>
              <a:t>, </a:t>
            </a:r>
            <a:r>
              <a:rPr lang="en-US" dirty="0">
                <a:sym typeface="Symbol"/>
              </a:rPr>
              <a:t></a:t>
            </a:r>
            <a:r>
              <a:rPr lang="en-US" dirty="0" smtClean="0"/>
              <a:t>P</a:t>
            </a:r>
            <a:r>
              <a:rPr lang="en-US" baseline="30000" dirty="0" smtClean="0"/>
              <a:t>W</a:t>
            </a:r>
            <a:r>
              <a:rPr lang="en-US" dirty="0" smtClean="0"/>
              <a:t>, </a:t>
            </a:r>
            <a:r>
              <a:rPr lang="en-US" dirty="0">
                <a:sym typeface="Symbol"/>
              </a:rPr>
              <a:t></a:t>
            </a:r>
            <a:r>
              <a:rPr lang="en-US" dirty="0"/>
              <a:t>P</a:t>
            </a:r>
            <a:r>
              <a:rPr lang="en-US" baseline="30000" dirty="0"/>
              <a:t>W </a:t>
            </a:r>
            <a:r>
              <a:rPr lang="en-US" baseline="-25000" dirty="0"/>
              <a:t>t-</a:t>
            </a:r>
            <a:r>
              <a:rPr lang="en-US" baseline="-25000" dirty="0" err="1"/>
              <a:t>i</a:t>
            </a:r>
            <a:r>
              <a:rPr lang="en-US" dirty="0"/>
              <a:t>, Z</a:t>
            </a:r>
            <a:r>
              <a:rPr lang="en-US" dirty="0" smtClean="0"/>
              <a:t>)</a:t>
            </a:r>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21</a:t>
            </a:fld>
            <a:endParaRPr lang="de-DE" dirty="0"/>
          </a:p>
        </p:txBody>
      </p:sp>
    </p:spTree>
    <p:extLst>
      <p:ext uri="{BB962C8B-B14F-4D97-AF65-F5344CB8AC3E}">
        <p14:creationId xmlns:p14="http://schemas.microsoft.com/office/powerpoint/2010/main" val="30805369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Variables in the analysis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22</a:t>
            </a:fld>
            <a:endParaRPr lang="de-DE" dirty="0"/>
          </a:p>
        </p:txBody>
      </p:sp>
      <p:graphicFrame>
        <p:nvGraphicFramePr>
          <p:cNvPr id="8" name="Object 7"/>
          <p:cNvGraphicFramePr>
            <a:graphicFrameLocks noChangeAspect="1"/>
          </p:cNvGraphicFramePr>
          <p:nvPr>
            <p:extLst>
              <p:ext uri="{D42A27DB-BD31-4B8C-83A1-F6EECF244321}">
                <p14:modId xmlns:p14="http://schemas.microsoft.com/office/powerpoint/2010/main" val="3117148697"/>
              </p:ext>
            </p:extLst>
          </p:nvPr>
        </p:nvGraphicFramePr>
        <p:xfrm>
          <a:off x="185738" y="1347788"/>
          <a:ext cx="8772525" cy="5346700"/>
        </p:xfrm>
        <a:graphic>
          <a:graphicData uri="http://schemas.openxmlformats.org/presentationml/2006/ole">
            <mc:AlternateContent xmlns:mc="http://schemas.openxmlformats.org/markup-compatibility/2006">
              <mc:Choice xmlns:v="urn:schemas-microsoft-com:vml" Requires="v">
                <p:oleObj spid="_x0000_s8274" name="Document" r:id="rId3" imgW="5934559" imgH="3613703" progId="Word.Document.12">
                  <p:embed/>
                </p:oleObj>
              </mc:Choice>
              <mc:Fallback>
                <p:oleObj name="Document" r:id="rId3" imgW="5934559" imgH="3613703" progId="Word.Document.12">
                  <p:embed/>
                  <p:pic>
                    <p:nvPicPr>
                      <p:cNvPr id="0" name=""/>
                      <p:cNvPicPr/>
                      <p:nvPr/>
                    </p:nvPicPr>
                    <p:blipFill>
                      <a:blip r:embed="rId4"/>
                      <a:stretch>
                        <a:fillRect/>
                      </a:stretch>
                    </p:blipFill>
                    <p:spPr>
                      <a:xfrm>
                        <a:off x="185738" y="1347788"/>
                        <a:ext cx="8772525" cy="5346700"/>
                      </a:xfrm>
                      <a:prstGeom prst="rect">
                        <a:avLst/>
                      </a:prstGeom>
                    </p:spPr>
                  </p:pic>
                </p:oleObj>
              </mc:Fallback>
            </mc:AlternateContent>
          </a:graphicData>
        </a:graphic>
      </p:graphicFrame>
    </p:spTree>
    <p:extLst>
      <p:ext uri="{BB962C8B-B14F-4D97-AF65-F5344CB8AC3E}">
        <p14:creationId xmlns:p14="http://schemas.microsoft.com/office/powerpoint/2010/main" val="2249470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Results </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23</a:t>
            </a:fld>
            <a:endParaRPr lang="de-DE" dirty="0"/>
          </a:p>
        </p:txBody>
      </p:sp>
      <p:graphicFrame>
        <p:nvGraphicFramePr>
          <p:cNvPr id="5" name="Object 4"/>
          <p:cNvGraphicFramePr>
            <a:graphicFrameLocks noChangeAspect="1"/>
          </p:cNvGraphicFramePr>
          <p:nvPr>
            <p:extLst>
              <p:ext uri="{D42A27DB-BD31-4B8C-83A1-F6EECF244321}">
                <p14:modId xmlns:p14="http://schemas.microsoft.com/office/powerpoint/2010/main" val="2312385303"/>
              </p:ext>
            </p:extLst>
          </p:nvPr>
        </p:nvGraphicFramePr>
        <p:xfrm>
          <a:off x="75059" y="1331913"/>
          <a:ext cx="8961437" cy="5437368"/>
        </p:xfrm>
        <a:graphic>
          <a:graphicData uri="http://schemas.openxmlformats.org/presentationml/2006/ole">
            <mc:AlternateContent xmlns:mc="http://schemas.openxmlformats.org/markup-compatibility/2006">
              <mc:Choice xmlns:v="urn:schemas-microsoft-com:vml" Requires="v">
                <p:oleObj spid="_x0000_s11348" name="Document" r:id="rId4" imgW="5934559" imgH="3594604" progId="Word.Document.12">
                  <p:embed/>
                </p:oleObj>
              </mc:Choice>
              <mc:Fallback>
                <p:oleObj name="Document" r:id="rId4" imgW="5934559" imgH="3594604" progId="Word.Document.12">
                  <p:embed/>
                  <p:pic>
                    <p:nvPicPr>
                      <p:cNvPr id="0" name=""/>
                      <p:cNvPicPr/>
                      <p:nvPr/>
                    </p:nvPicPr>
                    <p:blipFill>
                      <a:blip r:embed="rId5"/>
                      <a:stretch>
                        <a:fillRect/>
                      </a:stretch>
                    </p:blipFill>
                    <p:spPr>
                      <a:xfrm>
                        <a:off x="75059" y="1331913"/>
                        <a:ext cx="8961437" cy="5437368"/>
                      </a:xfrm>
                      <a:prstGeom prst="rect">
                        <a:avLst/>
                      </a:prstGeom>
                    </p:spPr>
                  </p:pic>
                </p:oleObj>
              </mc:Fallback>
            </mc:AlternateContent>
          </a:graphicData>
        </a:graphic>
      </p:graphicFrame>
      <p:sp>
        <p:nvSpPr>
          <p:cNvPr id="3" name="Rectangle 2"/>
          <p:cNvSpPr/>
          <p:nvPr/>
        </p:nvSpPr>
        <p:spPr>
          <a:xfrm>
            <a:off x="6228184" y="1628800"/>
            <a:ext cx="2915816" cy="48965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03210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24</a:t>
            </a:fld>
            <a:endParaRPr lang="de-DE" dirty="0"/>
          </a:p>
        </p:txBody>
      </p:sp>
      <p:sp>
        <p:nvSpPr>
          <p:cNvPr id="6" name="Title 1"/>
          <p:cNvSpPr>
            <a:spLocks noGrp="1"/>
          </p:cNvSpPr>
          <p:nvPr>
            <p:ph type="title"/>
          </p:nvPr>
        </p:nvSpPr>
        <p:spPr>
          <a:xfrm>
            <a:off x="457200" y="152400"/>
            <a:ext cx="8686800" cy="990600"/>
          </a:xfrm>
        </p:spPr>
        <p:txBody>
          <a:bodyPr/>
          <a:lstStyle/>
          <a:p>
            <a:r>
              <a:rPr lang="en-CA" dirty="0" smtClean="0"/>
              <a:t>Results – </a:t>
            </a:r>
            <a:r>
              <a:rPr lang="en-CA" sz="3200" dirty="0" smtClean="0"/>
              <a:t>Impact of Wholesale Price Movements  </a:t>
            </a:r>
            <a:endParaRPr lang="en-CA" sz="3200" dirty="0"/>
          </a:p>
        </p:txBody>
      </p:sp>
      <p:sp>
        <p:nvSpPr>
          <p:cNvPr id="7" name="Inhaltsplatzhalter 2"/>
          <p:cNvSpPr>
            <a:spLocks noGrp="1"/>
          </p:cNvSpPr>
          <p:nvPr>
            <p:ph sz="quarter" idx="1"/>
          </p:nvPr>
        </p:nvSpPr>
        <p:spPr>
          <a:xfrm>
            <a:off x="457200" y="1219200"/>
            <a:ext cx="8229600" cy="553616"/>
          </a:xfrm>
        </p:spPr>
        <p:txBody>
          <a:bodyPr/>
          <a:lstStyle/>
          <a:p>
            <a:pPr>
              <a:spcAft>
                <a:spcPts val="600"/>
              </a:spcAft>
            </a:pPr>
            <a:r>
              <a:rPr lang="de-DE" sz="2400" dirty="0" smtClean="0"/>
              <a:t>Look at impact of wholesale price movements on retail </a:t>
            </a:r>
            <a:r>
              <a:rPr lang="de-DE" sz="2400" dirty="0" smtClean="0"/>
              <a:t>prices</a:t>
            </a:r>
            <a:endParaRPr lang="de-DE" sz="2400" dirty="0"/>
          </a:p>
        </p:txBody>
      </p:sp>
      <p:graphicFrame>
        <p:nvGraphicFramePr>
          <p:cNvPr id="2" name="Table 1"/>
          <p:cNvGraphicFramePr>
            <a:graphicFrameLocks noGrp="1"/>
          </p:cNvGraphicFramePr>
          <p:nvPr>
            <p:extLst>
              <p:ext uri="{D42A27DB-BD31-4B8C-83A1-F6EECF244321}">
                <p14:modId xmlns:p14="http://schemas.microsoft.com/office/powerpoint/2010/main" val="1100440317"/>
              </p:ext>
            </p:extLst>
          </p:nvPr>
        </p:nvGraphicFramePr>
        <p:xfrm>
          <a:off x="1835696" y="1772816"/>
          <a:ext cx="5328592" cy="2721420"/>
        </p:xfrm>
        <a:graphic>
          <a:graphicData uri="http://schemas.openxmlformats.org/drawingml/2006/table">
            <a:tbl>
              <a:tblPr firstRow="1" bandRow="1">
                <a:tableStyleId>{5C22544A-7EE6-4342-B048-85BDC9FD1C3A}</a:tableStyleId>
              </a:tblPr>
              <a:tblGrid>
                <a:gridCol w="1332148"/>
                <a:gridCol w="1332148"/>
                <a:gridCol w="1332148"/>
                <a:gridCol w="1332148"/>
              </a:tblGrid>
              <a:tr h="544284">
                <a:tc>
                  <a:txBody>
                    <a:bodyPr/>
                    <a:lstStyle/>
                    <a:p>
                      <a:pPr>
                        <a:lnSpc>
                          <a:spcPct val="120000"/>
                        </a:lnSpc>
                      </a:pPr>
                      <a:r>
                        <a:rPr kumimoji="0" lang="en-CA" sz="2400" b="1" kern="1200" baseline="0" dirty="0" err="1" smtClean="0">
                          <a:solidFill>
                            <a:schemeClr val="lt1"/>
                          </a:solidFill>
                          <a:latin typeface="+mn-lt"/>
                          <a:ea typeface="+mn-ea"/>
                          <a:cs typeface="+mn-cs"/>
                        </a:rPr>
                        <a:t>P</a:t>
                      </a:r>
                      <a:r>
                        <a:rPr kumimoji="0" lang="en-CA" sz="2400" b="1" kern="1200" baseline="-25000" dirty="0" err="1" smtClean="0">
                          <a:solidFill>
                            <a:schemeClr val="lt1"/>
                          </a:solidFill>
                          <a:latin typeface="+mn-lt"/>
                          <a:ea typeface="+mn-ea"/>
                          <a:cs typeface="+mn-cs"/>
                        </a:rPr>
                        <a:t>Wholesale</a:t>
                      </a:r>
                      <a:endParaRPr kumimoji="0" lang="en-CA" sz="2400" b="1" kern="1200" baseline="-25000" dirty="0">
                        <a:solidFill>
                          <a:schemeClr val="lt1"/>
                        </a:solidFill>
                        <a:latin typeface="+mn-lt"/>
                        <a:ea typeface="+mn-ea"/>
                        <a:cs typeface="+mn-cs"/>
                      </a:endParaRPr>
                    </a:p>
                  </a:txBody>
                  <a:tcPr/>
                </a:tc>
                <a:tc>
                  <a:txBody>
                    <a:bodyPr/>
                    <a:lstStyle/>
                    <a:p>
                      <a:pPr>
                        <a:lnSpc>
                          <a:spcPct val="120000"/>
                        </a:lnSpc>
                      </a:pPr>
                      <a:r>
                        <a:rPr lang="en-CA" sz="2400" dirty="0" smtClean="0"/>
                        <a:t>∆</a:t>
                      </a:r>
                      <a:r>
                        <a:rPr lang="en-CA" sz="2400" dirty="0" err="1" smtClean="0"/>
                        <a:t>P</a:t>
                      </a:r>
                      <a:r>
                        <a:rPr lang="en-CA" sz="2400" baseline="-25000" dirty="0" err="1" smtClean="0"/>
                        <a:t>Retail</a:t>
                      </a:r>
                      <a:r>
                        <a:rPr lang="en-CA" sz="2400" dirty="0" smtClean="0"/>
                        <a:t> </a:t>
                      </a:r>
                      <a:endParaRPr lang="en-CA" sz="2400" dirty="0"/>
                    </a:p>
                  </a:txBody>
                  <a:tcPr>
                    <a:lnR w="38100" cap="flat" cmpd="sng" algn="ctr">
                      <a:solidFill>
                        <a:schemeClr val="tx1"/>
                      </a:solidFill>
                      <a:prstDash val="solid"/>
                      <a:round/>
                      <a:headEnd type="none" w="med" len="med"/>
                      <a:tailEnd type="none" w="med" len="med"/>
                    </a:lnR>
                  </a:tcPr>
                </a:tc>
                <a:tc>
                  <a:txBody>
                    <a:bodyPr/>
                    <a:lstStyle/>
                    <a:p>
                      <a:pPr>
                        <a:lnSpc>
                          <a:spcPct val="120000"/>
                        </a:lnSpc>
                      </a:pPr>
                      <a:r>
                        <a:rPr kumimoji="0" lang="en-CA" sz="2400" b="1" kern="1200" baseline="0" dirty="0" err="1" smtClean="0">
                          <a:solidFill>
                            <a:schemeClr val="lt1"/>
                          </a:solidFill>
                          <a:latin typeface="+mn-lt"/>
                          <a:ea typeface="+mn-ea"/>
                          <a:cs typeface="+mn-cs"/>
                        </a:rPr>
                        <a:t>P</a:t>
                      </a:r>
                      <a:r>
                        <a:rPr kumimoji="0" lang="en-CA" sz="2400" b="1" kern="1200" baseline="-25000" dirty="0" err="1" smtClean="0">
                          <a:solidFill>
                            <a:schemeClr val="lt1"/>
                          </a:solidFill>
                          <a:latin typeface="+mn-lt"/>
                          <a:ea typeface="+mn-ea"/>
                          <a:cs typeface="+mn-cs"/>
                        </a:rPr>
                        <a:t>Wholesale</a:t>
                      </a:r>
                      <a:endParaRPr kumimoji="0" lang="en-CA" sz="2400" b="1" kern="1200" baseline="-25000" dirty="0">
                        <a:solidFill>
                          <a:schemeClr val="lt1"/>
                        </a:solidFill>
                        <a:latin typeface="+mn-lt"/>
                        <a:ea typeface="+mn-ea"/>
                        <a:cs typeface="+mn-cs"/>
                      </a:endParaRPr>
                    </a:p>
                  </a:txBody>
                  <a:tcPr>
                    <a:lnL w="381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CA" sz="2400" dirty="0" smtClean="0"/>
                        <a:t>∆</a:t>
                      </a:r>
                      <a:r>
                        <a:rPr lang="en-CA" sz="2400" dirty="0" err="1" smtClean="0"/>
                        <a:t>P</a:t>
                      </a:r>
                      <a:r>
                        <a:rPr lang="en-CA" sz="2400" baseline="-25000" dirty="0" err="1" smtClean="0"/>
                        <a:t>Retail</a:t>
                      </a:r>
                      <a:r>
                        <a:rPr lang="en-CA" sz="2400" dirty="0" smtClean="0"/>
                        <a:t> </a:t>
                      </a:r>
                    </a:p>
                  </a:txBody>
                  <a:tcPr/>
                </a:tc>
              </a:tr>
              <a:tr h="544284">
                <a:tc>
                  <a:txBody>
                    <a:bodyPr/>
                    <a:lstStyle/>
                    <a:p>
                      <a:pPr>
                        <a:lnSpc>
                          <a:spcPct val="120000"/>
                        </a:lnSpc>
                      </a:pPr>
                      <a:r>
                        <a:rPr lang="en-CA" sz="2400" dirty="0" smtClean="0"/>
                        <a:t>↑</a:t>
                      </a:r>
                      <a:endParaRPr lang="en-CA" sz="2400" dirty="0"/>
                    </a:p>
                  </a:txBody>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lnR w="38100" cap="flat" cmpd="sng" algn="ctr">
                      <a:solidFill>
                        <a:schemeClr val="tx1"/>
                      </a:solidFill>
                      <a:prstDash val="solid"/>
                      <a:round/>
                      <a:headEnd type="none" w="med" len="med"/>
                      <a:tailEnd type="none" w="med" len="med"/>
                    </a:lnR>
                  </a:tcPr>
                </a:tc>
                <a:tc>
                  <a:txBody>
                    <a:bodyPr/>
                    <a:lstStyle/>
                    <a:p>
                      <a:pPr>
                        <a:lnSpc>
                          <a:spcPct val="120000"/>
                        </a:lnSpc>
                      </a:pPr>
                      <a:r>
                        <a:rPr lang="en-CA" sz="2400" dirty="0" smtClean="0"/>
                        <a:t>↓</a:t>
                      </a:r>
                      <a:endParaRPr lang="en-CA" sz="2400" dirty="0"/>
                    </a:p>
                  </a:txBody>
                  <a:tcPr>
                    <a:lnL w="381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tc>
              </a:tr>
              <a:tr h="544284">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CA" sz="2400" dirty="0" smtClean="0"/>
                        <a:t>↑ 1w lag</a:t>
                      </a:r>
                    </a:p>
                  </a:txBody>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CA" sz="2400" dirty="0" smtClean="0"/>
                        <a:t>↓ </a:t>
                      </a:r>
                      <a:r>
                        <a:rPr lang="en-CA" sz="2400" dirty="0" smtClean="0"/>
                        <a:t>1w lag</a:t>
                      </a:r>
                    </a:p>
                  </a:txBody>
                  <a:tcPr>
                    <a:lnL w="381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tc>
              </a:tr>
              <a:tr h="544284">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CA" sz="2400" dirty="0" smtClean="0"/>
                        <a:t>↑ 2w lag</a:t>
                      </a:r>
                    </a:p>
                  </a:txBody>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lang="en-CA" sz="2400" dirty="0" smtClean="0"/>
                        <a:t>↓ </a:t>
                      </a:r>
                      <a:r>
                        <a:rPr lang="en-CA" sz="2400" dirty="0" smtClean="0"/>
                        <a:t>2w lag</a:t>
                      </a:r>
                    </a:p>
                  </a:txBody>
                  <a:tcPr>
                    <a:lnL w="381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tc>
              </a:tr>
              <a:tr h="544284">
                <a:tc>
                  <a:txBody>
                    <a:bodyPr/>
                    <a:lstStyle/>
                    <a:p>
                      <a:pPr>
                        <a:lnSpc>
                          <a:spcPct val="120000"/>
                        </a:lnSpc>
                      </a:pPr>
                      <a:r>
                        <a:rPr lang="en-CA" sz="2400" dirty="0" smtClean="0"/>
                        <a:t>↑ 3w lag</a:t>
                      </a:r>
                      <a:endParaRPr lang="en-CA" sz="2400" dirty="0"/>
                    </a:p>
                  </a:txBody>
                  <a:tcPr/>
                </a:tc>
                <a:tc>
                  <a:txBody>
                    <a:bodyPr/>
                    <a:lstStyle/>
                    <a:p>
                      <a:pPr algn="ctr">
                        <a:lnSpc>
                          <a:spcPct val="120000"/>
                        </a:lnSpc>
                      </a:pPr>
                      <a:r>
                        <a:rPr lang="en-CA" sz="2400" dirty="0" smtClean="0"/>
                        <a:t>+</a:t>
                      </a:r>
                      <a:endParaRPr lang="en-CA" sz="2400" dirty="0"/>
                    </a:p>
                  </a:txBody>
                  <a:tcPr anchor="ctr">
                    <a:lnR w="38100" cap="flat" cmpd="sng" algn="ctr">
                      <a:solidFill>
                        <a:schemeClr val="tx1"/>
                      </a:solidFill>
                      <a:prstDash val="solid"/>
                      <a:round/>
                      <a:headEnd type="none" w="med" len="med"/>
                      <a:tailEnd type="none" w="med" len="med"/>
                    </a:lnR>
                  </a:tcPr>
                </a:tc>
                <a:tc>
                  <a:txBody>
                    <a:bodyPr/>
                    <a:lstStyle/>
                    <a:p>
                      <a:pPr>
                        <a:lnSpc>
                          <a:spcPct val="120000"/>
                        </a:lnSpc>
                      </a:pPr>
                      <a:r>
                        <a:rPr lang="en-CA" sz="2400" dirty="0" smtClean="0"/>
                        <a:t>↓ </a:t>
                      </a:r>
                      <a:r>
                        <a:rPr lang="en-CA" sz="2400" dirty="0" smtClean="0"/>
                        <a:t>3w lag</a:t>
                      </a:r>
                      <a:endParaRPr lang="en-CA" sz="2400" dirty="0"/>
                    </a:p>
                  </a:txBody>
                  <a:tcPr>
                    <a:lnL w="381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400" dirty="0" smtClean="0"/>
                        <a:t>−</a:t>
                      </a:r>
                    </a:p>
                  </a:txBody>
                  <a:tcPr anchor="ctr"/>
                </a:tc>
              </a:tr>
            </a:tbl>
          </a:graphicData>
        </a:graphic>
      </p:graphicFrame>
      <p:sp>
        <p:nvSpPr>
          <p:cNvPr id="3" name="TextBox 2"/>
          <p:cNvSpPr txBox="1"/>
          <p:nvPr/>
        </p:nvSpPr>
        <p:spPr>
          <a:xfrm>
            <a:off x="467544" y="4610452"/>
            <a:ext cx="7776864" cy="1938992"/>
          </a:xfrm>
          <a:prstGeom prst="rect">
            <a:avLst/>
          </a:prstGeom>
          <a:noFill/>
        </p:spPr>
        <p:txBody>
          <a:bodyPr wrap="square" rtlCol="0">
            <a:spAutoFit/>
          </a:bodyPr>
          <a:lstStyle/>
          <a:p>
            <a:pPr marL="0" indent="0">
              <a:spcBef>
                <a:spcPts val="600"/>
              </a:spcBef>
              <a:spcAft>
                <a:spcPts val="600"/>
              </a:spcAft>
              <a:buNone/>
            </a:pPr>
            <a:r>
              <a:rPr lang="de-DE" sz="2400" u="sng" dirty="0">
                <a:solidFill>
                  <a:srgbClr val="404040"/>
                </a:solidFill>
                <a:latin typeface="+mn-lt"/>
                <a:cs typeface="+mn-cs"/>
              </a:rPr>
              <a:t>What is going on?</a:t>
            </a:r>
          </a:p>
          <a:p>
            <a:pPr marL="273050" indent="-273050" eaLnBrk="0" hangingPunct="0">
              <a:spcBef>
                <a:spcPts val="600"/>
              </a:spcBef>
              <a:spcAft>
                <a:spcPts val="600"/>
              </a:spcAft>
              <a:buClr>
                <a:schemeClr val="accent1"/>
              </a:buClr>
              <a:buSzPct val="76000"/>
              <a:buFont typeface="Wingdings 3" pitchFamily="18" charset="2"/>
              <a:buChar char=""/>
            </a:pPr>
            <a:r>
              <a:rPr lang="de-DE" sz="2400" dirty="0">
                <a:solidFill>
                  <a:srgbClr val="404040"/>
                </a:solidFill>
                <a:latin typeface="+mn-lt"/>
                <a:cs typeface="+mn-cs"/>
              </a:rPr>
              <a:t>Long-term, specific contracts</a:t>
            </a:r>
            <a:r>
              <a:rPr lang="de-DE" sz="2400" dirty="0" smtClean="0">
                <a:solidFill>
                  <a:srgbClr val="404040"/>
                </a:solidFill>
                <a:latin typeface="+mn-lt"/>
                <a:cs typeface="+mn-cs"/>
              </a:rPr>
              <a:t>?</a:t>
            </a:r>
          </a:p>
          <a:p>
            <a:pPr marL="273050" indent="-273050" eaLnBrk="0" hangingPunct="0">
              <a:spcBef>
                <a:spcPts val="600"/>
              </a:spcBef>
              <a:spcAft>
                <a:spcPts val="600"/>
              </a:spcAft>
              <a:buClr>
                <a:schemeClr val="accent1"/>
              </a:buClr>
              <a:buSzPct val="76000"/>
              <a:buFont typeface="Wingdings 3" pitchFamily="18" charset="2"/>
              <a:buChar char=""/>
            </a:pPr>
            <a:r>
              <a:rPr lang="de-DE" sz="2400" dirty="0" smtClean="0">
                <a:solidFill>
                  <a:srgbClr val="404040"/>
                </a:solidFill>
                <a:latin typeface="+mn-lt"/>
                <a:cs typeface="+mn-cs"/>
              </a:rPr>
              <a:t>We did it all wrong?</a:t>
            </a:r>
            <a:endParaRPr lang="de-DE" sz="2400" dirty="0">
              <a:solidFill>
                <a:srgbClr val="404040"/>
              </a:solidFill>
              <a:latin typeface="+mn-lt"/>
              <a:cs typeface="+mn-cs"/>
            </a:endParaRPr>
          </a:p>
          <a:p>
            <a:pPr>
              <a:spcBef>
                <a:spcPts val="600"/>
              </a:spcBef>
            </a:pPr>
            <a:endParaRPr lang="en-CA" dirty="0"/>
          </a:p>
        </p:txBody>
      </p:sp>
    </p:spTree>
    <p:extLst>
      <p:ext uri="{BB962C8B-B14F-4D97-AF65-F5344CB8AC3E}">
        <p14:creationId xmlns:p14="http://schemas.microsoft.com/office/powerpoint/2010/main" val="17049103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Conclusions</a:t>
            </a:r>
            <a:endParaRPr lang="de-DE" dirty="0"/>
          </a:p>
        </p:txBody>
      </p:sp>
      <p:sp>
        <p:nvSpPr>
          <p:cNvPr id="3" name="Inhaltsplatzhalter 2"/>
          <p:cNvSpPr>
            <a:spLocks noGrp="1"/>
          </p:cNvSpPr>
          <p:nvPr>
            <p:ph sz="quarter" idx="1"/>
          </p:nvPr>
        </p:nvSpPr>
        <p:spPr>
          <a:xfrm>
            <a:off x="395536" y="1268760"/>
            <a:ext cx="8640960" cy="4937760"/>
          </a:xfrm>
        </p:spPr>
        <p:txBody>
          <a:bodyPr/>
          <a:lstStyle/>
          <a:p>
            <a:pPr>
              <a:lnSpc>
                <a:spcPct val="110000"/>
              </a:lnSpc>
            </a:pPr>
            <a:r>
              <a:rPr lang="en-CA" sz="2400" dirty="0" smtClean="0">
                <a:solidFill>
                  <a:schemeClr val="tx1"/>
                </a:solidFill>
              </a:rPr>
              <a:t>Prise rigidities differ at brand level and across case study categories</a:t>
            </a:r>
          </a:p>
          <a:p>
            <a:pPr>
              <a:lnSpc>
                <a:spcPct val="110000"/>
              </a:lnSpc>
            </a:pPr>
            <a:r>
              <a:rPr lang="en-CA" sz="2400" dirty="0" smtClean="0">
                <a:solidFill>
                  <a:schemeClr val="tx1"/>
                </a:solidFill>
              </a:rPr>
              <a:t>Pricing of vertically differentiated PLs matters to rigidity -&gt; Insights into PL as a strategic weapon</a:t>
            </a:r>
          </a:p>
          <a:p>
            <a:pPr marL="0" indent="0">
              <a:lnSpc>
                <a:spcPct val="110000"/>
              </a:lnSpc>
              <a:buNone/>
            </a:pPr>
            <a:r>
              <a:rPr lang="en-CA" sz="2400" dirty="0" smtClean="0">
                <a:solidFill>
                  <a:schemeClr val="tx1"/>
                </a:solidFill>
              </a:rPr>
              <a:t>        Room for more work ...     </a:t>
            </a:r>
          </a:p>
          <a:p>
            <a:pPr>
              <a:lnSpc>
                <a:spcPct val="110000"/>
              </a:lnSpc>
            </a:pPr>
            <a:r>
              <a:rPr lang="en-CA" sz="2400" dirty="0" smtClean="0">
                <a:solidFill>
                  <a:schemeClr val="tx1"/>
                </a:solidFill>
              </a:rPr>
              <a:t>P</a:t>
            </a:r>
            <a:r>
              <a:rPr lang="en-CA" sz="2400" baseline="-25000" dirty="0" smtClean="0">
                <a:solidFill>
                  <a:schemeClr val="tx1"/>
                </a:solidFill>
              </a:rPr>
              <a:t>Wholesale</a:t>
            </a:r>
            <a:r>
              <a:rPr lang="en-CA" sz="2400" dirty="0" smtClean="0">
                <a:solidFill>
                  <a:schemeClr val="tx1"/>
                </a:solidFill>
              </a:rPr>
              <a:t> story not exciting. No strong impact of P</a:t>
            </a:r>
            <a:r>
              <a:rPr lang="en-CA" sz="2400" baseline="-25000" dirty="0" smtClean="0">
                <a:solidFill>
                  <a:schemeClr val="tx1"/>
                </a:solidFill>
              </a:rPr>
              <a:t>w</a:t>
            </a:r>
            <a:r>
              <a:rPr lang="en-CA" sz="2400" dirty="0" smtClean="0">
                <a:solidFill>
                  <a:schemeClr val="tx1"/>
                </a:solidFill>
              </a:rPr>
              <a:t> on retail price movements -&gt; pass-through literature (Nakamura 2008) </a:t>
            </a:r>
            <a:endParaRPr lang="en-CA" sz="2400" b="1" dirty="0" smtClean="0">
              <a:solidFill>
                <a:schemeClr val="tx1"/>
              </a:solidFill>
            </a:endParaRPr>
          </a:p>
          <a:p>
            <a:pPr marL="274638" lvl="1" indent="0">
              <a:lnSpc>
                <a:spcPct val="110000"/>
              </a:lnSpc>
              <a:spcBef>
                <a:spcPts val="600"/>
              </a:spcBef>
              <a:buNone/>
            </a:pPr>
            <a:r>
              <a:rPr lang="en-CA" sz="2400" dirty="0" smtClean="0">
                <a:solidFill>
                  <a:schemeClr val="tx1"/>
                </a:solidFill>
              </a:rPr>
              <a:t>Interesting evidence suggesting “long-term contracts“</a:t>
            </a:r>
          </a:p>
          <a:p>
            <a:pPr lvl="1">
              <a:lnSpc>
                <a:spcPct val="110000"/>
              </a:lnSpc>
              <a:spcBef>
                <a:spcPts val="600"/>
              </a:spcBef>
            </a:pPr>
            <a:r>
              <a:rPr lang="en-CA" sz="2400" dirty="0" smtClean="0">
                <a:solidFill>
                  <a:schemeClr val="tx1"/>
                </a:solidFill>
              </a:rPr>
              <a:t>Significant role of</a:t>
            </a:r>
            <a:r>
              <a:rPr lang="en-CA" sz="2400" b="1" dirty="0" smtClean="0">
                <a:solidFill>
                  <a:schemeClr val="tx1"/>
                </a:solidFill>
              </a:rPr>
              <a:t> </a:t>
            </a:r>
            <a:r>
              <a:rPr lang="en-CA" sz="2400" dirty="0" smtClean="0">
                <a:solidFill>
                  <a:schemeClr val="tx1"/>
                </a:solidFill>
              </a:rPr>
              <a:t>promotions (Hi-Lo pricing)</a:t>
            </a:r>
          </a:p>
          <a:p>
            <a:pPr>
              <a:lnSpc>
                <a:spcPct val="110000"/>
              </a:lnSpc>
            </a:pPr>
            <a:r>
              <a:rPr lang="en-CA" sz="2400" dirty="0" smtClean="0">
                <a:solidFill>
                  <a:schemeClr val="tx1"/>
                </a:solidFill>
              </a:rPr>
              <a:t>PL pricing strategies appear category specific. Need focused approach. Little use for aggregate analysis. </a:t>
            </a:r>
            <a:endParaRPr lang="en-CA" sz="2400" dirty="0" smtClean="0">
              <a:solidFill>
                <a:schemeClr val="tx1"/>
              </a:solidFill>
            </a:endParaRPr>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25</a:t>
            </a:fld>
            <a:endParaRPr lang="de-DE" dirty="0"/>
          </a:p>
        </p:txBody>
      </p:sp>
    </p:spTree>
    <p:extLst>
      <p:ext uri="{BB962C8B-B14F-4D97-AF65-F5344CB8AC3E}">
        <p14:creationId xmlns:p14="http://schemas.microsoft.com/office/powerpoint/2010/main" val="1099486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ctrTitle"/>
          </p:nvPr>
        </p:nvSpPr>
        <p:spPr>
          <a:xfrm>
            <a:off x="1259633" y="857250"/>
            <a:ext cx="6768752" cy="2499742"/>
          </a:xfrm>
        </p:spPr>
        <p:txBody>
          <a:bodyPr>
            <a:noAutofit/>
          </a:bodyPr>
          <a:lstStyle/>
          <a:p>
            <a:pPr marL="87313" algn="l" eaLnBrk="1" hangingPunct="1">
              <a:defRPr/>
            </a:pPr>
            <a:r>
              <a:rPr lang="en-US" sz="4000" b="1" dirty="0"/>
              <a:t>Estimating Price Rigidity in Vertically Differentiated </a:t>
            </a:r>
            <a:r>
              <a:rPr lang="en-US" sz="4000" b="1" dirty="0" smtClean="0"/>
              <a:t>Product </a:t>
            </a:r>
            <a:r>
              <a:rPr lang="en-US" sz="4000" b="1" dirty="0"/>
              <a:t>Categories with Private Labels</a:t>
            </a:r>
            <a:r>
              <a:rPr lang="de-DE" sz="4000" b="1" dirty="0"/>
              <a:t/>
            </a:r>
            <a:br>
              <a:rPr lang="de-DE" sz="4000" b="1" dirty="0"/>
            </a:br>
            <a:endParaRPr lang="de-DE" sz="4000" dirty="0" smtClean="0">
              <a:solidFill>
                <a:srgbClr val="404040"/>
              </a:solidFill>
            </a:endParaRPr>
          </a:p>
        </p:txBody>
      </p:sp>
      <p:sp>
        <p:nvSpPr>
          <p:cNvPr id="3" name="Untertitel 2"/>
          <p:cNvSpPr>
            <a:spLocks noGrp="1"/>
          </p:cNvSpPr>
          <p:nvPr>
            <p:ph type="subTitle" idx="1"/>
          </p:nvPr>
        </p:nvSpPr>
        <p:spPr>
          <a:xfrm>
            <a:off x="1259632" y="4206404"/>
            <a:ext cx="6858000" cy="1008112"/>
          </a:xfrm>
        </p:spPr>
        <p:txBody>
          <a:bodyPr anchor="ctr" anchorCtr="0">
            <a:normAutofit/>
          </a:bodyPr>
          <a:lstStyle/>
          <a:p>
            <a:pPr algn="l" eaLnBrk="1" fontAlgn="auto" hangingPunct="1">
              <a:spcAft>
                <a:spcPts val="0"/>
              </a:spcAft>
              <a:buFont typeface="Wingdings 3"/>
              <a:buNone/>
              <a:defRPr/>
            </a:pPr>
            <a:r>
              <a:rPr lang="de-DE" dirty="0" smtClean="0"/>
              <a:t>Milena Bocionek </a:t>
            </a:r>
            <a:r>
              <a:rPr lang="de-DE" sz="2200" dirty="0" smtClean="0"/>
              <a:t>  University of Giessen </a:t>
            </a:r>
          </a:p>
          <a:p>
            <a:pPr algn="l" eaLnBrk="1" fontAlgn="auto" hangingPunct="1">
              <a:spcAft>
                <a:spcPts val="0"/>
              </a:spcAft>
              <a:buFont typeface="Wingdings 3"/>
              <a:buNone/>
              <a:defRPr/>
            </a:pPr>
            <a:r>
              <a:rPr lang="de-DE" dirty="0" smtClean="0"/>
              <a:t>Sven Anders	</a:t>
            </a:r>
            <a:r>
              <a:rPr lang="de-DE" sz="2200" dirty="0"/>
              <a:t>     </a:t>
            </a:r>
            <a:r>
              <a:rPr lang="de-DE" sz="2200" dirty="0" smtClean="0"/>
              <a:t>  University </a:t>
            </a:r>
            <a:r>
              <a:rPr lang="de-DE" sz="2200" dirty="0"/>
              <a:t>of Alberta </a:t>
            </a:r>
          </a:p>
        </p:txBody>
      </p:sp>
      <p:sp>
        <p:nvSpPr>
          <p:cNvPr id="4" name="Rechteck 3"/>
          <p:cNvSpPr/>
          <p:nvPr/>
        </p:nvSpPr>
        <p:spPr>
          <a:xfrm>
            <a:off x="914400" y="785813"/>
            <a:ext cx="7315200" cy="271519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75000"/>
                  <a:lumOff val="25000"/>
                </a:schemeClr>
              </a:solidFill>
            </a:endParaRPr>
          </a:p>
        </p:txBody>
      </p:sp>
      <p:sp>
        <p:nvSpPr>
          <p:cNvPr id="5" name="Rechteck 5"/>
          <p:cNvSpPr/>
          <p:nvPr/>
        </p:nvSpPr>
        <p:spPr>
          <a:xfrm>
            <a:off x="928688" y="785813"/>
            <a:ext cx="228600" cy="271519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lumMod val="75000"/>
                  <a:lumOff val="25000"/>
                </a:schemeClr>
              </a:solidFill>
            </a:endParaRPr>
          </a:p>
        </p:txBody>
      </p:sp>
      <p:sp>
        <p:nvSpPr>
          <p:cNvPr id="6" name="Rechteck 4"/>
          <p:cNvSpPr/>
          <p:nvPr/>
        </p:nvSpPr>
        <p:spPr>
          <a:xfrm>
            <a:off x="889518" y="4206404"/>
            <a:ext cx="7315200" cy="100811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hteck 6"/>
          <p:cNvSpPr/>
          <p:nvPr/>
        </p:nvSpPr>
        <p:spPr>
          <a:xfrm>
            <a:off x="889518" y="4206404"/>
            <a:ext cx="267770" cy="100811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42811726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sz="quarter" idx="1"/>
          </p:nvPr>
        </p:nvSpPr>
        <p:spPr/>
        <p:txBody>
          <a:bodyPr/>
          <a:lstStyle/>
          <a:p>
            <a:pPr marL="0" indent="0">
              <a:buNone/>
            </a:pPr>
            <a:r>
              <a:rPr lang="en-US" sz="1600" dirty="0" smtClean="0"/>
              <a:t>Baumgartner</a:t>
            </a:r>
            <a:r>
              <a:rPr lang="en-US" sz="1600" dirty="0"/>
              <a:t>, J., </a:t>
            </a:r>
            <a:r>
              <a:rPr lang="en-US" sz="1600" dirty="0"/>
              <a:t>Glatzer</a:t>
            </a:r>
            <a:r>
              <a:rPr lang="en-US" sz="1600" dirty="0"/>
              <a:t>, E., </a:t>
            </a:r>
            <a:r>
              <a:rPr lang="en-US" sz="1600" dirty="0"/>
              <a:t>Rumler</a:t>
            </a:r>
            <a:r>
              <a:rPr lang="en-US" sz="1600" dirty="0"/>
              <a:t>, F. and A. </a:t>
            </a:r>
            <a:r>
              <a:rPr lang="en-US" sz="1600" dirty="0"/>
              <a:t>Stiglbauer</a:t>
            </a:r>
            <a:r>
              <a:rPr lang="en-US" sz="1600" dirty="0"/>
              <a:t> (2006): Patterns and Determinants of Price Changes - </a:t>
            </a:r>
            <a:r>
              <a:rPr lang="en-US" sz="1600" dirty="0"/>
              <a:t>Analysing</a:t>
            </a:r>
            <a:r>
              <a:rPr lang="en-US" sz="1600" dirty="0"/>
              <a:t> Individual Consumer Prices in Austria. WIFO Working Paper, No. 277, Wien, Austria.</a:t>
            </a:r>
            <a:endParaRPr lang="de-DE" sz="1600" dirty="0"/>
          </a:p>
          <a:p>
            <a:pPr marL="0" indent="0">
              <a:buNone/>
            </a:pPr>
            <a:r>
              <a:rPr lang="en-US" sz="1600" dirty="0"/>
              <a:t>Besanko</a:t>
            </a:r>
            <a:r>
              <a:rPr lang="en-US" sz="1600" dirty="0"/>
              <a:t>, D., </a:t>
            </a:r>
            <a:r>
              <a:rPr lang="en-US" sz="1600" dirty="0"/>
              <a:t>Dubé</a:t>
            </a:r>
            <a:r>
              <a:rPr lang="en-US" sz="1600" dirty="0"/>
              <a:t>, J.-P. and S. Gupta (2005): Own-Brand and Cross-Brand Retail Pass-Through. Marketing </a:t>
            </a:r>
            <a:r>
              <a:rPr lang="en-US" sz="1600" dirty="0"/>
              <a:t>Sience</a:t>
            </a:r>
            <a:r>
              <a:rPr lang="en-US" sz="1600" dirty="0"/>
              <a:t>, Vol. 24, No. 1, pp. 123-137.</a:t>
            </a:r>
            <a:endParaRPr lang="de-DE" sz="1600" dirty="0"/>
          </a:p>
          <a:p>
            <a:pPr marL="0" indent="0">
              <a:buNone/>
            </a:pPr>
            <a:r>
              <a:rPr lang="en-US" sz="1600" dirty="0" smtClean="0"/>
              <a:t>Blinder</a:t>
            </a:r>
            <a:r>
              <a:rPr lang="en-US" sz="1600" dirty="0"/>
              <a:t>, A. S., Canetti, E. R. D., </a:t>
            </a:r>
            <a:r>
              <a:rPr lang="en-US" sz="1600" dirty="0"/>
              <a:t>Lebow</a:t>
            </a:r>
            <a:r>
              <a:rPr lang="en-US" sz="1600" dirty="0"/>
              <a:t>, D. E. and J. B. Rudd (1998): Asking about Prices: A New Approach to Understanding Price Stickiness. New York, USA: </a:t>
            </a:r>
            <a:r>
              <a:rPr lang="en-US" sz="1600" dirty="0"/>
              <a:t>Russel</a:t>
            </a:r>
            <a:r>
              <a:rPr lang="en-US" sz="1600" dirty="0"/>
              <a:t> Sage Foundation.</a:t>
            </a:r>
            <a:endParaRPr lang="de-DE" sz="1600" dirty="0"/>
          </a:p>
          <a:p>
            <a:pPr marL="0" indent="0">
              <a:buNone/>
            </a:pPr>
            <a:r>
              <a:rPr lang="en-US" sz="1600" dirty="0" smtClean="0"/>
              <a:t>Bontemps</a:t>
            </a:r>
            <a:r>
              <a:rPr lang="en-US" sz="1600" dirty="0"/>
              <a:t>, C., Orozco, V. and Vincent </a:t>
            </a:r>
            <a:r>
              <a:rPr lang="en-US" sz="1600" dirty="0"/>
              <a:t>Réquillart</a:t>
            </a:r>
            <a:r>
              <a:rPr lang="en-US" sz="1600" dirty="0"/>
              <a:t> (2008): Private Labels, National Brands and Food Prices. Review of Industrial Organization, Vol. 33, No. 1, pp. 1-22.</a:t>
            </a:r>
            <a:endParaRPr lang="de-DE" sz="1600" dirty="0"/>
          </a:p>
          <a:p>
            <a:pPr marL="0" indent="0">
              <a:buNone/>
            </a:pPr>
            <a:r>
              <a:rPr lang="en-US" sz="1600" dirty="0"/>
              <a:t>Chevalier, J. A., </a:t>
            </a:r>
            <a:r>
              <a:rPr lang="en-US" sz="1600" dirty="0"/>
              <a:t>Kashyap</a:t>
            </a:r>
            <a:r>
              <a:rPr lang="en-US" sz="1600" dirty="0"/>
              <a:t>, A. K. and P. E. Rossi (2003): Why Don’t Prices Rise During Periods of Peak Demand? Evidence from Scanner Data. The American Economic Review, Vol. 93, No. 1, pp. 15–37</a:t>
            </a:r>
            <a:r>
              <a:rPr lang="en-US" sz="1600" dirty="0" smtClean="0"/>
              <a:t>.</a:t>
            </a:r>
          </a:p>
          <a:p>
            <a:pPr marL="0" indent="0">
              <a:buNone/>
            </a:pPr>
            <a:r>
              <a:rPr lang="en-US" sz="1600" dirty="0"/>
              <a:t>Chintagunta</a:t>
            </a:r>
            <a:r>
              <a:rPr lang="en-US" sz="1600" dirty="0"/>
              <a:t>, P. K., </a:t>
            </a:r>
            <a:r>
              <a:rPr lang="en-US" sz="1600" dirty="0"/>
              <a:t>Bonfrer</a:t>
            </a:r>
            <a:r>
              <a:rPr lang="en-US" sz="1600" dirty="0"/>
              <a:t>, A. and I. Song (2002): Investigating the Effects of Store-Brand Introduction on Retailer Demand and Pricing Behavior. Management Science, Vol. 48, No. 10, pp. 1242-1267</a:t>
            </a:r>
            <a:r>
              <a:rPr lang="en-US" sz="1600" dirty="0" smtClean="0"/>
              <a:t>.</a:t>
            </a:r>
          </a:p>
          <a:p>
            <a:pPr marL="0" indent="0">
              <a:buNone/>
            </a:pPr>
            <a:r>
              <a:rPr lang="en-US" sz="1600" dirty="0"/>
              <a:t>Cotterill</a:t>
            </a:r>
            <a:r>
              <a:rPr lang="en-US" sz="1600" dirty="0"/>
              <a:t>, R, W., </a:t>
            </a:r>
            <a:r>
              <a:rPr lang="en-US" sz="1600" dirty="0"/>
              <a:t>Putsis</a:t>
            </a:r>
            <a:r>
              <a:rPr lang="en-US" sz="1600" dirty="0"/>
              <a:t>, W. P. and R. </a:t>
            </a:r>
            <a:r>
              <a:rPr lang="en-US" sz="1600" dirty="0"/>
              <a:t>Dhar</a:t>
            </a:r>
            <a:r>
              <a:rPr lang="en-US" sz="1600" dirty="0"/>
              <a:t> Jr. (2000): Assessing the Competitive Interaction between Private Labels and National Brands. The Journal of Business, Vol. 73, No. 1, pp. 109-137.</a:t>
            </a:r>
          </a:p>
          <a:p>
            <a:pPr marL="0" indent="0">
              <a:buNone/>
            </a:pPr>
            <a:r>
              <a:rPr lang="en-US" sz="1600" dirty="0"/>
              <a:t>Dutta</a:t>
            </a:r>
            <a:r>
              <a:rPr lang="en-US" sz="1600" dirty="0"/>
              <a:t>, S., M. Bergen and D. Levy (2002): Price Flexibility in channels of distribution: Evidence from scanner data. Journal of Economic Dynamics &amp;</a:t>
            </a:r>
            <a:r>
              <a:rPr lang="en-US" sz="1600" i="1" dirty="0"/>
              <a:t> </a:t>
            </a:r>
            <a:r>
              <a:rPr lang="en-US" sz="1600" dirty="0"/>
              <a:t>Control, Vol. 26, No. 11, pp. 1845-1900.</a:t>
            </a:r>
            <a:endParaRPr lang="de-DE" sz="1600" dirty="0"/>
          </a:p>
          <a:p>
            <a:pPr marL="0" indent="0">
              <a:buNone/>
            </a:pPr>
            <a:endParaRPr lang="de-DE" sz="1600" dirty="0"/>
          </a:p>
          <a:p>
            <a:pPr marL="0" indent="0">
              <a:buNone/>
            </a:pPr>
            <a:endParaRPr lang="de-DE" sz="1600" dirty="0"/>
          </a:p>
          <a:p>
            <a:pPr marL="0" indent="0">
              <a:buNone/>
            </a:pPr>
            <a:endParaRPr lang="de-DE" sz="1800" dirty="0"/>
          </a:p>
          <a:p>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27</a:t>
            </a:fld>
            <a:endParaRPr lang="de-DE" dirty="0"/>
          </a:p>
        </p:txBody>
      </p:sp>
    </p:spTree>
    <p:extLst>
      <p:ext uri="{BB962C8B-B14F-4D97-AF65-F5344CB8AC3E}">
        <p14:creationId xmlns:p14="http://schemas.microsoft.com/office/powerpoint/2010/main" val="35126464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sz="quarter" idx="1"/>
          </p:nvPr>
        </p:nvSpPr>
        <p:spPr/>
        <p:txBody>
          <a:bodyPr/>
          <a:lstStyle/>
          <a:p>
            <a:pPr marL="0" indent="0">
              <a:buNone/>
            </a:pPr>
            <a:r>
              <a:rPr lang="en-US" sz="1600" dirty="0" smtClean="0"/>
              <a:t>Eichenbaum</a:t>
            </a:r>
            <a:r>
              <a:rPr lang="en-US" sz="1600" dirty="0"/>
              <a:t>, M., </a:t>
            </a:r>
            <a:r>
              <a:rPr lang="en-US" sz="1600" dirty="0"/>
              <a:t>Jaimovich</a:t>
            </a:r>
            <a:r>
              <a:rPr lang="en-US" sz="1600" dirty="0"/>
              <a:t>, N. and S. </a:t>
            </a:r>
            <a:r>
              <a:rPr lang="en-US" sz="1600" dirty="0"/>
              <a:t>Rebelo</a:t>
            </a:r>
            <a:r>
              <a:rPr lang="en-US" sz="1600" dirty="0"/>
              <a:t> (2011): Reference Prices, Costs, and Nominal Rigidities. American Economic Review, Vol. 101, No. 1, pp. 234-262</a:t>
            </a:r>
            <a:r>
              <a:rPr lang="en-US" sz="1600" dirty="0" smtClean="0"/>
              <a:t>.</a:t>
            </a:r>
          </a:p>
          <a:p>
            <a:pPr marL="0" indent="0">
              <a:buNone/>
            </a:pPr>
            <a:r>
              <a:rPr lang="en-US" sz="1600" dirty="0"/>
              <a:t>Herrmann, R., Möser, A. and S. Weber (2005): Price Rigidity in the German Grocery-Retailing Sector: Scanner-Data Evidence on Magnitude and Causes. Journal of Agricultural &amp; Food Industrial Organization, Vol. 3, No. 1, pp. 1-35. </a:t>
            </a:r>
            <a:endParaRPr lang="de-DE" sz="1600" dirty="0"/>
          </a:p>
          <a:p>
            <a:pPr marL="0" indent="0">
              <a:buNone/>
            </a:pPr>
            <a:r>
              <a:rPr lang="en-US" sz="1600" dirty="0"/>
              <a:t>Herrmann, R., Möser, A. and S. Weber (2009): Grocery Retailing in Germany: Situation, Development and Pricing Strategies. Working Paper for the Center for International Development and Environmental Research, No. 41, Giessen, Germany</a:t>
            </a:r>
            <a:r>
              <a:rPr lang="en-US" sz="1600" dirty="0" smtClean="0"/>
              <a:t>.</a:t>
            </a:r>
          </a:p>
          <a:p>
            <a:pPr marL="0" indent="0">
              <a:buNone/>
            </a:pPr>
            <a:r>
              <a:rPr lang="en-US" sz="1600" dirty="0"/>
              <a:t>Kano, K. (2007): Essays on Retail Price Movements. Dissertation at the University of British Columbia, Vancouver, Canada.</a:t>
            </a:r>
            <a:endParaRPr lang="de-DE" sz="1600" dirty="0"/>
          </a:p>
          <a:p>
            <a:pPr marL="0" indent="0">
              <a:buNone/>
            </a:pPr>
            <a:r>
              <a:rPr lang="en-US" sz="1600" dirty="0"/>
              <a:t>Levy, D., M. Bergen, S. </a:t>
            </a:r>
            <a:r>
              <a:rPr lang="en-US" sz="1600" dirty="0"/>
              <a:t>Dutta</a:t>
            </a:r>
            <a:r>
              <a:rPr lang="en-US" sz="1600" dirty="0"/>
              <a:t>, und R. Venable (1997): The Magnitude of Menu Costs: Direct Evidence from Large U.S. Supermarket Chains. Quarterly Journal of Economics, Vol. 112, No. 3, pp. 791-825</a:t>
            </a:r>
            <a:r>
              <a:rPr lang="en-US" sz="1600" dirty="0" smtClean="0"/>
              <a:t>.</a:t>
            </a:r>
          </a:p>
          <a:p>
            <a:pPr marL="0" indent="0">
              <a:buNone/>
            </a:pPr>
            <a:r>
              <a:rPr lang="en-US" sz="1600" dirty="0"/>
              <a:t>Levy, D., Lee, D., Chen, H. A., Kauffman, R. J. and M. Bergen (2011): Price Points and Price Rigidity. The Review of Economics and Statistics, Vol. 93, No. 4, pp. 1417–1431.</a:t>
            </a:r>
          </a:p>
          <a:p>
            <a:pPr marL="0" indent="0">
              <a:buNone/>
            </a:pPr>
            <a:r>
              <a:rPr lang="en-US" sz="1600" dirty="0"/>
              <a:t>Meza, S. and K. </a:t>
            </a:r>
            <a:r>
              <a:rPr lang="en-US" sz="1600" dirty="0"/>
              <a:t>Sudhir</a:t>
            </a:r>
            <a:r>
              <a:rPr lang="en-US" sz="1600" dirty="0"/>
              <a:t> (2010): Do private labels increase retailer bargaining power? </a:t>
            </a:r>
            <a:r>
              <a:rPr lang="de-DE" sz="1600" dirty="0" err="1"/>
              <a:t>Quantative</a:t>
            </a:r>
            <a:r>
              <a:rPr lang="de-DE" sz="1600" dirty="0"/>
              <a:t> Marketing Economics, Vol. 8, </a:t>
            </a:r>
            <a:r>
              <a:rPr lang="de-DE" sz="1600" dirty="0" err="1"/>
              <a:t>No</a:t>
            </a:r>
            <a:r>
              <a:rPr lang="de-DE" sz="1600" dirty="0"/>
              <a:t>. 3, pp. 333–363.</a:t>
            </a:r>
          </a:p>
          <a:p>
            <a:pPr marL="0" indent="0">
              <a:buNone/>
            </a:pPr>
            <a:endParaRPr lang="de-DE" sz="1600" dirty="0" smtClean="0"/>
          </a:p>
          <a:p>
            <a:pPr marL="0" indent="0">
              <a:buNone/>
            </a:pPr>
            <a:endParaRPr lang="de-DE" sz="1600" dirty="0"/>
          </a:p>
          <a:p>
            <a:pPr marL="0" indent="0">
              <a:buNone/>
            </a:pPr>
            <a:endParaRPr lang="de-DE" sz="1600" dirty="0"/>
          </a:p>
          <a:p>
            <a:pPr marL="0" indent="0">
              <a:buNone/>
            </a:pPr>
            <a:endParaRPr lang="de-DE" sz="1600" dirty="0"/>
          </a:p>
          <a:p>
            <a:pPr marL="0" indent="0">
              <a:buNone/>
            </a:pP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28</a:t>
            </a:fld>
            <a:endParaRPr lang="de-DE" dirty="0"/>
          </a:p>
        </p:txBody>
      </p:sp>
    </p:spTree>
    <p:extLst>
      <p:ext uri="{BB962C8B-B14F-4D97-AF65-F5344CB8AC3E}">
        <p14:creationId xmlns:p14="http://schemas.microsoft.com/office/powerpoint/2010/main" val="3800375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sz="quarter" idx="1"/>
          </p:nvPr>
        </p:nvSpPr>
        <p:spPr/>
        <p:txBody>
          <a:bodyPr/>
          <a:lstStyle/>
          <a:p>
            <a:pPr marL="0" indent="0">
              <a:buNone/>
            </a:pPr>
            <a:r>
              <a:rPr lang="en-US" sz="1600" dirty="0" smtClean="0"/>
              <a:t>Morton</a:t>
            </a:r>
            <a:r>
              <a:rPr lang="en-US" sz="1600" dirty="0"/>
              <a:t>, F. S. and F. </a:t>
            </a:r>
            <a:r>
              <a:rPr lang="en-US" sz="1600" dirty="0"/>
              <a:t>Zettelmeyer</a:t>
            </a:r>
            <a:r>
              <a:rPr lang="en-US" sz="1600" dirty="0"/>
              <a:t> (2000): The Strategic Positioning of Store Brands in Retailer-Manufacturer Bargaining. Review of Industrial Organization, Vol. 24, No. 2, pp. 161–194.</a:t>
            </a:r>
            <a:endParaRPr lang="de-DE" sz="1600" dirty="0"/>
          </a:p>
          <a:p>
            <a:pPr marL="0" indent="0">
              <a:buNone/>
            </a:pPr>
            <a:r>
              <a:rPr lang="en-US" sz="1600" dirty="0"/>
              <a:t>Owen, A. and D. </a:t>
            </a:r>
            <a:r>
              <a:rPr lang="en-US" sz="1600" dirty="0"/>
              <a:t>Trzepacz</a:t>
            </a:r>
            <a:r>
              <a:rPr lang="en-US" sz="1600" dirty="0"/>
              <a:t> (2002): Menu costs, firm strategy, and price rigidity. Economic letters, Vol. 76, No. 3, pp. 345-349.</a:t>
            </a:r>
            <a:endParaRPr lang="de-DE" sz="1600" dirty="0"/>
          </a:p>
          <a:p>
            <a:pPr marL="0" indent="0">
              <a:buNone/>
            </a:pPr>
            <a:r>
              <a:rPr lang="en-US" sz="1600" dirty="0"/>
              <a:t>Powers, E. and N. J. Powers (2001): The Size and Frequency of Price Changes: Evidence from Grocery Stores. Review of Industrial Organization, Vol. 18, No. 4, pp. 397–416</a:t>
            </a:r>
            <a:r>
              <a:rPr lang="en-US" sz="1600" dirty="0" smtClean="0"/>
              <a:t>.</a:t>
            </a:r>
          </a:p>
          <a:p>
            <a:pPr marL="0" indent="0">
              <a:buNone/>
            </a:pPr>
            <a:r>
              <a:rPr lang="en-US" sz="1600" dirty="0" smtClean="0"/>
              <a:t>Steiner</a:t>
            </a:r>
            <a:r>
              <a:rPr lang="en-US" sz="1600" dirty="0"/>
              <a:t>, R. L. (2004): The Nature and Benefits of National Brand/Private Label Competition. </a:t>
            </a:r>
            <a:r>
              <a:rPr lang="en-US" sz="1600" dirty="0" smtClean="0"/>
              <a:t>Review </a:t>
            </a:r>
            <a:r>
              <a:rPr lang="en-US" sz="1600" dirty="0"/>
              <a:t>of Industrial Organization,</a:t>
            </a:r>
            <a:r>
              <a:rPr lang="en-US" sz="1600" i="1" dirty="0"/>
              <a:t> </a:t>
            </a:r>
            <a:r>
              <a:rPr lang="en-US" sz="1600" dirty="0"/>
              <a:t>Vol. 24, No. 2, pp.</a:t>
            </a:r>
            <a:r>
              <a:rPr lang="en-US" sz="1600" b="1" dirty="0"/>
              <a:t> </a:t>
            </a:r>
            <a:r>
              <a:rPr lang="en-US" sz="1600" dirty="0"/>
              <a:t>105–127</a:t>
            </a:r>
            <a:r>
              <a:rPr lang="en-US" sz="1600" dirty="0" smtClean="0"/>
              <a:t>.</a:t>
            </a:r>
          </a:p>
          <a:p>
            <a:pPr marL="0" indent="0">
              <a:buNone/>
            </a:pPr>
            <a:r>
              <a:rPr lang="en-US" sz="1600" dirty="0"/>
              <a:t>The Nielsen Company (2011): The Rise of the Value-Conscious Shopper - A Nielsen Global Private Label Report. Published at: http://www.hk.nielsen.com/documents/ PrivateLabelGlobalReport.pdf</a:t>
            </a:r>
            <a:r>
              <a:rPr lang="en-US" sz="1600" dirty="0" smtClean="0"/>
              <a:t>.</a:t>
            </a:r>
          </a:p>
          <a:p>
            <a:pPr marL="0" indent="0">
              <a:buNone/>
            </a:pPr>
            <a:r>
              <a:rPr lang="en-US" sz="1600" dirty="0"/>
              <a:t>Volpe, R. J. (2010): Price and Promotional Patterns at Major US Supermarkets. Dissertation at the University of California, Davis, USA.</a:t>
            </a:r>
            <a:endParaRPr lang="de-DE" sz="1600" dirty="0"/>
          </a:p>
          <a:p>
            <a:pPr marL="0" indent="0">
              <a:buNone/>
            </a:pPr>
            <a:r>
              <a:rPr lang="de-DE" sz="1600" dirty="0"/>
              <a:t>Weber, S. (2009): Ausmaß und Determinanten von Preisrigiditäten im deutschen Lebensmitteleinzelhandel: Eine empirische Analyse mit </a:t>
            </a:r>
            <a:r>
              <a:rPr lang="de-DE" sz="1600" dirty="0" err="1"/>
              <a:t>Scannerdaten</a:t>
            </a:r>
            <a:r>
              <a:rPr lang="de-DE" sz="1600" dirty="0"/>
              <a:t>. </a:t>
            </a:r>
            <a:r>
              <a:rPr lang="en-US" sz="1600" dirty="0"/>
              <a:t>Dissertation at the Justus Liebig University, Giessen, Germany.</a:t>
            </a:r>
            <a:endParaRPr lang="de-DE" sz="1600" dirty="0"/>
          </a:p>
          <a:p>
            <a:pPr marL="0" indent="0">
              <a:buNone/>
            </a:pPr>
            <a:endParaRPr lang="de-DE" sz="1600" dirty="0"/>
          </a:p>
          <a:p>
            <a:pPr marL="0" indent="0">
              <a:buNone/>
            </a:pPr>
            <a:endParaRPr lang="de-DE" sz="1600" dirty="0"/>
          </a:p>
          <a:p>
            <a:endParaRPr lang="de-DE" sz="1800"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29</a:t>
            </a:fld>
            <a:endParaRPr lang="de-DE" dirty="0"/>
          </a:p>
        </p:txBody>
      </p:sp>
    </p:spTree>
    <p:extLst>
      <p:ext uri="{BB962C8B-B14F-4D97-AF65-F5344CB8AC3E}">
        <p14:creationId xmlns:p14="http://schemas.microsoft.com/office/powerpoint/2010/main" val="242769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2276872"/>
            <a:ext cx="4032448" cy="648072"/>
          </a:xfrm>
          <a:prstGeom prst="rect">
            <a:avLst/>
          </a:prstGeom>
          <a:solidFill>
            <a:schemeClr val="accent4">
              <a:lumMod val="60000"/>
              <a:lumOff val="40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Rectangle 7"/>
          <p:cNvSpPr/>
          <p:nvPr/>
        </p:nvSpPr>
        <p:spPr>
          <a:xfrm>
            <a:off x="599203" y="3850824"/>
            <a:ext cx="4032448" cy="648072"/>
          </a:xfrm>
          <a:prstGeom prst="rect">
            <a:avLst/>
          </a:prstGeom>
          <a:solidFill>
            <a:schemeClr val="accent4">
              <a:lumMod val="60000"/>
              <a:lumOff val="40000"/>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el 1"/>
          <p:cNvSpPr>
            <a:spLocks noGrp="1"/>
          </p:cNvSpPr>
          <p:nvPr>
            <p:ph type="title"/>
          </p:nvPr>
        </p:nvSpPr>
        <p:spPr/>
        <p:txBody>
          <a:bodyPr/>
          <a:lstStyle/>
          <a:p>
            <a:r>
              <a:rPr lang="de-DE" dirty="0" smtClean="0"/>
              <a:t>Perceptions of PL quality</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3</a:t>
            </a:fld>
            <a:endParaRPr lang="de-DE" dirty="0"/>
          </a:p>
        </p:txBody>
      </p:sp>
      <p:graphicFrame>
        <p:nvGraphicFramePr>
          <p:cNvPr id="7" name="Inhaltsplatzhalter 6"/>
          <p:cNvGraphicFramePr>
            <a:graphicFrameLocks noGrp="1"/>
          </p:cNvGraphicFramePr>
          <p:nvPr>
            <p:ph sz="quarter" idx="1"/>
            <p:extLst>
              <p:ext uri="{D42A27DB-BD31-4B8C-83A1-F6EECF244321}">
                <p14:modId xmlns:p14="http://schemas.microsoft.com/office/powerpoint/2010/main" val="3630581916"/>
              </p:ext>
            </p:extLst>
          </p:nvPr>
        </p:nvGraphicFramePr>
        <p:xfrm>
          <a:off x="457200" y="1219200"/>
          <a:ext cx="8229600" cy="4937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4557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Evolution of vertical PL differentiation </a:t>
            </a:r>
            <a:endParaRPr lang="de-DE" dirty="0"/>
          </a:p>
        </p:txBody>
      </p:sp>
      <p:sp>
        <p:nvSpPr>
          <p:cNvPr id="3" name="Inhaltsplatzhalter 2"/>
          <p:cNvSpPr>
            <a:spLocks noGrp="1"/>
          </p:cNvSpPr>
          <p:nvPr>
            <p:ph sz="quarter" idx="1"/>
          </p:nvPr>
        </p:nvSpPr>
        <p:spPr/>
        <p:txBody>
          <a:bodyPr/>
          <a:lstStyle/>
          <a:p>
            <a:r>
              <a:rPr lang="de-DE" dirty="0"/>
              <a:t>S</a:t>
            </a:r>
            <a:r>
              <a:rPr lang="de-DE" dirty="0" smtClean="0"/>
              <a:t>trategic positioning of PL brands</a:t>
            </a:r>
          </a:p>
          <a:p>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4</a:t>
            </a:fld>
            <a:endParaRPr lang="de-DE" dirty="0"/>
          </a:p>
        </p:txBody>
      </p:sp>
      <p:graphicFrame>
        <p:nvGraphicFramePr>
          <p:cNvPr id="9" name="Inhaltsplatzhalter 5"/>
          <p:cNvGraphicFramePr>
            <a:graphicFrameLocks/>
          </p:cNvGraphicFramePr>
          <p:nvPr>
            <p:extLst>
              <p:ext uri="{D42A27DB-BD31-4B8C-83A1-F6EECF244321}">
                <p14:modId xmlns:p14="http://schemas.microsoft.com/office/powerpoint/2010/main" val="891628272"/>
              </p:ext>
            </p:extLst>
          </p:nvPr>
        </p:nvGraphicFramePr>
        <p:xfrm>
          <a:off x="251520" y="1916832"/>
          <a:ext cx="8712969" cy="4312038"/>
        </p:xfrm>
        <a:graphic>
          <a:graphicData uri="http://schemas.openxmlformats.org/drawingml/2006/table">
            <a:tbl>
              <a:tblPr firstRow="1" bandRow="1">
                <a:tableStyleId>{5C22544A-7EE6-4342-B048-85BDC9FD1C3A}</a:tableStyleId>
              </a:tblPr>
              <a:tblGrid>
                <a:gridCol w="1296144"/>
                <a:gridCol w="2472275"/>
                <a:gridCol w="2472275"/>
                <a:gridCol w="2472275"/>
              </a:tblGrid>
              <a:tr h="484275">
                <a:tc>
                  <a:txBody>
                    <a:bodyPr/>
                    <a:lstStyle/>
                    <a:p>
                      <a:endParaRPr lang="de-DE" sz="2000" dirty="0">
                        <a:latin typeface="Calibri" pitchFamily="34" charset="0"/>
                        <a:cs typeface="Calibri" pitchFamily="34" charset="0"/>
                      </a:endParaRPr>
                    </a:p>
                  </a:txBody>
                  <a:tcPr marL="44873" marR="44873" anchor="ctr"/>
                </a:tc>
                <a:tc>
                  <a:txBody>
                    <a:bodyPr/>
                    <a:lstStyle/>
                    <a:p>
                      <a:pPr algn="ctr"/>
                      <a:r>
                        <a:rPr lang="de-DE" sz="2000" dirty="0" err="1" smtClean="0">
                          <a:latin typeface="Calibri" pitchFamily="34" charset="0"/>
                          <a:cs typeface="Calibri" pitchFamily="34" charset="0"/>
                        </a:rPr>
                        <a:t>Generics</a:t>
                      </a:r>
                      <a:endParaRPr lang="de-DE" sz="2000" dirty="0">
                        <a:latin typeface="Calibri" pitchFamily="34" charset="0"/>
                        <a:cs typeface="Calibri" pitchFamily="34" charset="0"/>
                      </a:endParaRPr>
                    </a:p>
                  </a:txBody>
                  <a:tcPr marL="44873" marR="44873" anchor="ctr"/>
                </a:tc>
                <a:tc>
                  <a:txBody>
                    <a:bodyPr/>
                    <a:lstStyle/>
                    <a:p>
                      <a:pPr algn="ctr"/>
                      <a:r>
                        <a:rPr lang="de-DE" sz="2000" dirty="0" err="1" smtClean="0">
                          <a:latin typeface="Calibri" pitchFamily="34" charset="0"/>
                          <a:cs typeface="Calibri" pitchFamily="34" charset="0"/>
                        </a:rPr>
                        <a:t>Me-too</a:t>
                      </a:r>
                      <a:endParaRPr lang="de-DE" sz="2000" dirty="0">
                        <a:latin typeface="Calibri" pitchFamily="34" charset="0"/>
                        <a:cs typeface="Calibri" pitchFamily="34" charset="0"/>
                      </a:endParaRPr>
                    </a:p>
                  </a:txBody>
                  <a:tcPr marL="44873" marR="44873" anchor="ctr"/>
                </a:tc>
                <a:tc>
                  <a:txBody>
                    <a:bodyPr/>
                    <a:lstStyle/>
                    <a:p>
                      <a:pPr algn="ctr"/>
                      <a:r>
                        <a:rPr lang="de-DE" sz="2000" dirty="0" smtClean="0">
                          <a:latin typeface="Calibri" pitchFamily="34" charset="0"/>
                          <a:cs typeface="Calibri" pitchFamily="34" charset="0"/>
                        </a:rPr>
                        <a:t>Premium</a:t>
                      </a:r>
                      <a:endParaRPr lang="de-DE" sz="2000" dirty="0">
                        <a:latin typeface="Calibri" pitchFamily="34" charset="0"/>
                        <a:cs typeface="Calibri" pitchFamily="34" charset="0"/>
                      </a:endParaRPr>
                    </a:p>
                  </a:txBody>
                  <a:tcPr marL="44873" marR="44873" anchor="ctr"/>
                </a:tc>
              </a:tr>
              <a:tr h="484275">
                <a:tc>
                  <a:txBody>
                    <a:bodyPr/>
                    <a:lstStyle/>
                    <a:p>
                      <a:r>
                        <a:rPr lang="de-DE" sz="2000" b="1" dirty="0" smtClean="0">
                          <a:solidFill>
                            <a:schemeClr val="tx1">
                              <a:lumMod val="85000"/>
                              <a:lumOff val="15000"/>
                            </a:schemeClr>
                          </a:solidFill>
                          <a:latin typeface="Calibri" pitchFamily="34" charset="0"/>
                          <a:cs typeface="Calibri" pitchFamily="34" charset="0"/>
                        </a:rPr>
                        <a:t>Price</a:t>
                      </a:r>
                      <a:endParaRPr lang="de-DE" sz="2000" b="1"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20-50 % </a:t>
                      </a:r>
                      <a:r>
                        <a:rPr lang="de-DE" sz="2200" dirty="0" err="1" smtClean="0">
                          <a:solidFill>
                            <a:schemeClr val="tx1">
                              <a:lumMod val="85000"/>
                              <a:lumOff val="15000"/>
                            </a:schemeClr>
                          </a:solidFill>
                          <a:latin typeface="Calibri" pitchFamily="34" charset="0"/>
                          <a:cs typeface="Calibri" pitchFamily="34" charset="0"/>
                        </a:rPr>
                        <a:t>below</a:t>
                      </a:r>
                      <a:r>
                        <a:rPr lang="de-DE" sz="2200" dirty="0" smtClean="0">
                          <a:solidFill>
                            <a:schemeClr val="tx1">
                              <a:lumMod val="85000"/>
                              <a:lumOff val="15000"/>
                            </a:schemeClr>
                          </a:solidFill>
                          <a:latin typeface="Calibri" pitchFamily="34" charset="0"/>
                          <a:cs typeface="Calibri" pitchFamily="34" charset="0"/>
                        </a:rPr>
                        <a:t> NB</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5-25 % </a:t>
                      </a:r>
                      <a:r>
                        <a:rPr lang="de-DE" sz="2200" dirty="0" err="1" smtClean="0">
                          <a:solidFill>
                            <a:schemeClr val="tx1">
                              <a:lumMod val="85000"/>
                              <a:lumOff val="15000"/>
                            </a:schemeClr>
                          </a:solidFill>
                          <a:latin typeface="Calibri" pitchFamily="34" charset="0"/>
                          <a:cs typeface="Calibri" pitchFamily="34" charset="0"/>
                        </a:rPr>
                        <a:t>below</a:t>
                      </a:r>
                      <a:r>
                        <a:rPr lang="de-DE" sz="2200" dirty="0" smtClean="0">
                          <a:solidFill>
                            <a:schemeClr val="tx1">
                              <a:lumMod val="85000"/>
                              <a:lumOff val="15000"/>
                            </a:schemeClr>
                          </a:solidFill>
                          <a:latin typeface="Calibri" pitchFamily="34" charset="0"/>
                          <a:cs typeface="Calibri" pitchFamily="34" charset="0"/>
                        </a:rPr>
                        <a:t> NB</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Close </a:t>
                      </a:r>
                      <a:r>
                        <a:rPr lang="de-DE" sz="2200" dirty="0" err="1" smtClean="0">
                          <a:solidFill>
                            <a:schemeClr val="tx1">
                              <a:lumMod val="85000"/>
                              <a:lumOff val="15000"/>
                            </a:schemeClr>
                          </a:solidFill>
                          <a:latin typeface="Calibri" pitchFamily="34" charset="0"/>
                          <a:cs typeface="Calibri" pitchFamily="34" charset="0"/>
                        </a:rPr>
                        <a:t>or</a:t>
                      </a:r>
                      <a:r>
                        <a:rPr lang="de-DE" sz="2200" dirty="0" smtClean="0">
                          <a:solidFill>
                            <a:schemeClr val="tx1">
                              <a:lumMod val="85000"/>
                              <a:lumOff val="15000"/>
                            </a:schemeClr>
                          </a:solidFill>
                          <a:latin typeface="Calibri" pitchFamily="34" charset="0"/>
                          <a:cs typeface="Calibri" pitchFamily="34" charset="0"/>
                        </a:rPr>
                        <a:t> </a:t>
                      </a:r>
                      <a:r>
                        <a:rPr lang="de-DE" sz="2200" dirty="0" err="1" smtClean="0">
                          <a:solidFill>
                            <a:schemeClr val="tx1">
                              <a:lumMod val="85000"/>
                              <a:lumOff val="15000"/>
                            </a:schemeClr>
                          </a:solidFill>
                          <a:latin typeface="Calibri" pitchFamily="34" charset="0"/>
                          <a:cs typeface="Calibri" pitchFamily="34" charset="0"/>
                        </a:rPr>
                        <a:t>higher</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r>
              <a:tr h="835872">
                <a:tc>
                  <a:txBody>
                    <a:bodyPr/>
                    <a:lstStyle/>
                    <a:p>
                      <a:r>
                        <a:rPr lang="de-DE" sz="2000" b="1" dirty="0" smtClean="0">
                          <a:solidFill>
                            <a:schemeClr val="tx1">
                              <a:lumMod val="85000"/>
                              <a:lumOff val="15000"/>
                            </a:schemeClr>
                          </a:solidFill>
                          <a:latin typeface="Calibri" pitchFamily="34" charset="0"/>
                          <a:cs typeface="Calibri" pitchFamily="34" charset="0"/>
                        </a:rPr>
                        <a:t>Quality</a:t>
                      </a:r>
                      <a:endParaRPr lang="de-DE" sz="2000" b="1"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Standard</a:t>
                      </a:r>
                      <a:r>
                        <a:rPr lang="de-DE" sz="2200" baseline="0" dirty="0" smtClean="0">
                          <a:solidFill>
                            <a:schemeClr val="tx1">
                              <a:lumMod val="85000"/>
                              <a:lumOff val="15000"/>
                            </a:schemeClr>
                          </a:solidFill>
                          <a:latin typeface="Calibri" pitchFamily="34" charset="0"/>
                          <a:cs typeface="Calibri" pitchFamily="34" charset="0"/>
                        </a:rPr>
                        <a:t> </a:t>
                      </a:r>
                      <a:r>
                        <a:rPr lang="de-DE" sz="2200" dirty="0" smtClean="0">
                          <a:solidFill>
                            <a:schemeClr val="tx1">
                              <a:lumMod val="85000"/>
                              <a:lumOff val="15000"/>
                            </a:schemeClr>
                          </a:solidFill>
                          <a:latin typeface="Calibri" pitchFamily="34" charset="0"/>
                          <a:cs typeface="Calibri" pitchFamily="34" charset="0"/>
                        </a:rPr>
                        <a:t>quality</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Close</a:t>
                      </a:r>
                      <a:r>
                        <a:rPr lang="de-DE" sz="2200" baseline="0" dirty="0" smtClean="0">
                          <a:solidFill>
                            <a:schemeClr val="tx1">
                              <a:lumMod val="85000"/>
                              <a:lumOff val="15000"/>
                            </a:schemeClr>
                          </a:solidFill>
                          <a:latin typeface="Calibri" pitchFamily="34" charset="0"/>
                          <a:cs typeface="Calibri" pitchFamily="34" charset="0"/>
                        </a:rPr>
                        <a:t> to </a:t>
                      </a:r>
                      <a:r>
                        <a:rPr lang="de-DE" sz="2200" dirty="0" smtClean="0">
                          <a:solidFill>
                            <a:schemeClr val="tx1">
                              <a:lumMod val="85000"/>
                              <a:lumOff val="15000"/>
                            </a:schemeClr>
                          </a:solidFill>
                          <a:latin typeface="Calibri" pitchFamily="34" charset="0"/>
                          <a:cs typeface="Calibri" pitchFamily="34" charset="0"/>
                        </a:rPr>
                        <a:t>NB</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On par / superior to NB </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r>
              <a:tr h="835872">
                <a:tc>
                  <a:txBody>
                    <a:bodyPr/>
                    <a:lstStyle/>
                    <a:p>
                      <a:r>
                        <a:rPr lang="de-DE" sz="2000" b="1" dirty="0" err="1" smtClean="0">
                          <a:solidFill>
                            <a:schemeClr val="tx1">
                              <a:lumMod val="85000"/>
                              <a:lumOff val="15000"/>
                            </a:schemeClr>
                          </a:solidFill>
                          <a:latin typeface="Calibri" pitchFamily="34" charset="0"/>
                          <a:cs typeface="Calibri" pitchFamily="34" charset="0"/>
                        </a:rPr>
                        <a:t>Category</a:t>
                      </a:r>
                      <a:endParaRPr lang="de-DE" sz="2000" b="1"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Basic functional</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Strong NB presence</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Retailer image forming</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r>
              <a:tr h="835872">
                <a:tc>
                  <a:txBody>
                    <a:bodyPr/>
                    <a:lstStyle/>
                    <a:p>
                      <a:r>
                        <a:rPr lang="de-DE" sz="2000" b="1" dirty="0" err="1" smtClean="0">
                          <a:solidFill>
                            <a:schemeClr val="tx1">
                              <a:lumMod val="85000"/>
                              <a:lumOff val="15000"/>
                            </a:schemeClr>
                          </a:solidFill>
                          <a:latin typeface="Calibri" pitchFamily="34" charset="0"/>
                          <a:cs typeface="Calibri" pitchFamily="34" charset="0"/>
                        </a:rPr>
                        <a:t>Packaging</a:t>
                      </a:r>
                      <a:endParaRPr lang="de-DE" sz="2000" b="1"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Cheap, minimal</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baseline="0" dirty="0" smtClean="0">
                          <a:solidFill>
                            <a:schemeClr val="tx1">
                              <a:lumMod val="85000"/>
                              <a:lumOff val="15000"/>
                            </a:schemeClr>
                          </a:solidFill>
                          <a:latin typeface="Calibri" pitchFamily="34" charset="0"/>
                          <a:cs typeface="Calibri" pitchFamily="34" charset="0"/>
                        </a:rPr>
                        <a:t>Imitate NB</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Unique, source of differentiation</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r>
              <a:tr h="8358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000" b="1" dirty="0" smtClean="0">
                          <a:solidFill>
                            <a:schemeClr val="tx1">
                              <a:lumMod val="85000"/>
                              <a:lumOff val="15000"/>
                            </a:schemeClr>
                          </a:solidFill>
                          <a:latin typeface="Calibri" pitchFamily="34" charset="0"/>
                          <a:cs typeface="Calibri" pitchFamily="34" charset="0"/>
                        </a:rPr>
                        <a:t>Advertising</a:t>
                      </a:r>
                    </a:p>
                  </a:txBody>
                  <a:tcPr marL="44873" marR="44873" anchor="ctr"/>
                </a:tc>
                <a:tc>
                  <a:txBody>
                    <a:bodyPr/>
                    <a:lstStyle/>
                    <a:p>
                      <a:r>
                        <a:rPr lang="de-DE" sz="2200" baseline="0" dirty="0" smtClean="0">
                          <a:solidFill>
                            <a:schemeClr val="tx1">
                              <a:lumMod val="85000"/>
                              <a:lumOff val="15000"/>
                            </a:schemeClr>
                          </a:solidFill>
                          <a:latin typeface="Calibri" pitchFamily="34" charset="0"/>
                          <a:cs typeface="Calibri" pitchFamily="34" charset="0"/>
                        </a:rPr>
                        <a:t> ---</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Frequent</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c>
                  <a:txBody>
                    <a:bodyPr/>
                    <a:lstStyle/>
                    <a:p>
                      <a:r>
                        <a:rPr lang="de-DE" sz="2200" dirty="0" smtClean="0">
                          <a:solidFill>
                            <a:schemeClr val="tx1">
                              <a:lumMod val="85000"/>
                              <a:lumOff val="15000"/>
                            </a:schemeClr>
                          </a:solidFill>
                          <a:latin typeface="Calibri" pitchFamily="34" charset="0"/>
                          <a:cs typeface="Calibri" pitchFamily="34" charset="0"/>
                        </a:rPr>
                        <a:t>Feature advertising, </a:t>
                      </a:r>
                      <a:r>
                        <a:rPr lang="de-DE" sz="2200" baseline="0" dirty="0" smtClean="0">
                          <a:solidFill>
                            <a:schemeClr val="tx1">
                              <a:lumMod val="85000"/>
                              <a:lumOff val="15000"/>
                            </a:schemeClr>
                          </a:solidFill>
                          <a:latin typeface="Calibri" pitchFamily="34" charset="0"/>
                          <a:cs typeface="Calibri" pitchFamily="34" charset="0"/>
                        </a:rPr>
                        <a:t>limited sales</a:t>
                      </a:r>
                      <a:endParaRPr lang="de-DE" sz="2200" dirty="0">
                        <a:solidFill>
                          <a:schemeClr val="tx1">
                            <a:lumMod val="85000"/>
                            <a:lumOff val="15000"/>
                          </a:schemeClr>
                        </a:solidFill>
                        <a:latin typeface="Calibri" pitchFamily="34" charset="0"/>
                        <a:cs typeface="Calibri" pitchFamily="34" charset="0"/>
                      </a:endParaRPr>
                    </a:p>
                  </a:txBody>
                  <a:tcPr marL="44873" marR="44873" anchor="ctr"/>
                </a:tc>
              </a:tr>
            </a:tbl>
          </a:graphicData>
        </a:graphic>
      </p:graphicFrame>
    </p:spTree>
    <p:extLst>
      <p:ext uri="{BB962C8B-B14F-4D97-AF65-F5344CB8AC3E}">
        <p14:creationId xmlns:p14="http://schemas.microsoft.com/office/powerpoint/2010/main" val="2517685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Literature</a:t>
            </a:r>
            <a:endParaRPr lang="de-DE" dirty="0"/>
          </a:p>
        </p:txBody>
      </p:sp>
      <p:sp>
        <p:nvSpPr>
          <p:cNvPr id="3" name="Inhaltsplatzhalter 2"/>
          <p:cNvSpPr>
            <a:spLocks noGrp="1"/>
          </p:cNvSpPr>
          <p:nvPr>
            <p:ph sz="quarter" idx="1"/>
          </p:nvPr>
        </p:nvSpPr>
        <p:spPr/>
        <p:txBody>
          <a:bodyPr/>
          <a:lstStyle/>
          <a:p>
            <a:pPr marL="0" indent="0">
              <a:spcAft>
                <a:spcPts val="600"/>
              </a:spcAft>
              <a:buNone/>
            </a:pPr>
            <a:r>
              <a:rPr lang="en-US" sz="2400" dirty="0" smtClean="0"/>
              <a:t>Competitive impacts </a:t>
            </a:r>
            <a:r>
              <a:rPr lang="en-US" sz="2400" dirty="0"/>
              <a:t>of </a:t>
            </a:r>
            <a:r>
              <a:rPr lang="en-US" sz="2400" dirty="0" smtClean="0"/>
              <a:t>PLs:</a:t>
            </a:r>
          </a:p>
          <a:p>
            <a:pPr>
              <a:spcAft>
                <a:spcPts val="600"/>
              </a:spcAft>
            </a:pPr>
            <a:r>
              <a:rPr lang="en-US" sz="2400" b="1" dirty="0"/>
              <a:t>E</a:t>
            </a:r>
            <a:r>
              <a:rPr lang="en-US" sz="2400" b="1" dirty="0" smtClean="0"/>
              <a:t>conomic </a:t>
            </a:r>
            <a:r>
              <a:rPr lang="en-US" sz="2400" b="1" dirty="0"/>
              <a:t>significance to </a:t>
            </a:r>
            <a:r>
              <a:rPr lang="en-US" sz="2400" b="1" dirty="0" smtClean="0"/>
              <a:t>retailer </a:t>
            </a:r>
            <a:r>
              <a:rPr lang="en-US" sz="2400" dirty="0" smtClean="0"/>
              <a:t>(Steiner 2004; </a:t>
            </a:r>
            <a:r>
              <a:rPr lang="en-US" sz="2400" dirty="0" smtClean="0"/>
              <a:t>Ailiwadi</a:t>
            </a:r>
            <a:r>
              <a:rPr lang="en-US" sz="2400" dirty="0" smtClean="0"/>
              <a:t> and </a:t>
            </a:r>
            <a:r>
              <a:rPr lang="en-US" sz="2400" dirty="0" smtClean="0"/>
              <a:t>Harlam</a:t>
            </a:r>
            <a:r>
              <a:rPr lang="en-US" sz="2400" dirty="0" smtClean="0"/>
              <a:t> 2004)</a:t>
            </a:r>
          </a:p>
          <a:p>
            <a:pPr>
              <a:spcAft>
                <a:spcPts val="600"/>
              </a:spcAft>
            </a:pPr>
            <a:r>
              <a:rPr lang="en-US" sz="2400" b="1" dirty="0"/>
              <a:t>Economic </a:t>
            </a:r>
            <a:r>
              <a:rPr lang="en-US" sz="2400" b="1" dirty="0" smtClean="0"/>
              <a:t>impact of PL introduction </a:t>
            </a:r>
            <a:r>
              <a:rPr lang="en-US" sz="2400" dirty="0" smtClean="0"/>
              <a:t>(</a:t>
            </a:r>
            <a:r>
              <a:rPr lang="en-US" sz="2400" dirty="0"/>
              <a:t>Chintagunta</a:t>
            </a:r>
            <a:r>
              <a:rPr lang="en-US" sz="2400" dirty="0"/>
              <a:t> et al. </a:t>
            </a:r>
            <a:r>
              <a:rPr lang="en-US" sz="2400" dirty="0" smtClean="0"/>
              <a:t>2002; Meza and </a:t>
            </a:r>
            <a:r>
              <a:rPr lang="en-US" sz="2400" dirty="0" smtClean="0"/>
              <a:t>Sudhir</a:t>
            </a:r>
            <a:r>
              <a:rPr lang="en-US" sz="2400" dirty="0" smtClean="0"/>
              <a:t> 2010)</a:t>
            </a:r>
            <a:endParaRPr lang="en-US" sz="2400" dirty="0"/>
          </a:p>
          <a:p>
            <a:pPr>
              <a:spcAft>
                <a:spcPts val="600"/>
              </a:spcAft>
            </a:pPr>
            <a:r>
              <a:rPr lang="en-US" sz="2400" b="1" dirty="0" smtClean="0"/>
              <a:t>PL-NB competitive interactions </a:t>
            </a:r>
            <a:r>
              <a:rPr lang="en-US" sz="2400" dirty="0"/>
              <a:t>(</a:t>
            </a:r>
            <a:r>
              <a:rPr lang="en-US" sz="2400" dirty="0"/>
              <a:t>Cotterill</a:t>
            </a:r>
            <a:r>
              <a:rPr lang="en-US" sz="2400" dirty="0"/>
              <a:t> et al. 2000; Steiner 2004; Bontemps et al. 2008; Volpe 2010</a:t>
            </a:r>
            <a:r>
              <a:rPr lang="en-US" sz="2400" dirty="0" smtClean="0"/>
              <a:t>),</a:t>
            </a:r>
            <a:endParaRPr lang="en-US" sz="2400" dirty="0"/>
          </a:p>
          <a:p>
            <a:pPr>
              <a:spcAft>
                <a:spcPts val="600"/>
              </a:spcAft>
            </a:pPr>
            <a:r>
              <a:rPr lang="en-US" sz="2400" b="1" dirty="0" smtClean="0"/>
              <a:t> PLs to exert bargaining power </a:t>
            </a:r>
            <a:r>
              <a:rPr lang="en-US" sz="2400" dirty="0"/>
              <a:t>(Meza and </a:t>
            </a:r>
            <a:r>
              <a:rPr lang="en-US" sz="2400" dirty="0"/>
              <a:t>Sudhir</a:t>
            </a:r>
            <a:r>
              <a:rPr lang="en-US" sz="2400" dirty="0"/>
              <a:t> 2010; Morton and </a:t>
            </a:r>
            <a:r>
              <a:rPr lang="en-US" sz="2400" dirty="0"/>
              <a:t>Zettelmeyer</a:t>
            </a:r>
            <a:r>
              <a:rPr lang="en-US" sz="2400" dirty="0"/>
              <a:t> 2004</a:t>
            </a:r>
            <a:r>
              <a:rPr lang="en-US" sz="2400" dirty="0" smtClean="0"/>
              <a:t>)</a:t>
            </a:r>
          </a:p>
          <a:p>
            <a:pPr>
              <a:spcAft>
                <a:spcPts val="600"/>
              </a:spcAft>
            </a:pPr>
            <a:r>
              <a:rPr lang="en-US" sz="2400" b="1" dirty="0" smtClean="0"/>
              <a:t>Competitive </a:t>
            </a:r>
            <a:r>
              <a:rPr lang="en-US" sz="2400" b="1" dirty="0"/>
              <a:t>i</a:t>
            </a:r>
            <a:r>
              <a:rPr lang="en-US" sz="2400" b="1" dirty="0" smtClean="0"/>
              <a:t>mpact of quality-differentiated PLs</a:t>
            </a:r>
            <a:r>
              <a:rPr lang="en-US" sz="2400" dirty="0" smtClean="0"/>
              <a:t> (Kumar and </a:t>
            </a:r>
            <a:r>
              <a:rPr lang="en-US" sz="2400" dirty="0"/>
              <a:t>S</a:t>
            </a:r>
            <a:r>
              <a:rPr lang="en-US" sz="2400" dirty="0" smtClean="0"/>
              <a:t>teenkamp</a:t>
            </a:r>
            <a:r>
              <a:rPr lang="en-US" sz="2400" dirty="0" smtClean="0"/>
              <a:t> 2007; </a:t>
            </a:r>
            <a:r>
              <a:rPr lang="en-US" sz="2400" dirty="0"/>
              <a:t>B</a:t>
            </a:r>
            <a:r>
              <a:rPr lang="en-US" sz="2400" dirty="0" smtClean="0"/>
              <a:t>ontemps et al. (2008)  </a:t>
            </a:r>
            <a:endParaRPr lang="de-DE" sz="2400"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5</a:t>
            </a:fld>
            <a:endParaRPr lang="de-DE" dirty="0"/>
          </a:p>
        </p:txBody>
      </p:sp>
    </p:spTree>
    <p:extLst>
      <p:ext uri="{BB962C8B-B14F-4D97-AF65-F5344CB8AC3E}">
        <p14:creationId xmlns:p14="http://schemas.microsoft.com/office/powerpoint/2010/main" val="2179841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Literature </a:t>
            </a:r>
            <a:endParaRPr lang="de-DE" dirty="0"/>
          </a:p>
        </p:txBody>
      </p:sp>
      <p:sp>
        <p:nvSpPr>
          <p:cNvPr id="3" name="Inhaltsplatzhalter 2"/>
          <p:cNvSpPr>
            <a:spLocks noGrp="1"/>
          </p:cNvSpPr>
          <p:nvPr>
            <p:ph sz="quarter" idx="1"/>
          </p:nvPr>
        </p:nvSpPr>
        <p:spPr>
          <a:xfrm>
            <a:off x="457200" y="1227544"/>
            <a:ext cx="8229600" cy="4937760"/>
          </a:xfrm>
        </p:spPr>
        <p:txBody>
          <a:bodyPr/>
          <a:lstStyle/>
          <a:p>
            <a:pPr marL="0" indent="0">
              <a:lnSpc>
                <a:spcPct val="110000"/>
              </a:lnSpc>
              <a:spcAft>
                <a:spcPts val="600"/>
              </a:spcAft>
              <a:buNone/>
            </a:pPr>
            <a:r>
              <a:rPr lang="en-US" dirty="0" smtClean="0"/>
              <a:t>Determinants of price rigidity:</a:t>
            </a:r>
          </a:p>
          <a:p>
            <a:pPr>
              <a:lnSpc>
                <a:spcPct val="110000"/>
              </a:lnSpc>
              <a:spcAft>
                <a:spcPts val="600"/>
              </a:spcAft>
            </a:pPr>
            <a:r>
              <a:rPr lang="en-US" b="1" dirty="0" smtClean="0"/>
              <a:t>Differences </a:t>
            </a:r>
            <a:r>
              <a:rPr lang="en-US" b="1" dirty="0"/>
              <a:t>in </a:t>
            </a:r>
            <a:r>
              <a:rPr lang="en-US" b="1" dirty="0" smtClean="0"/>
              <a:t>retailer strategic </a:t>
            </a:r>
            <a:r>
              <a:rPr lang="en-US" b="1" dirty="0"/>
              <a:t>management </a:t>
            </a:r>
            <a:r>
              <a:rPr lang="en-US" dirty="0" smtClean="0"/>
              <a:t>(</a:t>
            </a:r>
            <a:r>
              <a:rPr lang="en-US" dirty="0"/>
              <a:t>Owen and </a:t>
            </a:r>
            <a:r>
              <a:rPr lang="en-US" dirty="0"/>
              <a:t>Trzepacz</a:t>
            </a:r>
            <a:r>
              <a:rPr lang="en-US" dirty="0"/>
              <a:t> 2002</a:t>
            </a:r>
            <a:r>
              <a:rPr lang="en-US" dirty="0" smtClean="0"/>
              <a:t>)</a:t>
            </a:r>
          </a:p>
          <a:p>
            <a:pPr>
              <a:lnSpc>
                <a:spcPct val="110000"/>
              </a:lnSpc>
              <a:spcAft>
                <a:spcPts val="600"/>
              </a:spcAft>
            </a:pPr>
            <a:r>
              <a:rPr lang="en-US" b="1" dirty="0"/>
              <a:t>t</a:t>
            </a:r>
            <a:r>
              <a:rPr lang="en-US" b="1" dirty="0" smtClean="0"/>
              <a:t>he </a:t>
            </a:r>
            <a:r>
              <a:rPr lang="en-US" b="1" dirty="0"/>
              <a:t>use of psychological pricing points </a:t>
            </a:r>
            <a:r>
              <a:rPr lang="en-US" dirty="0"/>
              <a:t>(Blinder et al. 1998; Levy et al. </a:t>
            </a:r>
            <a:r>
              <a:rPr lang="en-US" dirty="0" smtClean="0"/>
              <a:t>2011; Herrmann et al. 2009) </a:t>
            </a:r>
          </a:p>
          <a:p>
            <a:pPr>
              <a:lnSpc>
                <a:spcPct val="110000"/>
              </a:lnSpc>
              <a:spcAft>
                <a:spcPts val="600"/>
              </a:spcAft>
            </a:pPr>
            <a:r>
              <a:rPr lang="en-US" b="1" dirty="0" smtClean="0"/>
              <a:t>the </a:t>
            </a:r>
            <a:r>
              <a:rPr lang="en-US" b="1" dirty="0"/>
              <a:t>costs of changing retail shelf prices </a:t>
            </a:r>
            <a:r>
              <a:rPr lang="en-US" dirty="0"/>
              <a:t>(Levy et al. 1997; Owen and </a:t>
            </a:r>
            <a:r>
              <a:rPr lang="en-US" dirty="0"/>
              <a:t>Trzepacz</a:t>
            </a:r>
            <a:r>
              <a:rPr lang="en-US" dirty="0"/>
              <a:t> 2002; Blinder et al. 1998</a:t>
            </a:r>
            <a:r>
              <a:rPr lang="en-US" dirty="0" smtClean="0"/>
              <a:t>)</a:t>
            </a:r>
          </a:p>
          <a:p>
            <a:pPr>
              <a:lnSpc>
                <a:spcPct val="110000"/>
              </a:lnSpc>
              <a:spcAft>
                <a:spcPts val="600"/>
              </a:spcAft>
            </a:pPr>
            <a:r>
              <a:rPr lang="en-US" b="1" dirty="0" smtClean="0"/>
              <a:t>Cost of acquisition (AAC) </a:t>
            </a:r>
            <a:r>
              <a:rPr lang="en-US" dirty="0" smtClean="0"/>
              <a:t>(</a:t>
            </a:r>
            <a:r>
              <a:rPr lang="en-US" dirty="0" smtClean="0"/>
              <a:t>Besanko</a:t>
            </a:r>
            <a:r>
              <a:rPr lang="en-US" dirty="0" smtClean="0"/>
              <a:t> </a:t>
            </a:r>
            <a:r>
              <a:rPr lang="en-US" dirty="0"/>
              <a:t>et al. 2005; </a:t>
            </a:r>
            <a:r>
              <a:rPr lang="en-US" dirty="0"/>
              <a:t>Dutta</a:t>
            </a:r>
            <a:r>
              <a:rPr lang="en-US" dirty="0"/>
              <a:t> et al. 2002; Chevalier et al. 2003; Kano </a:t>
            </a:r>
            <a:r>
              <a:rPr lang="en-US" dirty="0" smtClean="0"/>
              <a:t>2007).</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6</a:t>
            </a:fld>
            <a:endParaRPr lang="de-DE" dirty="0"/>
          </a:p>
        </p:txBody>
      </p:sp>
    </p:spTree>
    <p:extLst>
      <p:ext uri="{BB962C8B-B14F-4D97-AF65-F5344CB8AC3E}">
        <p14:creationId xmlns:p14="http://schemas.microsoft.com/office/powerpoint/2010/main" val="30885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Objectives</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7</a:t>
            </a:fld>
            <a:endParaRPr lang="de-DE" dirty="0"/>
          </a:p>
        </p:txBody>
      </p:sp>
      <p:sp>
        <p:nvSpPr>
          <p:cNvPr id="3" name="Content Placeholder 2"/>
          <p:cNvSpPr>
            <a:spLocks noGrp="1"/>
          </p:cNvSpPr>
          <p:nvPr>
            <p:ph sz="quarter" idx="1"/>
          </p:nvPr>
        </p:nvSpPr>
        <p:spPr>
          <a:xfrm>
            <a:off x="395536" y="1299552"/>
            <a:ext cx="8496944" cy="4937760"/>
          </a:xfrm>
        </p:spPr>
        <p:txBody>
          <a:bodyPr/>
          <a:lstStyle/>
          <a:p>
            <a:pPr marL="0" lvl="0" indent="0">
              <a:lnSpc>
                <a:spcPct val="110000"/>
              </a:lnSpc>
              <a:spcBef>
                <a:spcPts val="1200"/>
              </a:spcBef>
              <a:spcAft>
                <a:spcPts val="600"/>
              </a:spcAft>
              <a:buNone/>
            </a:pPr>
            <a:endParaRPr lang="en-US" sz="1000" dirty="0" smtClean="0">
              <a:solidFill>
                <a:schemeClr val="tx1">
                  <a:lumMod val="75000"/>
                  <a:lumOff val="25000"/>
                </a:schemeClr>
              </a:solidFill>
            </a:endParaRPr>
          </a:p>
          <a:p>
            <a:pPr lvl="0">
              <a:lnSpc>
                <a:spcPct val="110000"/>
              </a:lnSpc>
              <a:spcBef>
                <a:spcPts val="1200"/>
              </a:spcBef>
              <a:spcAft>
                <a:spcPts val="600"/>
              </a:spcAft>
            </a:pPr>
            <a:r>
              <a:rPr lang="en-US" b="1" dirty="0" smtClean="0">
                <a:solidFill>
                  <a:schemeClr val="tx1">
                    <a:lumMod val="75000"/>
                    <a:lumOff val="25000"/>
                  </a:schemeClr>
                </a:solidFill>
              </a:rPr>
              <a:t>Do retailers follow pricing strategies (price rigidity) that reflect vertical differentiation of PLs vs. competing NBs? </a:t>
            </a:r>
            <a:endParaRPr lang="de-DE" dirty="0">
              <a:solidFill>
                <a:schemeClr val="tx1">
                  <a:lumMod val="75000"/>
                  <a:lumOff val="25000"/>
                </a:schemeClr>
              </a:solidFill>
            </a:endParaRPr>
          </a:p>
          <a:p>
            <a:pPr lvl="0">
              <a:lnSpc>
                <a:spcPct val="110000"/>
              </a:lnSpc>
              <a:spcBef>
                <a:spcPts val="1200"/>
              </a:spcBef>
              <a:spcAft>
                <a:spcPts val="600"/>
              </a:spcAft>
            </a:pPr>
            <a:r>
              <a:rPr lang="en-US" b="1" dirty="0" smtClean="0">
                <a:solidFill>
                  <a:schemeClr val="tx1">
                    <a:lumMod val="75000"/>
                    <a:lumOff val="25000"/>
                  </a:schemeClr>
                </a:solidFill>
              </a:rPr>
              <a:t>To what extend do retailer pass-through changes product cost (</a:t>
            </a:r>
            <a:r>
              <a:rPr lang="en-US" b="1" i="1" dirty="0" smtClean="0">
                <a:solidFill>
                  <a:schemeClr val="tx1">
                    <a:lumMod val="75000"/>
                    <a:lumOff val="25000"/>
                  </a:schemeClr>
                </a:solidFill>
              </a:rPr>
              <a:t>aka</a:t>
            </a:r>
            <a:r>
              <a:rPr lang="en-US" b="1" dirty="0" smtClean="0">
                <a:solidFill>
                  <a:schemeClr val="tx1">
                    <a:lumMod val="75000"/>
                    <a:lumOff val="25000"/>
                  </a:schemeClr>
                </a:solidFill>
              </a:rPr>
              <a:t> manufacturer prices)? Does it differ between PLs/NBs? Quality levels? Product categories? </a:t>
            </a:r>
          </a:p>
          <a:p>
            <a:pPr lvl="0">
              <a:lnSpc>
                <a:spcPct val="110000"/>
              </a:lnSpc>
              <a:spcBef>
                <a:spcPts val="1200"/>
              </a:spcBef>
              <a:spcAft>
                <a:spcPts val="600"/>
              </a:spcAft>
            </a:pPr>
            <a:r>
              <a:rPr lang="en-US" b="1" dirty="0" smtClean="0">
                <a:solidFill>
                  <a:schemeClr val="bg1">
                    <a:lumMod val="65000"/>
                  </a:schemeClr>
                </a:solidFill>
              </a:rPr>
              <a:t>Do pricing strategies follow product specific, seasonal demand (supply) patterns?</a:t>
            </a:r>
            <a:endParaRPr lang="en-CA" dirty="0">
              <a:solidFill>
                <a:schemeClr val="bg1">
                  <a:lumMod val="65000"/>
                </a:schemeClr>
              </a:solidFill>
            </a:endParaRPr>
          </a:p>
        </p:txBody>
      </p:sp>
    </p:spTree>
    <p:extLst>
      <p:ext uri="{BB962C8B-B14F-4D97-AF65-F5344CB8AC3E}">
        <p14:creationId xmlns:p14="http://schemas.microsoft.com/office/powerpoint/2010/main" val="2475575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Selected evidence </a:t>
            </a:r>
            <a:endParaRPr lang="de-DE" dirty="0"/>
          </a:p>
        </p:txBody>
      </p:sp>
      <p:sp>
        <p:nvSpPr>
          <p:cNvPr id="6" name="Foliennummernplatzhalter 5"/>
          <p:cNvSpPr>
            <a:spLocks noGrp="1"/>
          </p:cNvSpPr>
          <p:nvPr>
            <p:ph type="sldNum" sz="quarter" idx="12"/>
          </p:nvPr>
        </p:nvSpPr>
        <p:spPr/>
        <p:txBody>
          <a:bodyPr/>
          <a:lstStyle/>
          <a:p>
            <a:pPr>
              <a:defRPr/>
            </a:pPr>
            <a:fld id="{D5ADC031-DE64-4CE0-BD2E-DA6DEBF9BD4C}" type="slidenum">
              <a:rPr lang="de-DE" smtClean="0"/>
              <a:pPr>
                <a:defRPr/>
              </a:pPr>
              <a:t>8</a:t>
            </a:fld>
            <a:endParaRPr lang="de-DE" dirty="0"/>
          </a:p>
        </p:txBody>
      </p:sp>
      <p:graphicFrame>
        <p:nvGraphicFramePr>
          <p:cNvPr id="7" name="Inhaltsplatzhalter 5"/>
          <p:cNvGraphicFramePr>
            <a:graphicFrameLocks/>
          </p:cNvGraphicFramePr>
          <p:nvPr>
            <p:extLst>
              <p:ext uri="{D42A27DB-BD31-4B8C-83A1-F6EECF244321}">
                <p14:modId xmlns:p14="http://schemas.microsoft.com/office/powerpoint/2010/main" val="1660526333"/>
              </p:ext>
            </p:extLst>
          </p:nvPr>
        </p:nvGraphicFramePr>
        <p:xfrm>
          <a:off x="347954" y="1313624"/>
          <a:ext cx="7752438" cy="5098032"/>
        </p:xfrm>
        <a:graphic>
          <a:graphicData uri="http://schemas.openxmlformats.org/drawingml/2006/table">
            <a:tbl>
              <a:tblPr firstRow="1" bandRow="1">
                <a:tableStyleId>{5C22544A-7EE6-4342-B048-85BDC9FD1C3A}</a:tableStyleId>
              </a:tblPr>
              <a:tblGrid>
                <a:gridCol w="2745486"/>
                <a:gridCol w="1190528"/>
                <a:gridCol w="1368152"/>
                <a:gridCol w="2448272"/>
              </a:tblGrid>
              <a:tr h="792250">
                <a:tc>
                  <a:txBody>
                    <a:bodyPr/>
                    <a:lstStyle/>
                    <a:p>
                      <a:pPr algn="l">
                        <a:lnSpc>
                          <a:spcPct val="150000"/>
                        </a:lnSpc>
                        <a:spcAft>
                          <a:spcPts val="0"/>
                        </a:spcAft>
                      </a:pPr>
                      <a:r>
                        <a:rPr lang="en-US" sz="1800" b="1" dirty="0">
                          <a:solidFill>
                            <a:schemeClr val="bg1"/>
                          </a:solidFill>
                          <a:latin typeface="+mn-lt"/>
                          <a:ea typeface="Times New Roman"/>
                          <a:cs typeface="Arial"/>
                        </a:rPr>
                        <a:t>Research</a:t>
                      </a:r>
                      <a:endParaRPr lang="de-DE" sz="1800" dirty="0">
                        <a:solidFill>
                          <a:schemeClr val="bg1"/>
                        </a:solidFill>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chemeClr val="bg1"/>
                          </a:solidFill>
                          <a:latin typeface="+mn-lt"/>
                          <a:ea typeface="Times New Roman"/>
                          <a:cs typeface="Arial"/>
                        </a:rPr>
                        <a:t>Period</a:t>
                      </a:r>
                      <a:endParaRPr lang="de-DE" sz="1800" dirty="0">
                        <a:solidFill>
                          <a:schemeClr val="bg1"/>
                        </a:solidFill>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chemeClr val="bg1"/>
                          </a:solidFill>
                          <a:latin typeface="+mn-lt"/>
                          <a:ea typeface="Times New Roman"/>
                          <a:cs typeface="Arial"/>
                        </a:rPr>
                        <a:t>Category</a:t>
                      </a:r>
                      <a:endParaRPr lang="de-DE" sz="1800" dirty="0">
                        <a:solidFill>
                          <a:schemeClr val="bg1"/>
                        </a:solidFill>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chemeClr val="bg1"/>
                          </a:solidFill>
                          <a:latin typeface="+mn-lt"/>
                          <a:ea typeface="Times New Roman"/>
                          <a:cs typeface="Arial"/>
                        </a:rPr>
                        <a:t>Mean </a:t>
                      </a:r>
                      <a:r>
                        <a:rPr lang="en-US" sz="1800" b="1" dirty="0" smtClean="0">
                          <a:solidFill>
                            <a:schemeClr val="bg1"/>
                          </a:solidFill>
                          <a:latin typeface="+mn-lt"/>
                          <a:ea typeface="Times New Roman"/>
                          <a:cs typeface="Arial"/>
                        </a:rPr>
                        <a:t>duration</a:t>
                      </a:r>
                    </a:p>
                    <a:p>
                      <a:pPr algn="l">
                        <a:lnSpc>
                          <a:spcPct val="150000"/>
                        </a:lnSpc>
                        <a:spcAft>
                          <a:spcPts val="0"/>
                        </a:spcAft>
                      </a:pPr>
                      <a:r>
                        <a:rPr lang="en-US" sz="1800" b="1" dirty="0" smtClean="0">
                          <a:solidFill>
                            <a:schemeClr val="bg1"/>
                          </a:solidFill>
                          <a:latin typeface="+mn-lt"/>
                          <a:ea typeface="Times New Roman"/>
                          <a:cs typeface="Arial"/>
                        </a:rPr>
                        <a:t>(</a:t>
                      </a:r>
                      <a:r>
                        <a:rPr lang="en-US" sz="1800" b="1" dirty="0">
                          <a:solidFill>
                            <a:schemeClr val="bg1"/>
                          </a:solidFill>
                          <a:latin typeface="+mn-lt"/>
                          <a:ea typeface="Times New Roman"/>
                          <a:cs typeface="Arial"/>
                        </a:rPr>
                        <a:t>min-max)</a:t>
                      </a:r>
                      <a:endParaRPr lang="de-DE" sz="1800" dirty="0">
                        <a:solidFill>
                          <a:schemeClr val="bg1"/>
                        </a:solidFill>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smtClean="0">
                          <a:solidFill>
                            <a:srgbClr val="404040"/>
                          </a:solidFill>
                          <a:latin typeface="+mn-lt"/>
                          <a:ea typeface="Times New Roman"/>
                          <a:cs typeface="Arial"/>
                        </a:rPr>
                        <a:t>Powers and</a:t>
                      </a:r>
                      <a:r>
                        <a:rPr lang="en-US" sz="1800" b="1" baseline="0" dirty="0" smtClean="0">
                          <a:solidFill>
                            <a:srgbClr val="404040"/>
                          </a:solidFill>
                          <a:latin typeface="+mn-lt"/>
                          <a:ea typeface="Times New Roman"/>
                          <a:cs typeface="Arial"/>
                        </a:rPr>
                        <a:t> </a:t>
                      </a:r>
                      <a:r>
                        <a:rPr lang="en-US" sz="1800" b="1" dirty="0" smtClean="0">
                          <a:solidFill>
                            <a:srgbClr val="404040"/>
                          </a:solidFill>
                          <a:latin typeface="+mn-lt"/>
                          <a:ea typeface="Times New Roman"/>
                          <a:cs typeface="Arial"/>
                        </a:rPr>
                        <a:t> Powers </a:t>
                      </a:r>
                      <a:r>
                        <a:rPr lang="en-US" sz="1800" b="1" dirty="0">
                          <a:solidFill>
                            <a:srgbClr val="404040"/>
                          </a:solidFill>
                          <a:latin typeface="+mn-lt"/>
                          <a:ea typeface="Times New Roman"/>
                          <a:cs typeface="Arial"/>
                        </a:rPr>
                        <a:t>(2001)</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1986-1995</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lettuce</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2.3 weeks </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a:t>
                      </a:r>
                      <a:r>
                        <a:rPr lang="en-US" sz="1800" b="1" dirty="0">
                          <a:solidFill>
                            <a:srgbClr val="404040"/>
                          </a:solidFill>
                          <a:latin typeface="+mn-lt"/>
                          <a:ea typeface="Calibri"/>
                          <a:cs typeface="Arial"/>
                        </a:rPr>
                        <a:t>1.38-4.88)</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Dutta et al. (</a:t>
                      </a:r>
                      <a:r>
                        <a:rPr lang="en-US" sz="1800" b="1" dirty="0" smtClean="0">
                          <a:solidFill>
                            <a:srgbClr val="404040"/>
                          </a:solidFill>
                          <a:latin typeface="+mn-lt"/>
                          <a:ea typeface="Times New Roman"/>
                          <a:cs typeface="Arial"/>
                        </a:rPr>
                        <a:t>2002)</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1989-1991</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Orange juice</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 </a:t>
                      </a:r>
                      <a:r>
                        <a:rPr lang="en-US" sz="1800" b="1" dirty="0" smtClean="0">
                          <a:solidFill>
                            <a:srgbClr val="404040"/>
                          </a:solidFill>
                          <a:latin typeface="+mn-lt"/>
                          <a:ea typeface="Calibri"/>
                          <a:cs typeface="Arial"/>
                        </a:rPr>
                        <a:t>                  </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a:t>
                      </a:r>
                      <a:r>
                        <a:rPr lang="en-US" sz="1800" b="1" dirty="0">
                          <a:solidFill>
                            <a:srgbClr val="404040"/>
                          </a:solidFill>
                          <a:latin typeface="+mn-lt"/>
                          <a:ea typeface="Calibri"/>
                          <a:cs typeface="Arial"/>
                        </a:rPr>
                        <a:t>1.63-3.77)</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Eichenbaum et al. (2011)</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2004-2006</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200 </a:t>
                      </a:r>
                      <a:r>
                        <a:rPr lang="en-US" sz="1800" dirty="0" smtClean="0">
                          <a:solidFill>
                            <a:srgbClr val="404040"/>
                          </a:solidFill>
                          <a:latin typeface="+mn-lt"/>
                          <a:ea typeface="Calibri"/>
                          <a:cs typeface="Arial"/>
                        </a:rPr>
                        <a:t> UPC cat.</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2.32 </a:t>
                      </a:r>
                      <a:r>
                        <a:rPr lang="en-US" sz="1800" b="1" dirty="0" smtClean="0">
                          <a:solidFill>
                            <a:srgbClr val="404040"/>
                          </a:solidFill>
                          <a:latin typeface="+mn-lt"/>
                          <a:ea typeface="Calibri"/>
                          <a:cs typeface="Arial"/>
                        </a:rPr>
                        <a:t>weeks</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Herrmann et al. (2005)</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1996-1999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20 </a:t>
                      </a:r>
                      <a:r>
                        <a:rPr lang="en-US" sz="1800" dirty="0" smtClean="0">
                          <a:solidFill>
                            <a:srgbClr val="404040"/>
                          </a:solidFill>
                          <a:latin typeface="+mn-lt"/>
                          <a:ea typeface="Calibri"/>
                          <a:cs typeface="Arial"/>
                        </a:rPr>
                        <a:t>brands</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12.8 </a:t>
                      </a:r>
                      <a:r>
                        <a:rPr lang="en-US" sz="1800" b="1" dirty="0" smtClean="0">
                          <a:solidFill>
                            <a:srgbClr val="404040"/>
                          </a:solidFill>
                          <a:latin typeface="+mn-lt"/>
                          <a:ea typeface="Calibri"/>
                          <a:cs typeface="Arial"/>
                        </a:rPr>
                        <a:t>weeks</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(6.5-115.6</a:t>
                      </a:r>
                      <a:r>
                        <a:rPr lang="en-US" sz="1800" b="1" dirty="0">
                          <a:solidFill>
                            <a:srgbClr val="404040"/>
                          </a:solidFill>
                          <a:latin typeface="+mn-lt"/>
                          <a:ea typeface="Calibri"/>
                          <a:cs typeface="Arial"/>
                        </a:rPr>
                        <a:t>)</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Herrmann et al. (2009)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1996-1999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Coffee</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5.2 </a:t>
                      </a:r>
                      <a:r>
                        <a:rPr lang="en-US" sz="1800" b="1" dirty="0" smtClean="0">
                          <a:solidFill>
                            <a:srgbClr val="404040"/>
                          </a:solidFill>
                          <a:latin typeface="+mn-lt"/>
                          <a:ea typeface="Calibri"/>
                          <a:cs typeface="Arial"/>
                        </a:rPr>
                        <a:t>weeks</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(2.0-13.1</a:t>
                      </a:r>
                      <a:r>
                        <a:rPr lang="en-US" sz="1800" b="1" dirty="0">
                          <a:solidFill>
                            <a:srgbClr val="404040"/>
                          </a:solidFill>
                          <a:latin typeface="+mn-lt"/>
                          <a:ea typeface="Calibri"/>
                          <a:cs typeface="Arial"/>
                        </a:rPr>
                        <a:t>)</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Weber (2009)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a:solidFill>
                            <a:srgbClr val="404040"/>
                          </a:solidFill>
                          <a:latin typeface="+mn-lt"/>
                          <a:ea typeface="Calibri"/>
                          <a:cs typeface="Arial"/>
                        </a:rPr>
                        <a:t>1996-1999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Cheese</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27.4 </a:t>
                      </a:r>
                      <a:r>
                        <a:rPr lang="en-US" sz="1800" b="1" dirty="0" smtClean="0">
                          <a:solidFill>
                            <a:srgbClr val="404040"/>
                          </a:solidFill>
                          <a:latin typeface="+mn-lt"/>
                          <a:ea typeface="Calibri"/>
                          <a:cs typeface="Arial"/>
                        </a:rPr>
                        <a:t>weeks</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en-US" sz="1800" b="1" dirty="0">
                          <a:solidFill>
                            <a:srgbClr val="404040"/>
                          </a:solidFill>
                          <a:latin typeface="+mn-lt"/>
                          <a:ea typeface="Times New Roman"/>
                          <a:cs typeface="Arial"/>
                        </a:rPr>
                        <a:t>Baumgartner et al. (2006)</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1996-2003</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dirty="0" smtClean="0">
                          <a:solidFill>
                            <a:srgbClr val="404040"/>
                          </a:solidFill>
                          <a:latin typeface="+mn-lt"/>
                          <a:ea typeface="Calibri"/>
                          <a:cs typeface="Arial"/>
                        </a:rPr>
                        <a:t>Fresh foods</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en-US" sz="1800" b="1" dirty="0">
                          <a:solidFill>
                            <a:srgbClr val="404040"/>
                          </a:solidFill>
                          <a:latin typeface="+mn-lt"/>
                          <a:ea typeface="Calibri"/>
                          <a:cs typeface="Arial"/>
                        </a:rPr>
                        <a:t>6.7 </a:t>
                      </a:r>
                      <a:r>
                        <a:rPr lang="en-US" sz="1800" b="1" dirty="0" smtClean="0">
                          <a:solidFill>
                            <a:srgbClr val="404040"/>
                          </a:solidFill>
                          <a:latin typeface="+mn-lt"/>
                          <a:ea typeface="Calibri"/>
                          <a:cs typeface="Arial"/>
                        </a:rPr>
                        <a:t>months</a:t>
                      </a:r>
                      <a:r>
                        <a:rPr lang="de-DE" sz="1800" b="1" baseline="0" dirty="0" smtClean="0">
                          <a:solidFill>
                            <a:srgbClr val="404040"/>
                          </a:solidFill>
                          <a:latin typeface="+mn-lt"/>
                          <a:ea typeface="Calibri"/>
                          <a:cs typeface="Arial"/>
                        </a:rPr>
                        <a:t>  </a:t>
                      </a:r>
                      <a:r>
                        <a:rPr lang="en-US" sz="1800" b="1" dirty="0" smtClean="0">
                          <a:solidFill>
                            <a:srgbClr val="404040"/>
                          </a:solidFill>
                          <a:latin typeface="+mn-lt"/>
                          <a:ea typeface="Calibri"/>
                          <a:cs typeface="Arial"/>
                        </a:rPr>
                        <a:t>(-)</a:t>
                      </a:r>
                      <a:endParaRPr lang="de-DE" sz="1800" b="1" dirty="0">
                        <a:latin typeface="+mn-lt"/>
                        <a:ea typeface="Calibri"/>
                        <a:cs typeface="Arial"/>
                      </a:endParaRPr>
                    </a:p>
                  </a:txBody>
                  <a:tcPr marL="68580" marR="68580" marT="0" marB="0" anchor="ctr"/>
                </a:tc>
              </a:tr>
              <a:tr h="534384">
                <a:tc>
                  <a:txBody>
                    <a:bodyPr/>
                    <a:lstStyle/>
                    <a:p>
                      <a:pPr algn="l">
                        <a:lnSpc>
                          <a:spcPct val="150000"/>
                        </a:lnSpc>
                        <a:spcAft>
                          <a:spcPts val="0"/>
                        </a:spcAft>
                      </a:pPr>
                      <a:r>
                        <a:rPr lang="de-DE" sz="1800" b="1" dirty="0" smtClean="0">
                          <a:latin typeface="+mn-lt"/>
                          <a:ea typeface="Calibri"/>
                          <a:cs typeface="Arial"/>
                        </a:rPr>
                        <a:t>Hellberg-Bahr et al. (2011)</a:t>
                      </a:r>
                      <a:endParaRPr lang="de-DE" sz="1800" b="1" dirty="0">
                        <a:latin typeface="+mn-lt"/>
                        <a:ea typeface="Calibri"/>
                        <a:cs typeface="Arial"/>
                      </a:endParaRPr>
                    </a:p>
                  </a:txBody>
                  <a:tcPr marL="68580" marR="68580" marT="0" marB="0" anchor="ctr"/>
                </a:tc>
                <a:tc>
                  <a:txBody>
                    <a:bodyPr/>
                    <a:lstStyle/>
                    <a:p>
                      <a:pPr algn="l">
                        <a:lnSpc>
                          <a:spcPct val="150000"/>
                        </a:lnSpc>
                        <a:spcAft>
                          <a:spcPts val="0"/>
                        </a:spcAft>
                      </a:pPr>
                      <a:r>
                        <a:rPr lang="de-DE" sz="1800" dirty="0" smtClean="0">
                          <a:latin typeface="+mn-lt"/>
                          <a:ea typeface="Calibri"/>
                          <a:cs typeface="Arial"/>
                        </a:rPr>
                        <a:t>2005-2009</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de-DE" sz="1800" dirty="0" smtClean="0">
                          <a:latin typeface="+mn-lt"/>
                          <a:ea typeface="Calibri"/>
                          <a:cs typeface="Arial"/>
                        </a:rPr>
                        <a:t>Organic dairy </a:t>
                      </a:r>
                      <a:endParaRPr lang="de-DE" sz="1800" dirty="0">
                        <a:latin typeface="+mn-lt"/>
                        <a:ea typeface="Calibri"/>
                        <a:cs typeface="Arial"/>
                      </a:endParaRPr>
                    </a:p>
                  </a:txBody>
                  <a:tcPr marL="68580" marR="68580" marT="0" marB="0" anchor="ctr"/>
                </a:tc>
                <a:tc>
                  <a:txBody>
                    <a:bodyPr/>
                    <a:lstStyle/>
                    <a:p>
                      <a:pPr algn="l">
                        <a:lnSpc>
                          <a:spcPct val="150000"/>
                        </a:lnSpc>
                        <a:spcAft>
                          <a:spcPts val="0"/>
                        </a:spcAft>
                      </a:pPr>
                      <a:r>
                        <a:rPr lang="de-DE" sz="1800" b="1" dirty="0" smtClean="0">
                          <a:latin typeface="+mn-lt"/>
                          <a:ea typeface="Calibri"/>
                          <a:cs typeface="Arial"/>
                        </a:rPr>
                        <a:t>(-)                  (12.0-25.4)</a:t>
                      </a:r>
                      <a:endParaRPr lang="de-DE" sz="1800" b="1" dirty="0">
                        <a:latin typeface="+mn-lt"/>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1078282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Determinants of price rigidity</a:t>
            </a:r>
            <a:endParaRPr lang="en-CA" dirty="0"/>
          </a:p>
        </p:txBody>
      </p:sp>
      <p:sp>
        <p:nvSpPr>
          <p:cNvPr id="4" name="Slide Number Placeholder 3"/>
          <p:cNvSpPr>
            <a:spLocks noGrp="1"/>
          </p:cNvSpPr>
          <p:nvPr>
            <p:ph type="sldNum" sz="quarter" idx="12"/>
          </p:nvPr>
        </p:nvSpPr>
        <p:spPr/>
        <p:txBody>
          <a:bodyPr/>
          <a:lstStyle/>
          <a:p>
            <a:pPr>
              <a:defRPr/>
            </a:pPr>
            <a:fld id="{D5ADC031-DE64-4CE0-BD2E-DA6DEBF9BD4C}" type="slidenum">
              <a:rPr lang="de-DE" smtClean="0"/>
              <a:pPr>
                <a:defRPr/>
              </a:pPr>
              <a:t>9</a:t>
            </a:fld>
            <a:endParaRPr lang="de-DE" dirty="0"/>
          </a:p>
        </p:txBody>
      </p:sp>
      <p:graphicFrame>
        <p:nvGraphicFramePr>
          <p:cNvPr id="5" name="Diagramm 4"/>
          <p:cNvGraphicFramePr/>
          <p:nvPr>
            <p:extLst>
              <p:ext uri="{D42A27DB-BD31-4B8C-83A1-F6EECF244321}">
                <p14:modId xmlns:p14="http://schemas.microsoft.com/office/powerpoint/2010/main" val="2394434785"/>
              </p:ext>
            </p:extLst>
          </p:nvPr>
        </p:nvGraphicFramePr>
        <p:xfrm>
          <a:off x="899592" y="1556792"/>
          <a:ext cx="7632848"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529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keanos">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keanos">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897</TotalTime>
  <Words>2894</Words>
  <Application>Microsoft Office PowerPoint</Application>
  <PresentationFormat>On-screen Show (4:3)</PresentationFormat>
  <Paragraphs>366</Paragraphs>
  <Slides>29</Slides>
  <Notes>15</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2" baseType="lpstr">
      <vt:lpstr>Okeanos</vt:lpstr>
      <vt:lpstr>Benutzerdefiniertes Design</vt:lpstr>
      <vt:lpstr>Document</vt:lpstr>
      <vt:lpstr>Sticky Retail Prices, Quality Differentiation &amp; Private Labels</vt:lpstr>
      <vt:lpstr>Private label shares across markets </vt:lpstr>
      <vt:lpstr>Perceptions of PL quality</vt:lpstr>
      <vt:lpstr>Evolution of vertical PL differentiation </vt:lpstr>
      <vt:lpstr>Literature</vt:lpstr>
      <vt:lpstr>Literature </vt:lpstr>
      <vt:lpstr>Objectives</vt:lpstr>
      <vt:lpstr>Selected evidence </vt:lpstr>
      <vt:lpstr>Determinants of price rigidity</vt:lpstr>
      <vt:lpstr>Theories of price rigidity </vt:lpstr>
      <vt:lpstr>Measuring price rigidity</vt:lpstr>
      <vt:lpstr>Data </vt:lpstr>
      <vt:lpstr>Store location</vt:lpstr>
      <vt:lpstr>Case study 1: packaged sliced bacon </vt:lpstr>
      <vt:lpstr>Bacon: Retail and wholesale prices (C$/100g)</vt:lpstr>
      <vt:lpstr>Case study 2: Bottled salad dressing </vt:lpstr>
      <vt:lpstr>Salad dressing: Retail and wholesale prices (C$/oz.)</vt:lpstr>
      <vt:lpstr>Brand margins</vt:lpstr>
      <vt:lpstr>Promotions, jumps adjustments </vt:lpstr>
      <vt:lpstr>Price rigidity </vt:lpstr>
      <vt:lpstr>Empirical Model</vt:lpstr>
      <vt:lpstr>Variables in the analysis </vt:lpstr>
      <vt:lpstr>Results </vt:lpstr>
      <vt:lpstr>Results – Impact of Wholesale Price Movements  </vt:lpstr>
      <vt:lpstr>Conclusions</vt:lpstr>
      <vt:lpstr>Estimating Price Rigidity in Vertically Differentiated Product Categories with Private Labels </vt:lpstr>
      <vt:lpstr>References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Milena</dc:creator>
  <cp:lastModifiedBy>sven</cp:lastModifiedBy>
  <cp:revision>290</cp:revision>
  <dcterms:created xsi:type="dcterms:W3CDTF">2011-01-14T15:01:48Z</dcterms:created>
  <dcterms:modified xsi:type="dcterms:W3CDTF">2013-03-08T13:03:18Z</dcterms:modified>
</cp:coreProperties>
</file>