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1"/>
  </p:notesMasterIdLst>
  <p:sldIdLst>
    <p:sldId id="256" r:id="rId2"/>
    <p:sldId id="292" r:id="rId3"/>
    <p:sldId id="293" r:id="rId4"/>
    <p:sldId id="294" r:id="rId5"/>
    <p:sldId id="305" r:id="rId6"/>
    <p:sldId id="295" r:id="rId7"/>
    <p:sldId id="296" r:id="rId8"/>
    <p:sldId id="306" r:id="rId9"/>
    <p:sldId id="299" r:id="rId10"/>
    <p:sldId id="301" r:id="rId11"/>
    <p:sldId id="308" r:id="rId12"/>
    <p:sldId id="309" r:id="rId13"/>
    <p:sldId id="302" r:id="rId14"/>
    <p:sldId id="303" r:id="rId15"/>
    <p:sldId id="304" r:id="rId16"/>
    <p:sldId id="311" r:id="rId17"/>
    <p:sldId id="312" r:id="rId18"/>
    <p:sldId id="313" r:id="rId19"/>
    <p:sldId id="314" r:id="rId20"/>
  </p:sldIdLst>
  <p:sldSz cx="9144000" cy="6858000" type="screen4x3"/>
  <p:notesSz cx="7315200" cy="96012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 autoAdjust="0"/>
    <p:restoredTop sz="94591" autoAdjust="0"/>
  </p:normalViewPr>
  <p:slideViewPr>
    <p:cSldViewPr>
      <p:cViewPr varScale="1">
        <p:scale>
          <a:sx n="87" d="100"/>
          <a:sy n="87" d="100"/>
        </p:scale>
        <p:origin x="-134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3" y="1869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4" Type="http://schemas.openxmlformats.org/officeDocument/2006/relationships/image" Target="../media/image23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F80D1FC3-8606-49D7-AE11-520569FD0C75}" type="datetimeFigureOut">
              <a:rPr lang="fr-CA" smtClean="0"/>
              <a:pPr/>
              <a:t>2013-03-08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fr-CA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13E5A64F-0436-4900-B0AC-EFCEBF0A0F87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26348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endParaRPr lang="fr-CA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fr-CA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715EC47D-C62F-4569-8C61-1F4C2D1104AB}" type="slidenum">
              <a:rPr lang="fr-CA" smtClean="0"/>
              <a:pPr/>
              <a:t>‹N°›</a:t>
            </a:fld>
            <a:endParaRPr lang="fr-CA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EC47D-C62F-4569-8C61-1F4C2D1104AB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EC47D-C62F-4569-8C61-1F4C2D1104AB}" type="slidenum">
              <a:rPr lang="fr-CA" smtClean="0"/>
              <a:pPr/>
              <a:t>‹N°›</a:t>
            </a:fld>
            <a:endParaRPr lang="fr-CA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riangle isocè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pic>
        <p:nvPicPr>
          <p:cNvPr id="7" name="Picture 1" descr="armoiriesU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6390344"/>
            <a:ext cx="1036960" cy="423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 descr="Logo CREATE N&amp;B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328" y="6429168"/>
            <a:ext cx="1173900" cy="218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715EC47D-C62F-4569-8C61-1F4C2D1104AB}" type="slidenum">
              <a:rPr lang="fr-CA" smtClean="0"/>
              <a:pPr/>
              <a:t>‹N°›</a:t>
            </a:fld>
            <a:endParaRPr lang="fr-CA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EC47D-C62F-4569-8C61-1F4C2D1104AB}" type="slidenum">
              <a:rPr lang="fr-CA" smtClean="0"/>
              <a:pPr/>
              <a:t>‹N°›</a:t>
            </a:fld>
            <a:endParaRPr lang="fr-CA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EC47D-C62F-4569-8C61-1F4C2D1104AB}" type="slidenum">
              <a:rPr lang="fr-CA" smtClean="0"/>
              <a:pPr/>
              <a:t>‹N°›</a:t>
            </a:fld>
            <a:endParaRPr lang="fr-CA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EC47D-C62F-4569-8C61-1F4C2D1104AB}" type="slidenum">
              <a:rPr lang="fr-CA" smtClean="0"/>
              <a:pPr/>
              <a:t>‹N°›</a:t>
            </a:fld>
            <a:endParaRPr lang="fr-CA"/>
          </a:p>
        </p:txBody>
      </p:sp>
      <p:sp>
        <p:nvSpPr>
          <p:cNvPr id="6" name="Triangle isocè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EC47D-C62F-4569-8C61-1F4C2D1104AB}" type="slidenum">
              <a:rPr lang="fr-CA" smtClean="0"/>
              <a:pPr/>
              <a:t>‹N°›</a:t>
            </a:fld>
            <a:endParaRPr lang="fr-CA"/>
          </a:p>
        </p:txBody>
      </p:sp>
      <p:sp>
        <p:nvSpPr>
          <p:cNvPr id="5" name="Connecteur droit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riangle isocè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EC47D-C62F-4569-8C61-1F4C2D1104AB}" type="slidenum">
              <a:rPr lang="fr-CA" smtClean="0"/>
              <a:pPr/>
              <a:t>‹N°›</a:t>
            </a:fld>
            <a:endParaRPr lang="fr-CA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riangle isocè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ce réservé du contenu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EC47D-C62F-4569-8C61-1F4C2D1104AB}" type="slidenum">
              <a:rPr lang="fr-CA" smtClean="0"/>
              <a:pPr/>
              <a:t>‹N°›</a:t>
            </a:fld>
            <a:endParaRPr lang="fr-CA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riangle isocè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CA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15EC47D-C62F-4569-8C61-1F4C2D1104AB}" type="slidenum">
              <a:rPr lang="fr-CA" smtClean="0"/>
              <a:pPr/>
              <a:t>‹N°›</a:t>
            </a:fld>
            <a:endParaRPr lang="fr-CA"/>
          </a:p>
        </p:txBody>
      </p:sp>
      <p:sp>
        <p:nvSpPr>
          <p:cNvPr id="28" name="Connecteur droit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Connecteur droit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angle isocè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7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7" Type="http://schemas.openxmlformats.org/officeDocument/2006/relationships/image" Target="../media/image1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1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14.bin"/><Relationship Id="rId10" Type="http://schemas.openxmlformats.org/officeDocument/2006/relationships/image" Target="../media/image23.wmf"/><Relationship Id="rId4" Type="http://schemas.openxmlformats.org/officeDocument/2006/relationships/image" Target="../media/image20.wmf"/><Relationship Id="rId9" Type="http://schemas.openxmlformats.org/officeDocument/2006/relationships/oleObject" Target="../embeddings/oleObject16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25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6.bin"/><Relationship Id="rId10" Type="http://schemas.openxmlformats.org/officeDocument/2006/relationships/image" Target="../media/image11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8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79388" y="1814810"/>
            <a:ext cx="8569325" cy="894110"/>
          </a:xfrm>
          <a:prstGeom prst="rect">
            <a:avLst/>
          </a:prstGeom>
          <a:noFill/>
        </p:spPr>
        <p:txBody>
          <a:bodyPr vert="horz" anchor="t" anchorCtr="0">
            <a:normAutofit fontScale="97500" lnSpcReduction="1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CA" sz="2800" dirty="0" smtClean="0"/>
              <a:t>Optimal quality choice under uncertainty on market development</a:t>
            </a:r>
            <a:endParaRPr kumimoji="0" lang="fr-CA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259632" y="3750712"/>
            <a:ext cx="6768752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CA" sz="1600" b="1" dirty="0" smtClean="0">
                <a:latin typeface="Trebuchet MS" pitchFamily="34" charset="0"/>
                <a:cs typeface="Arial" charset="0"/>
              </a:rPr>
              <a:t>Lota D Tamini</a:t>
            </a:r>
          </a:p>
          <a:p>
            <a:pPr algn="ctr"/>
            <a:r>
              <a:rPr lang="fr-CA" sz="1400" dirty="0" smtClean="0">
                <a:latin typeface="Trebuchet MS" pitchFamily="34" charset="0"/>
              </a:rPr>
              <a:t>CREATE and </a:t>
            </a:r>
            <a:r>
              <a:rPr lang="fr-CA" sz="1400" dirty="0" smtClean="0">
                <a:latin typeface="Trebuchet MS" pitchFamily="34" charset="0"/>
                <a:cs typeface="Arial" charset="0"/>
              </a:rPr>
              <a:t>Laval </a:t>
            </a:r>
            <a:r>
              <a:rPr lang="fr-CA" sz="1400" dirty="0" err="1" smtClean="0">
                <a:latin typeface="Trebuchet MS" pitchFamily="34" charset="0"/>
                <a:cs typeface="Arial" charset="0"/>
              </a:rPr>
              <a:t>University</a:t>
            </a:r>
            <a:endParaRPr lang="fr-CA" sz="1400" dirty="0">
              <a:latin typeface="Trebuchet MS" pitchFamily="34" charset="0"/>
              <a:cs typeface="Arial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835696" y="4797152"/>
            <a:ext cx="597693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fr-CA" sz="1400" dirty="0" smtClean="0"/>
          </a:p>
          <a:p>
            <a:pPr algn="ctr"/>
            <a:r>
              <a:rPr lang="en-US" sz="1400" dirty="0" smtClean="0"/>
              <a:t> </a:t>
            </a:r>
            <a:r>
              <a:rPr lang="en-CA" sz="1400" b="1" dirty="0"/>
              <a:t>Annual Workshop of the ERCA Research Network</a:t>
            </a:r>
            <a:endParaRPr lang="en-US" sz="1400" b="1" dirty="0" smtClean="0"/>
          </a:p>
          <a:p>
            <a:pPr algn="ctr"/>
            <a:r>
              <a:rPr lang="en-CA" sz="1400" dirty="0" smtClean="0"/>
              <a:t>March 8, </a:t>
            </a:r>
            <a:r>
              <a:rPr lang="en-CA" sz="1400" dirty="0" smtClean="0"/>
              <a:t>2013</a:t>
            </a:r>
          </a:p>
          <a:p>
            <a:pPr algn="ctr"/>
            <a:r>
              <a:rPr lang="en-CA" sz="1400" dirty="0" smtClean="0"/>
              <a:t>Ottawa</a:t>
            </a:r>
            <a:endParaRPr lang="fr-CA" sz="1400" dirty="0">
              <a:latin typeface="Trebuchet MS" pitchFamily="34" charset="0"/>
              <a:cs typeface="Arial" charset="0"/>
            </a:endParaRPr>
          </a:p>
        </p:txBody>
      </p:sp>
      <p:pic>
        <p:nvPicPr>
          <p:cNvPr id="8" name="Picture 1" descr="armoiries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6021288"/>
            <a:ext cx="1397000" cy="569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 descr="Logo CREATE N&amp;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6167774"/>
            <a:ext cx="1656184" cy="308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507288" cy="990600"/>
          </a:xfrm>
        </p:spPr>
        <p:txBody>
          <a:bodyPr>
            <a:normAutofit fontScale="90000"/>
          </a:bodyPr>
          <a:lstStyle/>
          <a:p>
            <a:r>
              <a:rPr lang="fr-CA" dirty="0" err="1" smtClean="0"/>
              <a:t>Results</a:t>
            </a:r>
            <a:r>
              <a:rPr lang="fr-CA" dirty="0" smtClean="0"/>
              <a:t/>
            </a:r>
            <a:br>
              <a:rPr lang="fr-CA" dirty="0" smtClean="0"/>
            </a:br>
            <a:r>
              <a:rPr lang="en-US" sz="2100" dirty="0" err="1"/>
              <a:t>Stackelberg</a:t>
            </a:r>
            <a:r>
              <a:rPr lang="en-US" sz="2100" dirty="0"/>
              <a:t>-Nash game with the </a:t>
            </a:r>
            <a:r>
              <a:rPr lang="en-US" sz="2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follower supplying lower-quality </a:t>
            </a:r>
            <a:r>
              <a:rPr lang="en-US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good</a:t>
            </a:r>
            <a:endParaRPr lang="fr-CA" sz="2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19256" cy="1705744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000" dirty="0" smtClean="0"/>
              <a:t>The </a:t>
            </a:r>
            <a:r>
              <a:rPr lang="en-US" sz="2000" u="sng" dirty="0"/>
              <a:t>follower</a:t>
            </a:r>
            <a:r>
              <a:rPr lang="en-US" sz="2000" dirty="0"/>
              <a:t> chooses the lowest quality possible and enters the market as early as possible</a:t>
            </a:r>
            <a:r>
              <a:rPr lang="en-US" sz="2000" dirty="0" smtClean="0"/>
              <a:t>.</a:t>
            </a:r>
          </a:p>
          <a:p>
            <a:pPr>
              <a:spcAft>
                <a:spcPts val="600"/>
              </a:spcAft>
            </a:pPr>
            <a:r>
              <a:rPr lang="fr-CA" sz="2000" dirty="0" smtClean="0"/>
              <a:t>The </a:t>
            </a:r>
            <a:r>
              <a:rPr lang="fr-CA" sz="2000" u="sng" dirty="0" err="1" smtClean="0"/>
              <a:t>leader</a:t>
            </a:r>
            <a:r>
              <a:rPr lang="fr-CA" sz="2000" dirty="0" err="1" smtClean="0"/>
              <a:t>’s</a:t>
            </a:r>
            <a:r>
              <a:rPr lang="fr-CA" sz="2000" dirty="0" smtClean="0"/>
              <a:t> </a:t>
            </a:r>
            <a:r>
              <a:rPr lang="fr-CA" sz="2000" dirty="0" err="1" smtClean="0"/>
              <a:t>choice</a:t>
            </a:r>
            <a:r>
              <a:rPr lang="fr-CA" sz="2000" dirty="0" smtClean="0"/>
              <a:t> of </a:t>
            </a:r>
            <a:r>
              <a:rPr lang="fr-CA" sz="2000" dirty="0" err="1" smtClean="0"/>
              <a:t>quality</a:t>
            </a:r>
            <a:r>
              <a:rPr lang="fr-CA" sz="2000" dirty="0" smtClean="0"/>
              <a:t> </a:t>
            </a:r>
            <a:r>
              <a:rPr lang="fr-CA" sz="2000" dirty="0" err="1" smtClean="0"/>
              <a:t>is</a:t>
            </a:r>
            <a:r>
              <a:rPr lang="fr-CA" sz="2000" dirty="0" smtClean="0"/>
              <a:t> a </a:t>
            </a:r>
            <a:r>
              <a:rPr lang="fr-CA" sz="2000" dirty="0" err="1" smtClean="0"/>
              <a:t>decreasing</a:t>
            </a:r>
            <a:r>
              <a:rPr lang="fr-CA" sz="2000" dirty="0" smtClean="0"/>
              <a:t> </a:t>
            </a:r>
            <a:r>
              <a:rPr lang="fr-CA" sz="2000" dirty="0" err="1" smtClean="0"/>
              <a:t>function</a:t>
            </a:r>
            <a:r>
              <a:rPr lang="fr-CA" sz="2000" dirty="0" smtClean="0"/>
              <a:t> of </a:t>
            </a:r>
            <a:r>
              <a:rPr lang="fr-CA" sz="2000" dirty="0" err="1" smtClean="0"/>
              <a:t>risk</a:t>
            </a:r>
            <a:r>
              <a:rPr lang="fr-CA" sz="2000" dirty="0" smtClean="0"/>
              <a:t> </a:t>
            </a:r>
            <a:r>
              <a:rPr lang="fr-CA" sz="1800" dirty="0" smtClean="0"/>
              <a:t>[for high </a:t>
            </a:r>
            <a:r>
              <a:rPr lang="fr-CA" sz="1800" dirty="0" err="1" smtClean="0"/>
              <a:t>level</a:t>
            </a:r>
            <a:r>
              <a:rPr lang="fr-CA" sz="1800" dirty="0" smtClean="0"/>
              <a:t> of </a:t>
            </a:r>
            <a:r>
              <a:rPr lang="fr-CA" sz="1800" dirty="0" err="1" smtClean="0"/>
              <a:t>ambiguity</a:t>
            </a:r>
            <a:r>
              <a:rPr lang="fr-CA" sz="1800" dirty="0" smtClean="0"/>
              <a:t>]</a:t>
            </a:r>
            <a:r>
              <a:rPr lang="fr-CA" sz="2000" dirty="0" smtClean="0"/>
              <a:t> </a:t>
            </a:r>
            <a:r>
              <a:rPr lang="fr-CA" sz="2000" dirty="0" smtClean="0"/>
              <a:t>and </a:t>
            </a:r>
            <a:r>
              <a:rPr lang="fr-CA" sz="2000" dirty="0" err="1" smtClean="0"/>
              <a:t>ambiguity</a:t>
            </a:r>
            <a:r>
              <a:rPr lang="fr-CA" sz="2000" dirty="0" smtClean="0"/>
              <a:t>.</a:t>
            </a:r>
            <a:endParaRPr lang="fr-CA" sz="2000" dirty="0"/>
          </a:p>
        </p:txBody>
      </p:sp>
      <p:pic>
        <p:nvPicPr>
          <p:cNvPr id="5" name="Image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2780928"/>
            <a:ext cx="4673347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ZoneTexte 7"/>
          <p:cNvSpPr txBox="1"/>
          <p:nvPr/>
        </p:nvSpPr>
        <p:spPr>
          <a:xfrm>
            <a:off x="1043608" y="5528265"/>
            <a:ext cx="20882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200" u="sng" dirty="0" err="1" smtClean="0">
                <a:latin typeface="Trebuchet MS" pitchFamily="34" charset="0"/>
              </a:rPr>
              <a:t>Leader</a:t>
            </a:r>
            <a:r>
              <a:rPr lang="fr-CA" sz="1200" dirty="0" err="1" smtClean="0">
                <a:latin typeface="Trebuchet MS" pitchFamily="34" charset="0"/>
              </a:rPr>
              <a:t>’s</a:t>
            </a:r>
            <a:r>
              <a:rPr lang="fr-CA" sz="1200" dirty="0" smtClean="0">
                <a:latin typeface="Trebuchet MS" pitchFamily="34" charset="0"/>
              </a:rPr>
              <a:t> </a:t>
            </a:r>
            <a:r>
              <a:rPr lang="fr-CA" sz="1200" dirty="0" err="1">
                <a:latin typeface="Trebuchet MS" pitchFamily="34" charset="0"/>
              </a:rPr>
              <a:t>choice</a:t>
            </a:r>
            <a:r>
              <a:rPr lang="fr-CA" sz="1200" dirty="0">
                <a:latin typeface="Trebuchet MS" pitchFamily="34" charset="0"/>
              </a:rPr>
              <a:t> of </a:t>
            </a:r>
            <a:r>
              <a:rPr lang="fr-CA" sz="1200" dirty="0" err="1">
                <a:latin typeface="Trebuchet MS" pitchFamily="34" charset="0"/>
              </a:rPr>
              <a:t>quality</a:t>
            </a:r>
            <a:endParaRPr lang="fr-CA" sz="1200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2913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01386" y="1845424"/>
            <a:ext cx="4135110" cy="3383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507288" cy="990600"/>
          </a:xfrm>
        </p:spPr>
        <p:txBody>
          <a:bodyPr>
            <a:normAutofit fontScale="90000"/>
          </a:bodyPr>
          <a:lstStyle/>
          <a:p>
            <a:r>
              <a:rPr lang="fr-CA" dirty="0" err="1" smtClean="0"/>
              <a:t>Results</a:t>
            </a:r>
            <a:r>
              <a:rPr lang="fr-CA" dirty="0" smtClean="0"/>
              <a:t/>
            </a:r>
            <a:br>
              <a:rPr lang="fr-CA" dirty="0" smtClean="0"/>
            </a:br>
            <a:r>
              <a:rPr lang="en-US" sz="21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Stackelberg</a:t>
            </a:r>
            <a:r>
              <a:rPr lang="en-US" sz="2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-Nash game with the follower supplying lower-quality </a:t>
            </a:r>
            <a:r>
              <a:rPr lang="en-US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good</a:t>
            </a:r>
            <a:endParaRPr lang="fr-CA" sz="2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Imag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2133456"/>
            <a:ext cx="4217818" cy="3023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Espace réservé du contenu 2"/>
          <p:cNvSpPr txBox="1">
            <a:spLocks/>
          </p:cNvSpPr>
          <p:nvPr/>
        </p:nvSpPr>
        <p:spPr>
          <a:xfrm>
            <a:off x="467544" y="1196752"/>
            <a:ext cx="8280920" cy="170574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Profits as a function of risk and ambiguity</a:t>
            </a:r>
            <a:endParaRPr lang="fr-CA" sz="2000" dirty="0"/>
          </a:p>
        </p:txBody>
      </p:sp>
    </p:spTree>
    <p:extLst>
      <p:ext uri="{BB962C8B-B14F-4D97-AF65-F5344CB8AC3E}">
        <p14:creationId xmlns:p14="http://schemas.microsoft.com/office/powerpoint/2010/main" val="4270276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1800" u="sng" dirty="0" smtClean="0"/>
              <a:t>Vertical </a:t>
            </a:r>
            <a:r>
              <a:rPr lang="en-US" sz="1800" u="sng" dirty="0"/>
              <a:t>integration </a:t>
            </a:r>
            <a:r>
              <a:rPr lang="en-US" sz="1800" dirty="0"/>
              <a:t>is more likely when the economic environment is characterized by risk and ambiguity aversion.</a:t>
            </a:r>
            <a:endParaRPr lang="fr-CA" sz="1800" dirty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500" dirty="0" smtClean="0"/>
              <a:t>An </a:t>
            </a:r>
            <a:r>
              <a:rPr lang="en-US" sz="1500" dirty="0"/>
              <a:t>increase in risk (σ↑) and in ambiguity aversion (κ↑) induces an increase in the difference in product differentiation between vertically integrated </a:t>
            </a:r>
            <a:r>
              <a:rPr lang="en-US" sz="1500" dirty="0" smtClean="0"/>
              <a:t>(VI) and </a:t>
            </a:r>
            <a:r>
              <a:rPr lang="en-US" sz="1500" dirty="0"/>
              <a:t>non-integrated </a:t>
            </a:r>
            <a:r>
              <a:rPr lang="en-US" sz="1500" dirty="0" smtClean="0"/>
              <a:t>buyers (NI).</a:t>
            </a:r>
            <a:endParaRPr lang="fr-CA" sz="1500" dirty="0"/>
          </a:p>
          <a:p>
            <a:pPr>
              <a:spcAft>
                <a:spcPts val="600"/>
              </a:spcAft>
            </a:pPr>
            <a:endParaRPr lang="fr-CA" sz="1800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507288" cy="990600"/>
          </a:xfrm>
        </p:spPr>
        <p:txBody>
          <a:bodyPr>
            <a:normAutofit fontScale="90000"/>
          </a:bodyPr>
          <a:lstStyle/>
          <a:p>
            <a:r>
              <a:rPr lang="fr-CA" dirty="0" err="1" smtClean="0"/>
              <a:t>Results</a:t>
            </a:r>
            <a:r>
              <a:rPr lang="fr-CA" dirty="0" smtClean="0"/>
              <a:t/>
            </a:r>
            <a:br>
              <a:rPr lang="fr-CA" dirty="0" smtClean="0"/>
            </a:br>
            <a:r>
              <a:rPr lang="en-US" sz="21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Stackelberg</a:t>
            </a:r>
            <a:r>
              <a:rPr lang="en-US" sz="2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-Nash game with the follower supplying lower-quality </a:t>
            </a:r>
            <a:r>
              <a:rPr lang="en-US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good</a:t>
            </a:r>
            <a:endParaRPr lang="fr-CA" sz="2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Image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2780928"/>
            <a:ext cx="3744416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mage 5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8024" y="2708920"/>
            <a:ext cx="4032448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ZoneTexte 6"/>
          <p:cNvSpPr txBox="1"/>
          <p:nvPr/>
        </p:nvSpPr>
        <p:spPr>
          <a:xfrm>
            <a:off x="1043608" y="5611306"/>
            <a:ext cx="324036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/>
              <a:t>Difference in the leader’s choice of quality </a:t>
            </a:r>
            <a:r>
              <a:rPr lang="en-US" sz="1000" b="1" dirty="0" smtClean="0"/>
              <a:t> as </a:t>
            </a:r>
            <a:r>
              <a:rPr lang="en-US" sz="1000" b="1" dirty="0"/>
              <a:t>a function of the </a:t>
            </a:r>
            <a:r>
              <a:rPr lang="en-US" sz="1000" b="1" dirty="0" smtClean="0"/>
              <a:t>risk</a:t>
            </a:r>
            <a:endParaRPr lang="fr-CA" sz="1000" b="1" dirty="0"/>
          </a:p>
          <a:p>
            <a:pPr algn="ctr"/>
            <a:endParaRPr lang="fr-CA" sz="1000" b="1" dirty="0"/>
          </a:p>
        </p:txBody>
      </p:sp>
      <p:sp>
        <p:nvSpPr>
          <p:cNvPr id="8" name="ZoneTexte 7"/>
          <p:cNvSpPr txBox="1"/>
          <p:nvPr/>
        </p:nvSpPr>
        <p:spPr>
          <a:xfrm>
            <a:off x="5076056" y="5661248"/>
            <a:ext cx="374441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/>
              <a:t>Difference in the leader’s choice of quality  as a function of </a:t>
            </a:r>
            <a:r>
              <a:rPr lang="en-US" sz="1000" b="1" dirty="0" smtClean="0"/>
              <a:t>ambiguity </a:t>
            </a:r>
            <a:endParaRPr lang="fr-CA" sz="1000" b="1" dirty="0"/>
          </a:p>
          <a:p>
            <a:pPr algn="ctr"/>
            <a:endParaRPr lang="fr-CA" sz="1000" b="1" dirty="0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CA"/>
          </a:p>
        </p:txBody>
      </p:sp>
      <p:graphicFrame>
        <p:nvGraphicFramePr>
          <p:cNvPr id="10" name="Obje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238131"/>
              </p:ext>
            </p:extLst>
          </p:nvPr>
        </p:nvGraphicFramePr>
        <p:xfrm>
          <a:off x="3203848" y="3215258"/>
          <a:ext cx="666750" cy="28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27" name="Equation" r:id="rId5" imgW="660400" imgH="279400" progId="Equation.DSMT4">
                  <p:embed/>
                </p:oleObj>
              </mc:Choice>
              <mc:Fallback>
                <p:oleObj name="Equation" r:id="rId5" imgW="660400" imgH="279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848" y="3215258"/>
                        <a:ext cx="666750" cy="285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4517670"/>
              </p:ext>
            </p:extLst>
          </p:nvPr>
        </p:nvGraphicFramePr>
        <p:xfrm>
          <a:off x="7145610" y="2999234"/>
          <a:ext cx="666750" cy="28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28" name="Equation" r:id="rId7" imgW="660400" imgH="279400" progId="Equation.DSMT4">
                  <p:embed/>
                </p:oleObj>
              </mc:Choice>
              <mc:Fallback>
                <p:oleObj name="Equation" r:id="rId7" imgW="660400" imgH="279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5610" y="2999234"/>
                        <a:ext cx="666750" cy="28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0083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2132856"/>
            <a:ext cx="4968552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Vertical </a:t>
            </a:r>
            <a:r>
              <a:rPr lang="en-US" sz="1800" dirty="0"/>
              <a:t>integration is more likely when the economic environment is characterized by risk and ambiguity aversion.</a:t>
            </a:r>
            <a:endParaRPr lang="fr-CA" sz="1800" dirty="0"/>
          </a:p>
          <a:p>
            <a:pPr lvl="1"/>
            <a:r>
              <a:rPr lang="en-US" sz="1500" dirty="0" smtClean="0"/>
              <a:t>An </a:t>
            </a:r>
            <a:r>
              <a:rPr lang="en-US" sz="1500" dirty="0"/>
              <a:t>increase in risk (σ↑) and in ambiguity aversion (κ↑) induces an increase in the difference in product differentiation between vertically integrated </a:t>
            </a:r>
            <a:r>
              <a:rPr lang="en-US" sz="1500" dirty="0" smtClean="0"/>
              <a:t>(VI) and </a:t>
            </a:r>
            <a:r>
              <a:rPr lang="en-US" sz="1500" dirty="0"/>
              <a:t>non-integrated </a:t>
            </a:r>
            <a:r>
              <a:rPr lang="en-US" sz="1500" dirty="0" smtClean="0"/>
              <a:t>buyers (NI).</a:t>
            </a:r>
            <a:endParaRPr lang="fr-CA" sz="1500" dirty="0"/>
          </a:p>
          <a:p>
            <a:endParaRPr lang="fr-CA" sz="1800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507288" cy="990600"/>
          </a:xfrm>
        </p:spPr>
        <p:txBody>
          <a:bodyPr>
            <a:normAutofit fontScale="90000"/>
          </a:bodyPr>
          <a:lstStyle/>
          <a:p>
            <a:r>
              <a:rPr lang="fr-CA" dirty="0" err="1" smtClean="0"/>
              <a:t>Results</a:t>
            </a:r>
            <a:r>
              <a:rPr lang="fr-CA" dirty="0" smtClean="0"/>
              <a:t/>
            </a:r>
            <a:br>
              <a:rPr lang="fr-CA" dirty="0" smtClean="0"/>
            </a:br>
            <a:r>
              <a:rPr lang="en-US" sz="21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Stackelberg</a:t>
            </a:r>
            <a:r>
              <a:rPr lang="en-US" sz="2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-Nash game with the follower supplying lower-quality </a:t>
            </a:r>
            <a:r>
              <a:rPr lang="en-US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good</a:t>
            </a:r>
            <a:endParaRPr lang="fr-CA" sz="2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CA"/>
          </a:p>
        </p:txBody>
      </p:sp>
      <p:graphicFrame>
        <p:nvGraphicFramePr>
          <p:cNvPr id="13" name="Obje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238131"/>
              </p:ext>
            </p:extLst>
          </p:nvPr>
        </p:nvGraphicFramePr>
        <p:xfrm>
          <a:off x="3203575" y="3214688"/>
          <a:ext cx="666750" cy="28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9" name="Equation" r:id="rId4" imgW="660400" imgH="279400" progId="Equation.DSMT4">
                  <p:embed/>
                </p:oleObj>
              </mc:Choice>
              <mc:Fallback>
                <p:oleObj name="Equation" r:id="rId4" imgW="660400" imgH="279400" progId="Equation.DSMT4">
                  <p:embed/>
                  <p:pic>
                    <p:nvPicPr>
                      <p:cNvPr id="0" name="Obje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575" y="3214688"/>
                        <a:ext cx="666750" cy="28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ZoneTexte 13"/>
          <p:cNvSpPr txBox="1"/>
          <p:nvPr/>
        </p:nvSpPr>
        <p:spPr>
          <a:xfrm>
            <a:off x="5940152" y="3974867"/>
            <a:ext cx="17281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000" dirty="0" smtClean="0"/>
              <a:t>ambiguity</a:t>
            </a:r>
            <a:endParaRPr lang="fr-CA" sz="1000" dirty="0"/>
          </a:p>
        </p:txBody>
      </p:sp>
      <p:sp>
        <p:nvSpPr>
          <p:cNvPr id="15" name="Rectangle 14"/>
          <p:cNvSpPr/>
          <p:nvPr/>
        </p:nvSpPr>
        <p:spPr>
          <a:xfrm>
            <a:off x="6415633" y="4230613"/>
            <a:ext cx="144016" cy="7200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6" name="Rectangle 15"/>
          <p:cNvSpPr/>
          <p:nvPr/>
        </p:nvSpPr>
        <p:spPr>
          <a:xfrm flipV="1">
            <a:off x="5599162" y="5041751"/>
            <a:ext cx="1368151" cy="1981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graphicFrame>
        <p:nvGraphicFramePr>
          <p:cNvPr id="17" name="Obje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4791457"/>
              </p:ext>
            </p:extLst>
          </p:nvPr>
        </p:nvGraphicFramePr>
        <p:xfrm>
          <a:off x="5599162" y="5026510"/>
          <a:ext cx="1778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0" name="Equation" r:id="rId6" imgW="177480" imgH="228600" progId="Equation.DSMT4">
                  <p:embed/>
                </p:oleObj>
              </mc:Choice>
              <mc:Fallback>
                <p:oleObj name="Equation" r:id="rId6" imgW="1774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599162" y="5026510"/>
                        <a:ext cx="177800" cy="228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2796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3577952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ts val="600"/>
              </a:spcAft>
            </a:pPr>
            <a:r>
              <a:rPr lang="en-US" dirty="0"/>
              <a:t>When the follower introduces a higher-quality good, delaying entry </a:t>
            </a:r>
            <a:r>
              <a:rPr lang="en-US" dirty="0" smtClean="0"/>
              <a:t>can be </a:t>
            </a:r>
            <a:r>
              <a:rPr lang="en-US" dirty="0"/>
              <a:t>profitable for the follower. Given the leader's choice of quality, </a:t>
            </a:r>
            <a:endParaRPr lang="en-US" dirty="0" smtClean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For </a:t>
            </a:r>
          </a:p>
          <a:p>
            <a:pPr marL="274320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 smtClean="0"/>
              <a:t>	Market entry </a:t>
            </a:r>
            <a:r>
              <a:rPr lang="en-US" dirty="0"/>
              <a:t>threshold </a:t>
            </a:r>
            <a:r>
              <a:rPr lang="en-US" dirty="0" smtClean="0"/>
              <a:t>is </a:t>
            </a:r>
            <a:r>
              <a:rPr lang="en-US" dirty="0"/>
              <a:t>an </a:t>
            </a:r>
            <a:r>
              <a:rPr lang="en-US" dirty="0" smtClean="0"/>
              <a:t>increasing (decreasing) function of </a:t>
            </a:r>
            <a:r>
              <a:rPr lang="en-US" dirty="0"/>
              <a:t>the value </a:t>
            </a:r>
            <a:r>
              <a:rPr lang="en-US" dirty="0" smtClean="0"/>
              <a:t>	of </a:t>
            </a:r>
            <a:r>
              <a:rPr lang="en-US" dirty="0"/>
              <a:t>the risk (σ</a:t>
            </a:r>
            <a:r>
              <a:rPr lang="en-US" dirty="0" smtClean="0"/>
              <a:t>).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Given the other parameters of the economy,  </a:t>
            </a:r>
          </a:p>
          <a:p>
            <a:pPr marL="274320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Market entry threshold is an increasing (decreasing) function </a:t>
            </a:r>
            <a:r>
              <a:rPr lang="en-US" dirty="0"/>
              <a:t>of the value </a:t>
            </a:r>
            <a:r>
              <a:rPr lang="en-US" dirty="0" smtClean="0"/>
              <a:t>	of </a:t>
            </a:r>
            <a:r>
              <a:rPr lang="en-US" dirty="0"/>
              <a:t>the </a:t>
            </a:r>
            <a:r>
              <a:rPr lang="en-US" dirty="0" smtClean="0"/>
              <a:t>ambiguity </a:t>
            </a:r>
            <a:r>
              <a:rPr lang="en-US" dirty="0"/>
              <a:t>aversion </a:t>
            </a:r>
            <a:r>
              <a:rPr lang="en-US" dirty="0" smtClean="0"/>
              <a:t>for                              .</a:t>
            </a:r>
          </a:p>
          <a:p>
            <a:pPr marL="274320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Up to                  and               , market </a:t>
            </a:r>
            <a:r>
              <a:rPr lang="en-US" dirty="0" smtClean="0"/>
              <a:t>entry threshold is strictly increasing </a:t>
            </a:r>
            <a:r>
              <a:rPr lang="en-US" dirty="0" smtClean="0"/>
              <a:t>	in </a:t>
            </a:r>
            <a:r>
              <a:rPr lang="en-US" dirty="0" smtClean="0"/>
              <a:t>risk and ambiguity </a:t>
            </a:r>
            <a:r>
              <a:rPr lang="en-US" dirty="0" smtClean="0"/>
              <a:t>aversion. </a:t>
            </a:r>
            <a:endParaRPr lang="fr-CA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686800" cy="990600"/>
          </a:xfrm>
        </p:spPr>
        <p:txBody>
          <a:bodyPr>
            <a:normAutofit fontScale="90000"/>
          </a:bodyPr>
          <a:lstStyle/>
          <a:p>
            <a:r>
              <a:rPr lang="fr-CA" dirty="0" err="1" smtClean="0"/>
              <a:t>Results</a:t>
            </a:r>
            <a:r>
              <a:rPr lang="fr-CA" dirty="0" smtClean="0"/>
              <a:t/>
            </a:r>
            <a:br>
              <a:rPr lang="fr-CA" dirty="0" smtClean="0"/>
            </a:br>
            <a:r>
              <a:rPr lang="en-US" sz="2100" dirty="0" err="1"/>
              <a:t>Stackelberg</a:t>
            </a:r>
            <a:r>
              <a:rPr lang="en-US" sz="2100" dirty="0"/>
              <a:t>-Nash game with the </a:t>
            </a:r>
            <a:r>
              <a:rPr lang="en-US" sz="2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follower supplying </a:t>
            </a:r>
            <a:r>
              <a:rPr lang="en-US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higher-quality good</a:t>
            </a:r>
            <a:endParaRPr lang="fr-CA" sz="2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2" name="Obje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8196893"/>
              </p:ext>
            </p:extLst>
          </p:nvPr>
        </p:nvGraphicFramePr>
        <p:xfrm>
          <a:off x="1528614" y="1816249"/>
          <a:ext cx="1602178" cy="360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11" name="Equation" r:id="rId3" imgW="1130040" imgH="253800" progId="Equation.DSMT4">
                  <p:embed/>
                </p:oleObj>
              </mc:Choice>
              <mc:Fallback>
                <p:oleObj name="Equation" r:id="rId3" imgW="113004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28614" y="1816249"/>
                        <a:ext cx="1602178" cy="3600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6848815"/>
              </p:ext>
            </p:extLst>
          </p:nvPr>
        </p:nvGraphicFramePr>
        <p:xfrm>
          <a:off x="4139952" y="3385567"/>
          <a:ext cx="1878826" cy="3801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12" name="Equation" r:id="rId5" imgW="1257120" imgH="253800" progId="Equation.DSMT4">
                  <p:embed/>
                </p:oleObj>
              </mc:Choice>
              <mc:Fallback>
                <p:oleObj name="Equation" r:id="rId5" imgW="1257120" imgH="253800" progId="Equation.DSMT4">
                  <p:embed/>
                  <p:pic>
                    <p:nvPicPr>
                      <p:cNvPr id="0" name="Obje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9952" y="3385567"/>
                        <a:ext cx="1878826" cy="3801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3284522"/>
              </p:ext>
            </p:extLst>
          </p:nvPr>
        </p:nvGraphicFramePr>
        <p:xfrm>
          <a:off x="2114817" y="3778154"/>
          <a:ext cx="966787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13" name="Equation" r:id="rId7" imgW="647640" imgH="177480" progId="Equation.DSMT4">
                  <p:embed/>
                </p:oleObj>
              </mc:Choice>
              <mc:Fallback>
                <p:oleObj name="Equation" r:id="rId7" imgW="647640" imgH="177480" progId="Equation.DSMT4">
                  <p:embed/>
                  <p:pic>
                    <p:nvPicPr>
                      <p:cNvPr id="0" name="Obje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4817" y="3778154"/>
                        <a:ext cx="966787" cy="266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4580688"/>
              </p:ext>
            </p:extLst>
          </p:nvPr>
        </p:nvGraphicFramePr>
        <p:xfrm>
          <a:off x="3538538" y="3771900"/>
          <a:ext cx="90805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14" name="Equation" r:id="rId9" imgW="609480" imgH="177480" progId="Equation.DSMT4">
                  <p:embed/>
                </p:oleObj>
              </mc:Choice>
              <mc:Fallback>
                <p:oleObj name="Equation" r:id="rId9" imgW="609480" imgH="177480" progId="Equation.DSMT4">
                  <p:embed/>
                  <p:pic>
                    <p:nvPicPr>
                      <p:cNvPr id="0" name="Obje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8538" y="3771900"/>
                        <a:ext cx="908050" cy="266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5747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000" dirty="0" smtClean="0"/>
              <a:t>An </a:t>
            </a:r>
            <a:r>
              <a:rPr lang="en-US" sz="2000" dirty="0"/>
              <a:t>increase in risk </a:t>
            </a:r>
            <a:r>
              <a:rPr lang="en-US" sz="2000" dirty="0" smtClean="0"/>
              <a:t>increase the degree of differentiation between the two competing firms.</a:t>
            </a:r>
          </a:p>
          <a:p>
            <a:pPr>
              <a:spcAft>
                <a:spcPts val="600"/>
              </a:spcAft>
            </a:pPr>
            <a:r>
              <a:rPr lang="en-US" sz="2000" dirty="0" smtClean="0"/>
              <a:t>An </a:t>
            </a:r>
            <a:r>
              <a:rPr lang="en-US" sz="2000" dirty="0"/>
              <a:t>increase in ambiguity aversion </a:t>
            </a:r>
            <a:r>
              <a:rPr lang="en-US" sz="2000" dirty="0" smtClean="0"/>
              <a:t>decreases </a:t>
            </a:r>
            <a:r>
              <a:rPr lang="en-US" sz="2000" dirty="0"/>
              <a:t>the degree of differentiation between the two competing firms</a:t>
            </a:r>
            <a:r>
              <a:rPr lang="en-US" sz="2000" dirty="0" smtClean="0"/>
              <a:t>.</a:t>
            </a:r>
          </a:p>
          <a:p>
            <a:pPr>
              <a:spcAft>
                <a:spcPts val="600"/>
              </a:spcAft>
            </a:pPr>
            <a:endParaRPr lang="en-US" sz="2000" dirty="0"/>
          </a:p>
          <a:p>
            <a:pPr>
              <a:spcAft>
                <a:spcPts val="600"/>
              </a:spcAft>
            </a:pPr>
            <a:endParaRPr lang="en-US" sz="2000" dirty="0" smtClean="0"/>
          </a:p>
          <a:p>
            <a:pPr>
              <a:spcAft>
                <a:spcPts val="600"/>
              </a:spcAft>
            </a:pPr>
            <a:endParaRPr lang="en-US" sz="2000" dirty="0"/>
          </a:p>
          <a:p>
            <a:pPr>
              <a:spcAft>
                <a:spcPts val="600"/>
              </a:spcAft>
            </a:pPr>
            <a:endParaRPr lang="en-US" sz="2000" dirty="0" smtClean="0"/>
          </a:p>
          <a:p>
            <a:pPr>
              <a:spcAft>
                <a:spcPts val="600"/>
              </a:spcAft>
            </a:pPr>
            <a:endParaRPr lang="en-US" sz="2000" dirty="0"/>
          </a:p>
          <a:p>
            <a:pPr>
              <a:spcAft>
                <a:spcPts val="600"/>
              </a:spcAft>
            </a:pPr>
            <a:endParaRPr lang="en-US" sz="2000" dirty="0" smtClean="0"/>
          </a:p>
          <a:p>
            <a:pPr marL="0" indent="0">
              <a:spcAft>
                <a:spcPts val="600"/>
              </a:spcAft>
              <a:buNone/>
            </a:pPr>
            <a:endParaRPr lang="en-US" sz="2000" dirty="0"/>
          </a:p>
        </p:txBody>
      </p:sp>
      <p:pic>
        <p:nvPicPr>
          <p:cNvPr id="4" name="Imag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2745224"/>
            <a:ext cx="4248472" cy="2916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686800" cy="990600"/>
          </a:xfrm>
        </p:spPr>
        <p:txBody>
          <a:bodyPr>
            <a:normAutofit fontScale="90000"/>
          </a:bodyPr>
          <a:lstStyle/>
          <a:p>
            <a:r>
              <a:rPr lang="fr-CA" dirty="0" err="1" smtClean="0"/>
              <a:t>Results</a:t>
            </a:r>
            <a:r>
              <a:rPr lang="fr-CA" dirty="0" smtClean="0"/>
              <a:t/>
            </a:r>
            <a:br>
              <a:rPr lang="fr-CA" dirty="0" smtClean="0"/>
            </a:br>
            <a:r>
              <a:rPr lang="en-US" sz="2100" dirty="0" err="1"/>
              <a:t>Stackelberg</a:t>
            </a:r>
            <a:r>
              <a:rPr lang="en-US" sz="2100" dirty="0"/>
              <a:t>-Nash game with the </a:t>
            </a:r>
            <a:r>
              <a:rPr lang="en-US" sz="2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follower supplying </a:t>
            </a:r>
            <a:r>
              <a:rPr lang="en-US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higher-quality good</a:t>
            </a:r>
            <a:endParaRPr lang="fr-CA" sz="2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25292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363272" cy="5162128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000" dirty="0" smtClean="0"/>
              <a:t>An </a:t>
            </a:r>
            <a:r>
              <a:rPr lang="en-US" sz="2000" dirty="0"/>
              <a:t>increase in risk </a:t>
            </a:r>
            <a:r>
              <a:rPr lang="en-US" sz="2000" dirty="0" smtClean="0"/>
              <a:t>increase the degree of differentiation between the two competing firms.</a:t>
            </a:r>
          </a:p>
          <a:p>
            <a:pPr>
              <a:spcAft>
                <a:spcPts val="600"/>
              </a:spcAft>
            </a:pPr>
            <a:r>
              <a:rPr lang="en-US" sz="2000" dirty="0" smtClean="0"/>
              <a:t>An </a:t>
            </a:r>
            <a:r>
              <a:rPr lang="en-US" sz="2000" dirty="0"/>
              <a:t>increase in ambiguity aversion </a:t>
            </a:r>
            <a:r>
              <a:rPr lang="en-US" sz="2000" dirty="0" smtClean="0"/>
              <a:t>decreases </a:t>
            </a:r>
            <a:r>
              <a:rPr lang="en-US" sz="2000" dirty="0"/>
              <a:t>the degree of differentiation between the two competing firms</a:t>
            </a:r>
            <a:r>
              <a:rPr lang="en-US" sz="2000" dirty="0" smtClean="0"/>
              <a:t>.</a:t>
            </a:r>
          </a:p>
          <a:p>
            <a:pPr>
              <a:spcAft>
                <a:spcPts val="600"/>
              </a:spcAft>
            </a:pPr>
            <a:r>
              <a:rPr lang="en-US" sz="2000" dirty="0" smtClean="0"/>
              <a:t>The net effect on profit is undetermined </a:t>
            </a:r>
            <a:r>
              <a:rPr lang="en-US" sz="2000" i="1" dirty="0" smtClean="0"/>
              <a:t>a priori.</a:t>
            </a:r>
          </a:p>
          <a:p>
            <a:pPr lvl="1">
              <a:spcAft>
                <a:spcPts val="600"/>
              </a:spcAft>
            </a:pPr>
            <a:r>
              <a:rPr lang="en-US" sz="1700" dirty="0"/>
              <a:t>The </a:t>
            </a:r>
            <a:r>
              <a:rPr lang="en-US" sz="1700" dirty="0" err="1"/>
              <a:t>Stackelberg</a:t>
            </a:r>
            <a:r>
              <a:rPr lang="en-US" sz="1700" dirty="0"/>
              <a:t> profit functions are convex, which favor overinvestment with volatility. </a:t>
            </a:r>
            <a:endParaRPr lang="en-US" sz="1700" dirty="0" smtClean="0"/>
          </a:p>
          <a:p>
            <a:pPr lvl="1">
              <a:spcAft>
                <a:spcPts val="600"/>
              </a:spcAft>
            </a:pPr>
            <a:r>
              <a:rPr lang="en-US" sz="1700" dirty="0"/>
              <a:t>T</a:t>
            </a:r>
            <a:r>
              <a:rPr lang="en-US" sz="1700" dirty="0" smtClean="0"/>
              <a:t>he </a:t>
            </a:r>
            <a:r>
              <a:rPr lang="en-US" sz="1700" dirty="0"/>
              <a:t>overall expected gain from the investment depends on the magnitude of the advantages from the investment in quality, which is reduced when the leader provides a high-quality good. </a:t>
            </a:r>
            <a:endParaRPr lang="en-US" sz="1700" dirty="0" smtClean="0"/>
          </a:p>
          <a:p>
            <a:pPr lvl="1">
              <a:spcAft>
                <a:spcPts val="600"/>
              </a:spcAft>
            </a:pPr>
            <a:r>
              <a:rPr lang="en-US" sz="1700" dirty="0" smtClean="0"/>
              <a:t>The </a:t>
            </a:r>
            <a:r>
              <a:rPr lang="en-US" sz="1700" dirty="0"/>
              <a:t>follower is better off providing low quality when the market appears ambiguous and the quality of the leader's product is high. Waiting to provide a higher-quality good does not compensate for the loss of revenue from not entering the market. </a:t>
            </a:r>
            <a:endParaRPr lang="en-US" sz="1700" dirty="0" smtClean="0"/>
          </a:p>
          <a:p>
            <a:pPr lvl="1">
              <a:spcAft>
                <a:spcPts val="600"/>
              </a:spcAft>
            </a:pPr>
            <a:r>
              <a:rPr lang="en-US" sz="1700" dirty="0"/>
              <a:t>For the highest level </a:t>
            </a:r>
            <a:r>
              <a:rPr lang="en-US" sz="1700" dirty="0" smtClean="0"/>
              <a:t>of risk </a:t>
            </a:r>
            <a:r>
              <a:rPr lang="en-US" sz="1700" dirty="0"/>
              <a:t>and ambiguity aversion, equilibrium outcome converges to the follower's supplying low-quality goods</a:t>
            </a:r>
            <a:r>
              <a:rPr lang="en-US" sz="1700" dirty="0" smtClean="0"/>
              <a:t>. </a:t>
            </a:r>
            <a:endParaRPr lang="fr-CA" sz="1700" i="1" dirty="0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686800" cy="990600"/>
          </a:xfrm>
        </p:spPr>
        <p:txBody>
          <a:bodyPr>
            <a:normAutofit fontScale="90000"/>
          </a:bodyPr>
          <a:lstStyle/>
          <a:p>
            <a:r>
              <a:rPr lang="fr-CA" dirty="0" err="1" smtClean="0"/>
              <a:t>Results</a:t>
            </a:r>
            <a:r>
              <a:rPr lang="fr-CA" dirty="0" smtClean="0"/>
              <a:t/>
            </a:r>
            <a:br>
              <a:rPr lang="fr-CA" dirty="0" smtClean="0"/>
            </a:br>
            <a:r>
              <a:rPr lang="en-US" sz="2100" dirty="0" err="1"/>
              <a:t>Stackelberg</a:t>
            </a:r>
            <a:r>
              <a:rPr lang="en-US" sz="2100" dirty="0"/>
              <a:t>-Nash game with the </a:t>
            </a:r>
            <a:r>
              <a:rPr lang="en-US" sz="2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follower supplying </a:t>
            </a:r>
            <a:r>
              <a:rPr lang="en-US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higher-quality good</a:t>
            </a:r>
            <a:endParaRPr lang="fr-CA" sz="2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09489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000" dirty="0"/>
              <a:t>As for the case when the leader supplies a high quality good, vertical integration </a:t>
            </a:r>
            <a:r>
              <a:rPr lang="en-US" sz="2000" dirty="0" smtClean="0"/>
              <a:t>(VI) increases </a:t>
            </a:r>
            <a:r>
              <a:rPr lang="en-US" sz="2000" dirty="0"/>
              <a:t>the quality level of the supplied good. </a:t>
            </a:r>
            <a:endParaRPr lang="en-US" sz="2000" dirty="0" smtClean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800" dirty="0" smtClean="0"/>
              <a:t>Both </a:t>
            </a:r>
            <a:r>
              <a:rPr lang="en-US" sz="1800" dirty="0"/>
              <a:t>ambiguity aversion and </a:t>
            </a:r>
            <a:r>
              <a:rPr lang="en-US" sz="1800" dirty="0" smtClean="0"/>
              <a:t>risk </a:t>
            </a:r>
            <a:r>
              <a:rPr lang="en-US" sz="1800" dirty="0"/>
              <a:t>increase the length of the difference between the quality supplied by the VI and the </a:t>
            </a:r>
            <a:r>
              <a:rPr lang="en-US" sz="1800" dirty="0" smtClean="0"/>
              <a:t>non-integrated (NI) </a:t>
            </a:r>
            <a:r>
              <a:rPr lang="en-US" sz="1800" dirty="0"/>
              <a:t>buyers. </a:t>
            </a:r>
            <a:endParaRPr lang="en-US" sz="1800" dirty="0" smtClean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800" dirty="0"/>
              <a:t>V</a:t>
            </a:r>
            <a:r>
              <a:rPr lang="en-US" sz="1800" dirty="0" smtClean="0"/>
              <a:t>ertical </a:t>
            </a:r>
            <a:r>
              <a:rPr lang="en-US" sz="1800" dirty="0"/>
              <a:t>integration reduces the waiting time, and the follower enters the market earlier than it would in the absence of vertically integration </a:t>
            </a:r>
            <a:r>
              <a:rPr lang="en-US" sz="1800" dirty="0" smtClean="0"/>
              <a:t>(function of the parameters of the model).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800" dirty="0" smtClean="0"/>
              <a:t>VI is welfare </a:t>
            </a:r>
            <a:r>
              <a:rPr lang="en-US" sz="1800" smtClean="0"/>
              <a:t>improving </a:t>
            </a:r>
            <a:r>
              <a:rPr lang="en-US" sz="1800" smtClean="0"/>
              <a:t>because of </a:t>
            </a:r>
            <a:r>
              <a:rPr lang="en-US" sz="1800" dirty="0" smtClean="0"/>
              <a:t>reducing waiting time and increasing the quality of the product.</a:t>
            </a:r>
            <a:endParaRPr lang="fr-CA" sz="1800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686800" cy="990600"/>
          </a:xfrm>
        </p:spPr>
        <p:txBody>
          <a:bodyPr>
            <a:normAutofit fontScale="90000"/>
          </a:bodyPr>
          <a:lstStyle/>
          <a:p>
            <a:r>
              <a:rPr lang="fr-CA" dirty="0" err="1" smtClean="0"/>
              <a:t>Results</a:t>
            </a:r>
            <a:r>
              <a:rPr lang="fr-CA" dirty="0" smtClean="0"/>
              <a:t/>
            </a:r>
            <a:br>
              <a:rPr lang="fr-CA" dirty="0" smtClean="0"/>
            </a:br>
            <a:r>
              <a:rPr lang="en-US" sz="2100" dirty="0" err="1"/>
              <a:t>Stackelberg</a:t>
            </a:r>
            <a:r>
              <a:rPr lang="en-US" sz="2100" dirty="0"/>
              <a:t>-Nash game with the </a:t>
            </a:r>
            <a:r>
              <a:rPr lang="en-US" sz="2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follower supplying </a:t>
            </a:r>
            <a:r>
              <a:rPr lang="en-US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higher-quality good</a:t>
            </a:r>
            <a:endParaRPr lang="fr-CA" sz="2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13272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2900" dirty="0" smtClean="0"/>
              <a:t>To conclude</a:t>
            </a:r>
            <a:endParaRPr lang="fr-CA" sz="29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000" dirty="0"/>
              <a:t>The impacts of risk and </a:t>
            </a:r>
            <a:r>
              <a:rPr lang="en-US" sz="2000" dirty="0" err="1"/>
              <a:t>Knightian</a:t>
            </a:r>
            <a:r>
              <a:rPr lang="en-US" sz="2000" dirty="0"/>
              <a:t> uncertainty on the optimal quality are different. </a:t>
            </a:r>
            <a:endParaRPr lang="fr-CA" sz="2000" dirty="0"/>
          </a:p>
          <a:p>
            <a:pPr>
              <a:spcAft>
                <a:spcPts val="600"/>
              </a:spcAft>
            </a:pPr>
            <a:r>
              <a:rPr lang="en-US" sz="2000" dirty="0" smtClean="0"/>
              <a:t>Contract </a:t>
            </a:r>
            <a:r>
              <a:rPr lang="en-US" sz="2000" dirty="0"/>
              <a:t>farming and vertical integration observed in the food industry seems to be an adequate response to the need of innovations under risk and ambiguity aversion. </a:t>
            </a:r>
            <a:endParaRPr lang="fr-CA" sz="2000" dirty="0"/>
          </a:p>
          <a:p>
            <a:pPr>
              <a:spcAft>
                <a:spcPts val="600"/>
              </a:spcAft>
            </a:pPr>
            <a:r>
              <a:rPr lang="en-US" sz="2000" dirty="0"/>
              <a:t>The level of ambiguity aversion is likely to vary. Further empirical research is needed to disentangle the effect of ambiguity aversion from those of risk. 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241756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CA"/>
          </a:p>
        </p:txBody>
      </p:sp>
      <p:graphicFrame>
        <p:nvGraphicFramePr>
          <p:cNvPr id="5" name="Obje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7863938"/>
              </p:ext>
            </p:extLst>
          </p:nvPr>
        </p:nvGraphicFramePr>
        <p:xfrm>
          <a:off x="534988" y="2060848"/>
          <a:ext cx="8029140" cy="8411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48" name="Equation" r:id="rId3" imgW="5295600" imgH="558720" progId="Equation.DSMT4">
                  <p:embed/>
                </p:oleObj>
              </mc:Choice>
              <mc:Fallback>
                <p:oleObj name="Equation" r:id="rId3" imgW="5295600" imgH="558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060848"/>
                        <a:ext cx="8029140" cy="84110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CA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CA"/>
          </a:p>
        </p:txBody>
      </p:sp>
      <p:graphicFrame>
        <p:nvGraphicFramePr>
          <p:cNvPr id="9" name="Obje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8360275"/>
              </p:ext>
            </p:extLst>
          </p:nvPr>
        </p:nvGraphicFramePr>
        <p:xfrm>
          <a:off x="755575" y="3717032"/>
          <a:ext cx="3520775" cy="7779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49" name="Equation" r:id="rId5" imgW="2540000" imgH="558800" progId="Equation.DSMT4">
                  <p:embed/>
                </p:oleObj>
              </mc:Choice>
              <mc:Fallback>
                <p:oleObj name="Equation" r:id="rId5" imgW="2540000" imgH="558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5" y="3717032"/>
                        <a:ext cx="3520775" cy="77799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itr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r>
              <a:rPr lang="en-CA" dirty="0" smtClean="0"/>
              <a:t>The model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161682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Background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000" dirty="0"/>
              <a:t>Competition between firms</a:t>
            </a:r>
            <a:r>
              <a:rPr lang="en-US" sz="2000" dirty="0" smtClean="0"/>
              <a:t>, (and countries) some </a:t>
            </a:r>
            <a:r>
              <a:rPr lang="en-US" sz="2000" dirty="0"/>
              <a:t>of which are new players in global markets, has </a:t>
            </a:r>
            <a:r>
              <a:rPr lang="en-US" sz="2000" dirty="0" smtClean="0"/>
              <a:t>intensified.  </a:t>
            </a:r>
            <a:endParaRPr lang="fr-CA" sz="2000" dirty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700" dirty="0" smtClean="0"/>
              <a:t>Firms </a:t>
            </a:r>
            <a:r>
              <a:rPr lang="en-US" sz="1700" dirty="0"/>
              <a:t>tend to differentiate their </a:t>
            </a:r>
            <a:r>
              <a:rPr lang="en-US" sz="1700" dirty="0" smtClean="0"/>
              <a:t>products </a:t>
            </a:r>
            <a:r>
              <a:rPr lang="en-US" sz="1700" dirty="0"/>
              <a:t>to relax price competition and seek some form of monopoly rent </a:t>
            </a:r>
            <a:r>
              <a:rPr lang="en-US" sz="1700" dirty="0" smtClean="0"/>
              <a:t>[</a:t>
            </a:r>
            <a:r>
              <a:rPr lang="en-US" sz="1700" dirty="0" err="1" smtClean="0"/>
              <a:t>Shaked</a:t>
            </a:r>
            <a:r>
              <a:rPr lang="en-US" sz="1700" dirty="0" smtClean="0"/>
              <a:t> </a:t>
            </a:r>
            <a:r>
              <a:rPr lang="en-US" sz="1700" dirty="0"/>
              <a:t>and Sutton, </a:t>
            </a:r>
            <a:r>
              <a:rPr lang="en-US" sz="1700" dirty="0" smtClean="0"/>
              <a:t>1982]. 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US" sz="1400" dirty="0" smtClean="0"/>
              <a:t>E.g.: high-protein </a:t>
            </a:r>
            <a:r>
              <a:rPr lang="en-US" sz="1400" dirty="0"/>
              <a:t>hard wheat in the United States (U.S.) and Canada, most of the meat supply chain, and product differentiation and labeling in European countries</a:t>
            </a:r>
            <a:r>
              <a:rPr lang="en-US" sz="1400" dirty="0" smtClean="0"/>
              <a:t>.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US" sz="1400" dirty="0" smtClean="0"/>
              <a:t>The major </a:t>
            </a:r>
            <a:r>
              <a:rPr lang="en-US" sz="1400" dirty="0"/>
              <a:t>Canadian </a:t>
            </a:r>
            <a:r>
              <a:rPr lang="en-US" sz="1400" dirty="0" err="1"/>
              <a:t>agri</a:t>
            </a:r>
            <a:r>
              <a:rPr lang="en-US" sz="1400" dirty="0"/>
              <a:t>-food companies successfully differentiate their products to lower price competition, which explains their solid </a:t>
            </a:r>
            <a:r>
              <a:rPr lang="en-US" sz="1400" dirty="0" smtClean="0"/>
              <a:t>performance [Deloitte </a:t>
            </a:r>
            <a:r>
              <a:rPr lang="en-US" sz="1400" dirty="0" err="1"/>
              <a:t>Touche</a:t>
            </a:r>
            <a:r>
              <a:rPr lang="en-US" sz="1400" dirty="0"/>
              <a:t> </a:t>
            </a:r>
            <a:r>
              <a:rPr lang="en-US" sz="1400" dirty="0" smtClean="0"/>
              <a:t>Tohmatsu, 2011]. </a:t>
            </a:r>
          </a:p>
          <a:p>
            <a:pPr>
              <a:spcAft>
                <a:spcPts val="600"/>
              </a:spcAft>
            </a:pPr>
            <a:r>
              <a:rPr lang="en-US" sz="2000" dirty="0" smtClean="0"/>
              <a:t>In </a:t>
            </a:r>
            <a:r>
              <a:rPr lang="en-US" sz="2000" dirty="0"/>
              <a:t>most cases, the industrial organization literature has focused on the effects of differentiation strategies on market structure, firms' performances, and welfare effects. </a:t>
            </a:r>
            <a:endParaRPr lang="en-US" sz="2000" dirty="0" smtClean="0"/>
          </a:p>
          <a:p>
            <a:pPr>
              <a:spcAft>
                <a:spcPts val="600"/>
              </a:spcAft>
            </a:pPr>
            <a:r>
              <a:rPr lang="en-US" sz="2000" dirty="0" smtClean="0"/>
              <a:t>However most </a:t>
            </a:r>
            <a:r>
              <a:rPr lang="en-US" sz="2000" dirty="0"/>
              <a:t>of these studies do not take into account the impact of risk and </a:t>
            </a:r>
            <a:r>
              <a:rPr lang="en-US" sz="2000" dirty="0" smtClean="0"/>
              <a:t>uncertainty aversion on </a:t>
            </a:r>
            <a:r>
              <a:rPr lang="en-US" sz="2000" dirty="0"/>
              <a:t>commodity quality. </a:t>
            </a:r>
            <a:endParaRPr lang="fr-CA" sz="2000" dirty="0"/>
          </a:p>
          <a:p>
            <a:pPr lvl="2">
              <a:spcBef>
                <a:spcPts val="600"/>
              </a:spcBef>
              <a:spcAft>
                <a:spcPts val="600"/>
              </a:spcAft>
            </a:pPr>
            <a:endParaRPr lang="fr-CA" sz="1400" dirty="0"/>
          </a:p>
        </p:txBody>
      </p:sp>
    </p:spTree>
    <p:extLst>
      <p:ext uri="{BB962C8B-B14F-4D97-AF65-F5344CB8AC3E}">
        <p14:creationId xmlns:p14="http://schemas.microsoft.com/office/powerpoint/2010/main" val="2836476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000" dirty="0"/>
              <a:t>Risk refers to situations in which the decision maker evaluates the likelihood of each event through a fixed probability. </a:t>
            </a:r>
            <a:endParaRPr lang="en-US" sz="2000" dirty="0" smtClean="0"/>
          </a:p>
          <a:p>
            <a:pPr>
              <a:spcAft>
                <a:spcPts val="600"/>
              </a:spcAft>
            </a:pPr>
            <a:r>
              <a:rPr lang="en-US" sz="2000" dirty="0" smtClean="0"/>
              <a:t>Under </a:t>
            </a:r>
            <a:r>
              <a:rPr lang="en-US" sz="2000" dirty="0" err="1"/>
              <a:t>Knightian</a:t>
            </a:r>
            <a:r>
              <a:rPr lang="en-US" sz="2000" dirty="0"/>
              <a:t> uncertainty (ambiguity aversion or ambiguity hereafter) the decision maker considers a set of probabilities instead of just </a:t>
            </a:r>
            <a:r>
              <a:rPr lang="en-US" sz="2000" dirty="0" smtClean="0"/>
              <a:t>one. </a:t>
            </a:r>
          </a:p>
          <a:p>
            <a:pPr lvl="1">
              <a:spcAft>
                <a:spcPts val="600"/>
              </a:spcAft>
            </a:pPr>
            <a:r>
              <a:rPr lang="en-US" sz="1700" dirty="0" smtClean="0"/>
              <a:t>The </a:t>
            </a:r>
            <a:r>
              <a:rPr lang="en-US" sz="1700" dirty="0"/>
              <a:t>lack of information precludes the decision maker from attributing defined probabilities to </a:t>
            </a:r>
            <a:r>
              <a:rPr lang="en-US" sz="1700" dirty="0" smtClean="0"/>
              <a:t>events.</a:t>
            </a:r>
            <a:endParaRPr lang="fr-CA" sz="1700" dirty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700" dirty="0" smtClean="0"/>
              <a:t>In </a:t>
            </a:r>
            <a:r>
              <a:rPr lang="en-US" sz="1700" dirty="0"/>
              <a:t>the </a:t>
            </a:r>
            <a:r>
              <a:rPr lang="en-US" sz="17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international trade </a:t>
            </a:r>
            <a:r>
              <a:rPr lang="en-US" sz="1700" dirty="0"/>
              <a:t>context, ambiguity aversion can explain persistence in trade and the home consumption bias</a:t>
            </a:r>
            <a:r>
              <a:rPr lang="en-US" sz="1700" dirty="0" smtClean="0"/>
              <a:t>. </a:t>
            </a:r>
            <a:r>
              <a:rPr lang="en-US" sz="1700" dirty="0"/>
              <a:t>Uncertainty-averse economic agents dislike </a:t>
            </a:r>
            <a:r>
              <a:rPr lang="en-US" sz="1700" dirty="0" smtClean="0"/>
              <a:t>ambiguity. </a:t>
            </a:r>
            <a:r>
              <a:rPr lang="en-US" sz="1700" dirty="0"/>
              <a:t>Huang (2007) shows that countries high in ambiguity aversion export disproportionately less to countries with which they are less familiar. </a:t>
            </a:r>
            <a:endParaRPr lang="fr-CA" sz="1700" dirty="0" smtClean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700" dirty="0" smtClean="0"/>
              <a:t>Recent </a:t>
            </a:r>
            <a:r>
              <a:rPr lang="en-US" sz="1700" dirty="0"/>
              <a:t>examples of empirical studies of the impact of ambiguity aversion on </a:t>
            </a:r>
            <a:r>
              <a:rPr lang="en-US" sz="17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technology adoption </a:t>
            </a:r>
            <a:r>
              <a:rPr lang="en-US" sz="1700" dirty="0"/>
              <a:t>are Engle-</a:t>
            </a:r>
            <a:r>
              <a:rPr lang="en-US" sz="1700" dirty="0" err="1"/>
              <a:t>Warnick</a:t>
            </a:r>
            <a:r>
              <a:rPr lang="en-US" sz="1700" dirty="0"/>
              <a:t> et al. (2011) and </a:t>
            </a:r>
            <a:r>
              <a:rPr lang="en-US" sz="1700" dirty="0" err="1"/>
              <a:t>Barham</a:t>
            </a:r>
            <a:r>
              <a:rPr lang="en-US" sz="1700" dirty="0"/>
              <a:t> et al. (2012</a:t>
            </a:r>
            <a:r>
              <a:rPr lang="en-US" sz="1700" dirty="0" smtClean="0"/>
              <a:t>).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700" dirty="0"/>
              <a:t>If a firm is less confident about the future development of a market, </a:t>
            </a:r>
            <a:r>
              <a:rPr lang="en-US" sz="17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investment</a:t>
            </a:r>
            <a:r>
              <a:rPr lang="en-US" sz="1700" dirty="0"/>
              <a:t> will be made with caution. 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endParaRPr lang="fr-CA" sz="1700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r>
              <a:rPr lang="en-CA" dirty="0" smtClean="0"/>
              <a:t>Background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043216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371560"/>
            <a:ext cx="8229600" cy="4937760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en-US" sz="2000" dirty="0" err="1" smtClean="0"/>
              <a:t>Pennings</a:t>
            </a:r>
            <a:r>
              <a:rPr lang="en-US" sz="2000" dirty="0" smtClean="0"/>
              <a:t> </a:t>
            </a:r>
            <a:r>
              <a:rPr lang="en-US" sz="2000" dirty="0"/>
              <a:t>(2004) examines quality choice and entry timing when future market demand is uncertain and the quality-enhancing investment is irreversible. </a:t>
            </a:r>
            <a:endParaRPr lang="en-US" sz="2000" dirty="0" smtClean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700" dirty="0" smtClean="0"/>
              <a:t>Risk </a:t>
            </a:r>
            <a:r>
              <a:rPr lang="en-US" sz="1700" dirty="0"/>
              <a:t>increases optimal quality in both the monopoly case and in a </a:t>
            </a:r>
            <a:r>
              <a:rPr lang="en-US" sz="1700" dirty="0" err="1"/>
              <a:t>Stackelberg</a:t>
            </a:r>
            <a:r>
              <a:rPr lang="en-US" sz="1700" dirty="0"/>
              <a:t>-Nash duopoly model with a leader producing a high-quality commodity</a:t>
            </a:r>
            <a:r>
              <a:rPr lang="en-US" sz="1700" dirty="0" smtClean="0"/>
              <a:t>.</a:t>
            </a:r>
          </a:p>
          <a:p>
            <a:pPr>
              <a:spcAft>
                <a:spcPts val="600"/>
              </a:spcAft>
            </a:pPr>
            <a:r>
              <a:rPr lang="en-US" sz="2000" dirty="0" smtClean="0"/>
              <a:t>For </a:t>
            </a:r>
            <a:r>
              <a:rPr lang="en-US" sz="2000" dirty="0"/>
              <a:t>the monopolist, Nishimura and Ozaki (2007) and Asano and Shibata (2011) assert that the results are drastically different between risk and </a:t>
            </a:r>
            <a:r>
              <a:rPr lang="en-US" sz="2000" dirty="0" err="1"/>
              <a:t>Knightian</a:t>
            </a:r>
            <a:r>
              <a:rPr lang="en-US" sz="2000" dirty="0"/>
              <a:t> uncertainty. </a:t>
            </a:r>
            <a:endParaRPr lang="en-US" sz="2000" dirty="0" smtClean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700" dirty="0" smtClean="0"/>
              <a:t>Specifically</a:t>
            </a:r>
            <a:r>
              <a:rPr lang="en-US" sz="1700" dirty="0"/>
              <a:t>, an increase in </a:t>
            </a:r>
            <a:r>
              <a:rPr lang="en-US" sz="1700" dirty="0" err="1"/>
              <a:t>Knightian</a:t>
            </a:r>
            <a:r>
              <a:rPr lang="en-US" sz="1700" dirty="0"/>
              <a:t> uncertainty decreases the value of the investment opportunity and the optimal value of quality</a:t>
            </a:r>
            <a:r>
              <a:rPr lang="en-US" sz="1700" dirty="0" smtClean="0"/>
              <a:t>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700" dirty="0" smtClean="0"/>
              <a:t>Impact when analyzing emerging markets? 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US" sz="1400" dirty="0" smtClean="0"/>
              <a:t>Cairn and </a:t>
            </a:r>
            <a:r>
              <a:rPr lang="en-US" sz="1400" dirty="0" err="1" smtClean="0"/>
              <a:t>Meilke</a:t>
            </a:r>
            <a:r>
              <a:rPr lang="en-US" sz="1400" dirty="0" smtClean="0"/>
              <a:t> (2012</a:t>
            </a:r>
            <a:r>
              <a:rPr lang="en-US" sz="1400" dirty="0"/>
              <a:t>):  </a:t>
            </a:r>
            <a:r>
              <a:rPr lang="en-US" sz="1500" i="1" dirty="0" smtClean="0"/>
              <a:t>“</a:t>
            </a:r>
            <a:r>
              <a:rPr lang="en-US" sz="1500" i="1" dirty="0" smtClean="0">
                <a:latin typeface="Times New Roman" pitchFamily="18" charset="0"/>
                <a:cs typeface="Times New Roman" pitchFamily="18" charset="0"/>
              </a:rPr>
              <a:t>… why </a:t>
            </a:r>
            <a:r>
              <a:rPr lang="en-US" sz="1500" i="1" dirty="0">
                <a:latin typeface="Times New Roman" pitchFamily="18" charset="0"/>
                <a:cs typeface="Times New Roman" pitchFamily="18" charset="0"/>
              </a:rPr>
              <a:t>does Canada face lower Engel </a:t>
            </a:r>
            <a:r>
              <a:rPr lang="en-US" sz="1500" i="1" dirty="0" err="1">
                <a:latin typeface="Times New Roman" pitchFamily="18" charset="0"/>
                <a:cs typeface="Times New Roman" pitchFamily="18" charset="0"/>
              </a:rPr>
              <a:t>elasticities</a:t>
            </a:r>
            <a:r>
              <a:rPr lang="en-US" sz="1500" i="1" dirty="0" smtClean="0">
                <a:latin typeface="Times New Roman" pitchFamily="18" charset="0"/>
                <a:cs typeface="Times New Roman" pitchFamily="18" charset="0"/>
              </a:rPr>
              <a:t>?</a:t>
            </a:r>
            <a:r>
              <a:rPr lang="en-US" sz="1500" i="1" dirty="0" smtClean="0"/>
              <a:t>”</a:t>
            </a:r>
            <a:r>
              <a:rPr lang="en-US" sz="1400" dirty="0" smtClean="0"/>
              <a:t>  </a:t>
            </a:r>
          </a:p>
          <a:p>
            <a:pPr marL="0" indent="0">
              <a:spcAft>
                <a:spcPts val="600"/>
              </a:spcAft>
              <a:buNone/>
            </a:pPr>
            <a:endParaRPr lang="fr-CA" sz="2000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r>
              <a:rPr lang="en-CA" dirty="0" smtClean="0"/>
              <a:t>Background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969791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371560"/>
            <a:ext cx="8229600" cy="4937760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en-US" sz="2000" dirty="0" smtClean="0"/>
              <a:t>Asano </a:t>
            </a:r>
            <a:r>
              <a:rPr lang="en-US" sz="2000" dirty="0"/>
              <a:t>and Shibata (2011</a:t>
            </a:r>
            <a:r>
              <a:rPr lang="en-US" sz="2000" dirty="0" smtClean="0"/>
              <a:t>):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"...introducing a notion of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Knightian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uncertainty into analyses of product development is appropriate for analyzing situations in which the change of market size in the future cannot be easily forecasted and a lot of scenarios can be assumed." </a:t>
            </a:r>
            <a:endParaRPr lang="en-US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2000" dirty="0"/>
              <a:t>The purpose of this paper is to analyze </a:t>
            </a:r>
            <a:endParaRPr lang="en-US" sz="2000" dirty="0" smtClean="0"/>
          </a:p>
          <a:p>
            <a:pPr lvl="1">
              <a:spcAft>
                <a:spcPts val="600"/>
              </a:spcAft>
            </a:pPr>
            <a:r>
              <a:rPr lang="en-US" sz="1700" dirty="0"/>
              <a:t>T</a:t>
            </a:r>
            <a:r>
              <a:rPr lang="en-US" sz="1700" dirty="0" smtClean="0"/>
              <a:t>he </a:t>
            </a:r>
            <a:r>
              <a:rPr lang="en-US" sz="1700" dirty="0"/>
              <a:t>impact of risk and ambiguity aversion on the choice of </a:t>
            </a:r>
            <a:endParaRPr lang="en-US" sz="1700" dirty="0" smtClean="0"/>
          </a:p>
          <a:p>
            <a:pPr marL="948690" lvl="2" indent="-400050">
              <a:spcAft>
                <a:spcPts val="600"/>
              </a:spcAft>
              <a:buFont typeface="+mj-lt"/>
              <a:buAutoNum type="romanLcPeriod"/>
            </a:pPr>
            <a:r>
              <a:rPr lang="en-US" sz="1700" dirty="0" smtClean="0"/>
              <a:t>optimal </a:t>
            </a:r>
            <a:r>
              <a:rPr lang="en-US" sz="1700" dirty="0"/>
              <a:t>quality and </a:t>
            </a:r>
            <a:endParaRPr lang="en-US" sz="1700" dirty="0" smtClean="0"/>
          </a:p>
          <a:p>
            <a:pPr marL="948690" lvl="2" indent="-400050">
              <a:spcAft>
                <a:spcPts val="600"/>
              </a:spcAft>
              <a:buFont typeface="+mj-lt"/>
              <a:buAutoNum type="romanLcPeriod"/>
            </a:pPr>
            <a:r>
              <a:rPr lang="en-US" sz="1700" dirty="0" smtClean="0"/>
              <a:t>the </a:t>
            </a:r>
            <a:r>
              <a:rPr lang="en-US" sz="1700" dirty="0"/>
              <a:t>timing of market entry in the </a:t>
            </a:r>
            <a:r>
              <a:rPr lang="en-US" sz="1700" dirty="0" err="1"/>
              <a:t>agri</a:t>
            </a:r>
            <a:r>
              <a:rPr lang="en-US" sz="1700" dirty="0"/>
              <a:t>-food sector. </a:t>
            </a:r>
            <a:endParaRPr lang="en-US" sz="1700" dirty="0" smtClean="0"/>
          </a:p>
          <a:p>
            <a:pPr lvl="1">
              <a:spcAft>
                <a:spcPts val="600"/>
              </a:spcAft>
            </a:pPr>
            <a:r>
              <a:rPr lang="en-US" sz="1700" dirty="0" smtClean="0"/>
              <a:t>The impact of vertical integration on the choice of optimal quality.</a:t>
            </a:r>
            <a:endParaRPr lang="fr-CA" sz="1700" dirty="0"/>
          </a:p>
          <a:p>
            <a:pPr marL="0" indent="0">
              <a:spcAft>
                <a:spcPts val="600"/>
              </a:spcAft>
              <a:buNone/>
            </a:pPr>
            <a:endParaRPr lang="fr-CA" sz="2000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r>
              <a:rPr lang="en-CA" dirty="0" smtClean="0"/>
              <a:t>Background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625079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The model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CA" sz="2000" dirty="0" err="1" smtClean="0"/>
              <a:t>Consumer’s</a:t>
            </a:r>
            <a:r>
              <a:rPr lang="fr-CA" sz="2000" dirty="0" smtClean="0"/>
              <a:t> utility </a:t>
            </a:r>
            <a:r>
              <a:rPr lang="fr-CA" sz="1500" dirty="0" smtClean="0"/>
              <a:t>[Mussa and </a:t>
            </a:r>
            <a:r>
              <a:rPr lang="fr-CA" sz="1500" dirty="0" err="1" smtClean="0"/>
              <a:t>Rosen</a:t>
            </a:r>
            <a:r>
              <a:rPr lang="fr-CA" sz="1500" dirty="0" smtClean="0"/>
              <a:t>, 1978]</a:t>
            </a:r>
          </a:p>
          <a:p>
            <a:endParaRPr lang="fr-CA" sz="2000" dirty="0"/>
          </a:p>
          <a:p>
            <a:endParaRPr lang="fr-CA" sz="2000" dirty="0" smtClean="0"/>
          </a:p>
          <a:p>
            <a:pPr marL="0" indent="0">
              <a:buNone/>
            </a:pP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CA" sz="170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CA" sz="1700" dirty="0" smtClean="0">
                <a:latin typeface="Times New Roman" pitchFamily="18" charset="0"/>
                <a:cs typeface="Times New Roman" pitchFamily="18" charset="0"/>
              </a:rPr>
              <a:t> is the good quality,  </a:t>
            </a:r>
            <a:r>
              <a:rPr lang="en-CA" sz="17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CA" sz="1700" dirty="0" smtClean="0">
                <a:latin typeface="Times New Roman" pitchFamily="18" charset="0"/>
                <a:cs typeface="Times New Roman" pitchFamily="18" charset="0"/>
              </a:rPr>
              <a:t> the price and               the taste parameter.</a:t>
            </a:r>
          </a:p>
          <a:p>
            <a:pPr marL="0" indent="0">
              <a:buNone/>
            </a:pPr>
            <a:endParaRPr lang="fr-CA" sz="2000" dirty="0" smtClean="0"/>
          </a:p>
          <a:p>
            <a:r>
              <a:rPr lang="fr-CA" sz="2000" dirty="0" err="1" smtClean="0"/>
              <a:t>Market</a:t>
            </a:r>
            <a:r>
              <a:rPr lang="fr-CA" sz="2000" dirty="0" smtClean="0"/>
              <a:t> </a:t>
            </a:r>
            <a:r>
              <a:rPr lang="fr-CA" sz="2000" dirty="0" err="1" smtClean="0"/>
              <a:t>growth</a:t>
            </a:r>
            <a:r>
              <a:rPr lang="fr-CA" sz="2000" dirty="0" smtClean="0"/>
              <a:t> </a:t>
            </a:r>
            <a:r>
              <a:rPr lang="fr-CA" sz="1500" dirty="0" smtClean="0"/>
              <a:t>[</a:t>
            </a:r>
            <a:r>
              <a:rPr lang="fr-CA" sz="1500" dirty="0" err="1" smtClean="0"/>
              <a:t>Nishimura</a:t>
            </a:r>
            <a:r>
              <a:rPr lang="fr-CA" sz="1500" dirty="0" smtClean="0"/>
              <a:t> and </a:t>
            </a:r>
            <a:r>
              <a:rPr lang="fr-CA" sz="1500" dirty="0" err="1" smtClean="0"/>
              <a:t>Ozaki</a:t>
            </a:r>
            <a:r>
              <a:rPr lang="fr-CA" sz="1500" dirty="0" smtClean="0"/>
              <a:t>, 2007]</a:t>
            </a:r>
          </a:p>
          <a:p>
            <a:endParaRPr lang="fr-CA" sz="20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CA"/>
          </a:p>
        </p:txBody>
      </p:sp>
      <p:graphicFrame>
        <p:nvGraphicFramePr>
          <p:cNvPr id="5" name="Obje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8654834"/>
              </p:ext>
            </p:extLst>
          </p:nvPr>
        </p:nvGraphicFramePr>
        <p:xfrm>
          <a:off x="966788" y="1844675"/>
          <a:ext cx="6084887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09" name="Equation" r:id="rId3" imgW="3797280" imgH="253800" progId="Equation.DSMT4">
                  <p:embed/>
                </p:oleObj>
              </mc:Choice>
              <mc:Fallback>
                <p:oleObj name="Equation" r:id="rId3" imgW="3797280" imgH="2538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6788" y="1844675"/>
                        <a:ext cx="6084887" cy="4127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CA"/>
          </a:p>
        </p:txBody>
      </p:sp>
      <p:graphicFrame>
        <p:nvGraphicFramePr>
          <p:cNvPr id="7" name="Obje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5236076"/>
              </p:ext>
            </p:extLst>
          </p:nvPr>
        </p:nvGraphicFramePr>
        <p:xfrm>
          <a:off x="1025131" y="3757414"/>
          <a:ext cx="3618877" cy="3916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10" name="Equation" r:id="rId5" imgW="2005729" imgH="253890" progId="Equation.DSMT4">
                  <p:embed/>
                </p:oleObj>
              </mc:Choice>
              <mc:Fallback>
                <p:oleObj name="Equation" r:id="rId5" imgW="2005729" imgH="25389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5131" y="3757414"/>
                        <a:ext cx="3618877" cy="391666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5912781"/>
              </p:ext>
            </p:extLst>
          </p:nvPr>
        </p:nvGraphicFramePr>
        <p:xfrm>
          <a:off x="4211960" y="2430413"/>
          <a:ext cx="720080" cy="3277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11" name="Equation" r:id="rId7" imgW="545760" imgH="253800" progId="Equation.DSMT4">
                  <p:embed/>
                </p:oleObj>
              </mc:Choice>
              <mc:Fallback>
                <p:oleObj name="Equation" r:id="rId7" imgW="54576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211960" y="2430413"/>
                        <a:ext cx="720080" cy="3277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8344105"/>
              </p:ext>
            </p:extLst>
          </p:nvPr>
        </p:nvGraphicFramePr>
        <p:xfrm>
          <a:off x="1043608" y="4273450"/>
          <a:ext cx="5384800" cy="1747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12" name="Equation" r:id="rId9" imgW="2984400" imgH="1130040" progId="Equation.DSMT4">
                  <p:embed/>
                </p:oleObj>
              </mc:Choice>
              <mc:Fallback>
                <p:oleObj name="Equation" r:id="rId9" imgW="2984400" imgH="1130040" progId="Equation.DSMT4">
                  <p:embed/>
                  <p:pic>
                    <p:nvPicPr>
                      <p:cNvPr id="0" name="Obje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4273450"/>
                        <a:ext cx="5384800" cy="1747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354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en-US" sz="2000" dirty="0"/>
              <a:t>Producers of differentiated </a:t>
            </a:r>
            <a:r>
              <a:rPr lang="en-US" sz="2000" dirty="0" smtClean="0"/>
              <a:t>goods</a:t>
            </a:r>
          </a:p>
          <a:p>
            <a:pPr marL="274320" lvl="1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sz="2000" dirty="0" smtClean="0"/>
              <a:t>	Profit : </a:t>
            </a:r>
          </a:p>
          <a:p>
            <a:pPr marL="274320" lvl="1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sz="2000" dirty="0" smtClean="0"/>
              <a:t>	Cost of producing a good of quality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000" dirty="0" smtClean="0"/>
              <a:t> :</a:t>
            </a:r>
          </a:p>
          <a:p>
            <a:pPr marL="274320" lvl="1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sz="2000" dirty="0"/>
              <a:t>	</a:t>
            </a:r>
            <a:r>
              <a:rPr lang="en-US" sz="2000" dirty="0" smtClean="0"/>
              <a:t>Revenue function : </a:t>
            </a:r>
          </a:p>
          <a:p>
            <a:pPr>
              <a:spcAft>
                <a:spcPts val="600"/>
              </a:spcAft>
            </a:pPr>
            <a:endParaRPr lang="en-US" sz="2000" dirty="0" smtClean="0"/>
          </a:p>
          <a:p>
            <a:pPr>
              <a:spcAft>
                <a:spcPts val="600"/>
              </a:spcAft>
            </a:pPr>
            <a:r>
              <a:rPr lang="fr-CA" sz="2000" dirty="0" err="1" smtClean="0"/>
              <a:t>Investment</a:t>
            </a:r>
            <a:r>
              <a:rPr lang="fr-CA" sz="2000" dirty="0" smtClean="0"/>
              <a:t> in </a:t>
            </a:r>
            <a:r>
              <a:rPr lang="fr-CA" sz="2000" dirty="0" err="1" smtClean="0"/>
              <a:t>product</a:t>
            </a:r>
            <a:r>
              <a:rPr lang="fr-CA" sz="2000" dirty="0" smtClean="0"/>
              <a:t> </a:t>
            </a:r>
            <a:r>
              <a:rPr lang="fr-CA" sz="2000" dirty="0" err="1"/>
              <a:t>development</a:t>
            </a:r>
            <a:r>
              <a:rPr lang="fr-CA" sz="2000" dirty="0"/>
              <a:t> of the </a:t>
            </a:r>
            <a:r>
              <a:rPr lang="fr-CA" sz="2000" dirty="0" err="1"/>
              <a:t>differenciated</a:t>
            </a:r>
            <a:r>
              <a:rPr lang="fr-CA" sz="2000" dirty="0"/>
              <a:t> </a:t>
            </a:r>
            <a:r>
              <a:rPr lang="fr-CA" sz="2000" dirty="0" smtClean="0"/>
              <a:t>good </a:t>
            </a:r>
            <a:r>
              <a:rPr lang="fr-CA" sz="2000" dirty="0" err="1" smtClean="0"/>
              <a:t>is</a:t>
            </a:r>
            <a:r>
              <a:rPr lang="fr-CA" sz="2000" dirty="0" smtClean="0"/>
              <a:t> </a:t>
            </a:r>
            <a:r>
              <a:rPr lang="fr-CA" sz="2000" dirty="0" err="1" smtClean="0"/>
              <a:t>assumed</a:t>
            </a:r>
            <a:r>
              <a:rPr lang="fr-CA" sz="2000" dirty="0" smtClean="0"/>
              <a:t> by the </a:t>
            </a:r>
            <a:r>
              <a:rPr lang="fr-CA" sz="2000" dirty="0" err="1" smtClean="0"/>
              <a:t>sellers</a:t>
            </a:r>
            <a:r>
              <a:rPr lang="fr-CA" sz="2000" dirty="0" smtClean="0"/>
              <a:t> of the </a:t>
            </a:r>
            <a:r>
              <a:rPr lang="fr-CA" sz="2000" dirty="0" err="1" smtClean="0"/>
              <a:t>differentiated</a:t>
            </a:r>
            <a:r>
              <a:rPr lang="fr-CA" sz="2000" dirty="0" smtClean="0"/>
              <a:t> good.</a:t>
            </a:r>
          </a:p>
          <a:p>
            <a:pPr>
              <a:spcAft>
                <a:spcPts val="600"/>
              </a:spcAft>
            </a:pPr>
            <a:endParaRPr lang="en-CA" sz="2000" dirty="0"/>
          </a:p>
          <a:p>
            <a:pPr>
              <a:spcAft>
                <a:spcPts val="600"/>
              </a:spcAft>
            </a:pPr>
            <a:endParaRPr lang="en-CA" sz="2000" dirty="0" smtClean="0"/>
          </a:p>
          <a:p>
            <a:pPr>
              <a:spcAft>
                <a:spcPts val="600"/>
              </a:spcAft>
            </a:pPr>
            <a:r>
              <a:rPr lang="en-US" sz="2000" dirty="0" smtClean="0"/>
              <a:t>Under vertical integration we </a:t>
            </a:r>
            <a:r>
              <a:rPr lang="en-US" sz="2000" dirty="0"/>
              <a:t>assume that buyers </a:t>
            </a:r>
            <a:r>
              <a:rPr lang="en-US" sz="2000" dirty="0" smtClean="0"/>
              <a:t>purchase </a:t>
            </a:r>
            <a:r>
              <a:rPr lang="en-US" sz="2000" dirty="0"/>
              <a:t>the assets of </a:t>
            </a:r>
            <a:r>
              <a:rPr lang="en-US" sz="2000" dirty="0" err="1"/>
              <a:t>dowstream</a:t>
            </a:r>
            <a:r>
              <a:rPr lang="en-US" sz="2000" dirty="0"/>
              <a:t> </a:t>
            </a:r>
            <a:r>
              <a:rPr lang="en-US" sz="2000" dirty="0" smtClean="0"/>
              <a:t>producers. </a:t>
            </a:r>
            <a:endParaRPr lang="fr-CA" sz="2000" dirty="0"/>
          </a:p>
          <a:p>
            <a:pPr>
              <a:spcAft>
                <a:spcPts val="600"/>
              </a:spcAft>
            </a:pPr>
            <a:endParaRPr lang="fr-CA" sz="2000" dirty="0"/>
          </a:p>
          <a:p>
            <a:pPr>
              <a:spcAft>
                <a:spcPts val="600"/>
              </a:spcAft>
            </a:pPr>
            <a:endParaRPr lang="fr-CA" sz="20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CA"/>
          </a:p>
        </p:txBody>
      </p:sp>
      <p:graphicFrame>
        <p:nvGraphicFramePr>
          <p:cNvPr id="5" name="Obje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2250778"/>
              </p:ext>
            </p:extLst>
          </p:nvPr>
        </p:nvGraphicFramePr>
        <p:xfrm>
          <a:off x="2262507" y="1674515"/>
          <a:ext cx="2391026" cy="4202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37" name="Equation" r:id="rId3" imgW="1587500" imgH="279400" progId="Equation.DSMT4">
                  <p:embed/>
                </p:oleObj>
              </mc:Choice>
              <mc:Fallback>
                <p:oleObj name="Equation" r:id="rId3" imgW="1587500" imgH="2794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2507" y="1674515"/>
                        <a:ext cx="2391026" cy="420241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CA"/>
          </a:p>
        </p:txBody>
      </p:sp>
      <p:graphicFrame>
        <p:nvGraphicFramePr>
          <p:cNvPr id="7" name="Obje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9318095"/>
              </p:ext>
            </p:extLst>
          </p:nvPr>
        </p:nvGraphicFramePr>
        <p:xfrm>
          <a:off x="5544964" y="2132856"/>
          <a:ext cx="2411412" cy="458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38" name="Equation" r:id="rId5" imgW="1511280" imgH="279360" progId="Equation.DSMT4">
                  <p:embed/>
                </p:oleObj>
              </mc:Choice>
              <mc:Fallback>
                <p:oleObj name="Equation" r:id="rId5" imgW="1511280" imgH="2793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4964" y="2132856"/>
                        <a:ext cx="2411412" cy="45878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CA"/>
          </a:p>
        </p:txBody>
      </p:sp>
      <p:graphicFrame>
        <p:nvGraphicFramePr>
          <p:cNvPr id="9" name="Obje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4915130"/>
              </p:ext>
            </p:extLst>
          </p:nvPr>
        </p:nvGraphicFramePr>
        <p:xfrm>
          <a:off x="3491880" y="2785120"/>
          <a:ext cx="1825030" cy="360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39" name="Equation" r:id="rId7" imgW="1409700" imgH="279400" progId="Equation.DSMT4">
                  <p:embed/>
                </p:oleObj>
              </mc:Choice>
              <mc:Fallback>
                <p:oleObj name="Equation" r:id="rId7" imgW="1409700" imgH="2794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1880" y="2785120"/>
                        <a:ext cx="1825030" cy="36004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2796281"/>
              </p:ext>
            </p:extLst>
          </p:nvPr>
        </p:nvGraphicFramePr>
        <p:xfrm>
          <a:off x="1619672" y="4293096"/>
          <a:ext cx="2448272" cy="4413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40" name="Equation" r:id="rId9" imgW="1587240" imgH="279360" progId="Equation.DSMT4">
                  <p:embed/>
                </p:oleObj>
              </mc:Choice>
              <mc:Fallback>
                <p:oleObj name="Equation" r:id="rId9" imgW="1587240" imgH="279360" progId="Equation.DSMT4">
                  <p:embed/>
                  <p:pic>
                    <p:nvPicPr>
                      <p:cNvPr id="0" name="Obje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4293096"/>
                        <a:ext cx="2448272" cy="4413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itr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r>
              <a:rPr lang="en-CA" dirty="0" smtClean="0"/>
              <a:t>The model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003447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730080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ts val="600"/>
              </a:spcAft>
            </a:pPr>
            <a:r>
              <a:rPr lang="en-US" dirty="0"/>
              <a:t>We consider a continuous-time model where the decision on when and how </a:t>
            </a:r>
            <a:r>
              <a:rPr lang="en-US" dirty="0" smtClean="0"/>
              <a:t>much to </a:t>
            </a:r>
            <a:r>
              <a:rPr lang="en-US" dirty="0"/>
              <a:t>invest in quality is endogenously determined. </a:t>
            </a:r>
            <a:endParaRPr lang="en-US" dirty="0" smtClean="0"/>
          </a:p>
          <a:p>
            <a:pPr>
              <a:spcAft>
                <a:spcPts val="600"/>
              </a:spcAft>
            </a:pPr>
            <a:r>
              <a:rPr lang="en-US" dirty="0" smtClean="0"/>
              <a:t>Duopoly </a:t>
            </a:r>
            <a:r>
              <a:rPr lang="en-US" dirty="0"/>
              <a:t>with a </a:t>
            </a:r>
            <a:r>
              <a:rPr lang="en-US" dirty="0" err="1"/>
              <a:t>Stackelberg</a:t>
            </a:r>
            <a:r>
              <a:rPr lang="en-US" dirty="0"/>
              <a:t> game for the quality </a:t>
            </a:r>
            <a:r>
              <a:rPr lang="en-US" dirty="0" smtClean="0"/>
              <a:t>choice: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F</a:t>
            </a:r>
            <a:r>
              <a:rPr lang="en-US" dirty="0" smtClean="0"/>
              <a:t>irms </a:t>
            </a:r>
            <a:r>
              <a:rPr lang="en-US" dirty="0"/>
              <a:t>differ in size or </a:t>
            </a:r>
            <a:r>
              <a:rPr lang="en-US" dirty="0" smtClean="0"/>
              <a:t>technologies.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small </a:t>
            </a:r>
            <a:r>
              <a:rPr lang="en-US" dirty="0"/>
              <a:t>asymmetries in </a:t>
            </a:r>
            <a:r>
              <a:rPr lang="en-US" dirty="0" smtClean="0"/>
              <a:t>cost. 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The </a:t>
            </a:r>
            <a:r>
              <a:rPr lang="en-US" dirty="0"/>
              <a:t>leader and follower are exogenously assigned at the start of the game</a:t>
            </a:r>
            <a:r>
              <a:rPr lang="en-US" dirty="0" smtClean="0"/>
              <a:t>.  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The </a:t>
            </a:r>
            <a:r>
              <a:rPr lang="en-US" dirty="0"/>
              <a:t>timing of the game is as follows:</a:t>
            </a:r>
            <a:endParaRPr lang="fr-CA" dirty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In the first stage,</a:t>
            </a:r>
            <a:endParaRPr lang="fr-CA" dirty="0"/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the leader decides on price </a:t>
            </a:r>
            <a:r>
              <a:rPr lang="en-US" dirty="0" smtClean="0"/>
              <a:t>it </a:t>
            </a:r>
            <a:r>
              <a:rPr lang="en-US" dirty="0"/>
              <a:t>charge until the follower comes into market, on quality </a:t>
            </a:r>
            <a:r>
              <a:rPr lang="en-US" dirty="0" smtClean="0"/>
              <a:t>and </a:t>
            </a:r>
            <a:r>
              <a:rPr lang="en-US" dirty="0"/>
              <a:t>on the critical market </a:t>
            </a:r>
            <a:r>
              <a:rPr lang="en-US" dirty="0" smtClean="0"/>
              <a:t>size;</a:t>
            </a:r>
            <a:endParaRPr lang="fr-CA" dirty="0"/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the follower set quality </a:t>
            </a:r>
            <a:r>
              <a:rPr lang="en-US" dirty="0" smtClean="0"/>
              <a:t>and </a:t>
            </a:r>
            <a:r>
              <a:rPr lang="en-US" dirty="0"/>
              <a:t>its critical market </a:t>
            </a:r>
            <a:r>
              <a:rPr lang="en-US" dirty="0" smtClean="0"/>
              <a:t>size.</a:t>
            </a:r>
            <a:endParaRPr lang="fr-CA" dirty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In the second stage, both firm set price for the duopoly period.</a:t>
            </a:r>
            <a:endParaRPr lang="fr-CA" dirty="0"/>
          </a:p>
          <a:p>
            <a:pPr>
              <a:spcAft>
                <a:spcPts val="600"/>
              </a:spcAft>
            </a:pPr>
            <a:endParaRPr lang="fr-CA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r>
              <a:rPr lang="en-CA" dirty="0" smtClean="0"/>
              <a:t>The model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649076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442048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ts val="600"/>
              </a:spcAft>
            </a:pPr>
            <a:r>
              <a:rPr lang="en-US" dirty="0" smtClean="0"/>
              <a:t>The </a:t>
            </a:r>
            <a:r>
              <a:rPr lang="en-US" dirty="0"/>
              <a:t>economic environment mimics the hog supply chain in Québec. </a:t>
            </a:r>
            <a:endParaRPr lang="en-US" dirty="0" smtClean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Drift </a:t>
            </a:r>
            <a:r>
              <a:rPr lang="en-US" dirty="0"/>
              <a:t>parameter </a:t>
            </a:r>
            <a:r>
              <a:rPr lang="en-US" dirty="0" smtClean="0"/>
              <a:t>:  </a:t>
            </a:r>
            <a:r>
              <a:rPr lang="en-US" dirty="0"/>
              <a:t>μ=0.05 </a:t>
            </a:r>
            <a:endParaRPr lang="en-US" dirty="0" smtClean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Standard </a:t>
            </a:r>
            <a:r>
              <a:rPr lang="en-US" dirty="0"/>
              <a:t>deviation </a:t>
            </a:r>
            <a:r>
              <a:rPr lang="en-US" dirty="0" smtClean="0"/>
              <a:t>: σ=0.1 </a:t>
            </a:r>
            <a:r>
              <a:rPr lang="en-US" dirty="0"/>
              <a:t>as a base value of volatility of market development. </a:t>
            </a:r>
            <a:endParaRPr lang="en-US" dirty="0" smtClean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Marketing cost :  </a:t>
            </a:r>
            <a:r>
              <a:rPr lang="en-US" dirty="0"/>
              <a:t>c=$25 [</a:t>
            </a:r>
            <a:r>
              <a:rPr lang="en-US" dirty="0" err="1"/>
              <a:t>Gervais</a:t>
            </a:r>
            <a:r>
              <a:rPr lang="en-US" dirty="0"/>
              <a:t> and Lambert (2010) ]. </a:t>
            </a:r>
            <a:endParaRPr lang="en-US" dirty="0" smtClean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In </a:t>
            </a:r>
            <a:r>
              <a:rPr lang="en-US" dirty="0"/>
              <a:t>2010, hog production in Québec was 7.7 million heads, sales was amounted to $1.2 trillion (MAPAQ, 2010). </a:t>
            </a:r>
            <a:r>
              <a:rPr lang="en-US" dirty="0" smtClean="0"/>
              <a:t>We </a:t>
            </a:r>
            <a:r>
              <a:rPr lang="en-US" dirty="0"/>
              <a:t>assumed that about half of the total demand concerns specialty hogs. The market size of the economy (M) is thus set to 3.5 million heads. </a:t>
            </a:r>
            <a:endParaRPr lang="en-US" dirty="0" smtClean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Given </a:t>
            </a:r>
            <a:r>
              <a:rPr lang="en-US" dirty="0"/>
              <a:t>these data, the investment parameter ℏ was calibrated to have a value of 1.25⋅10⁶. </a:t>
            </a:r>
            <a:endParaRPr lang="en-US" dirty="0" smtClean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dirty="0" err="1" smtClean="0"/>
              <a:t>Barham</a:t>
            </a:r>
            <a:r>
              <a:rPr lang="en-US" dirty="0" smtClean="0"/>
              <a:t> </a:t>
            </a:r>
            <a:r>
              <a:rPr lang="en-US" dirty="0"/>
              <a:t>et al. (2012) conduct experiments measuring risk and uncertainty aversion of USA farmers. The authors get a mean of 0.79 for the uncertainty aversion with a standard deviation of </a:t>
            </a:r>
            <a:r>
              <a:rPr lang="en-US" dirty="0" smtClean="0"/>
              <a:t>0.64.</a:t>
            </a:r>
            <a:endParaRPr lang="fr-CA" dirty="0"/>
          </a:p>
          <a:p>
            <a:pPr>
              <a:spcAft>
                <a:spcPts val="600"/>
              </a:spcAft>
            </a:pPr>
            <a:endParaRPr lang="fr-CA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r>
              <a:rPr lang="en-CA" dirty="0"/>
              <a:t>S</a:t>
            </a:r>
            <a:r>
              <a:rPr lang="en-CA" dirty="0" smtClean="0"/>
              <a:t>tructure of the economy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493631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e">
  <a:themeElements>
    <a:clrScheme name="Origine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e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2666</TotalTime>
  <Words>1435</Words>
  <Application>Microsoft Office PowerPoint</Application>
  <PresentationFormat>Affichage à l'écran (4:3)</PresentationFormat>
  <Paragraphs>119</Paragraphs>
  <Slides>19</Slides>
  <Notes>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2</vt:i4>
      </vt:variant>
      <vt:variant>
        <vt:lpstr>Titres des diapositives</vt:lpstr>
      </vt:variant>
      <vt:variant>
        <vt:i4>19</vt:i4>
      </vt:variant>
    </vt:vector>
  </HeadingPairs>
  <TitlesOfParts>
    <vt:vector size="22" baseType="lpstr">
      <vt:lpstr>Origine</vt:lpstr>
      <vt:lpstr>Equation</vt:lpstr>
      <vt:lpstr>MathType 6.0 Equation</vt:lpstr>
      <vt:lpstr>Présentation PowerPoint</vt:lpstr>
      <vt:lpstr>Background</vt:lpstr>
      <vt:lpstr>Background</vt:lpstr>
      <vt:lpstr>Background</vt:lpstr>
      <vt:lpstr>Background</vt:lpstr>
      <vt:lpstr>The model</vt:lpstr>
      <vt:lpstr>The model</vt:lpstr>
      <vt:lpstr>The model</vt:lpstr>
      <vt:lpstr>Structure of the economy</vt:lpstr>
      <vt:lpstr>Results Stackelberg-Nash game with the follower supplying lower-quality good</vt:lpstr>
      <vt:lpstr>Results Stackelberg-Nash game with the follower supplying lower-quality good</vt:lpstr>
      <vt:lpstr>Results Stackelberg-Nash game with the follower supplying lower-quality good</vt:lpstr>
      <vt:lpstr>Results Stackelberg-Nash game with the follower supplying lower-quality good</vt:lpstr>
      <vt:lpstr>Results Stackelberg-Nash game with the follower supplying higher-quality good</vt:lpstr>
      <vt:lpstr>Results Stackelberg-Nash game with the follower supplying higher-quality good</vt:lpstr>
      <vt:lpstr>Results Stackelberg-Nash game with the follower supplying higher-quality good</vt:lpstr>
      <vt:lpstr>Results Stackelberg-Nash game with the follower supplying higher-quality good</vt:lpstr>
      <vt:lpstr>To conclude</vt:lpstr>
      <vt:lpstr>The model</vt:lpstr>
    </vt:vector>
  </TitlesOfParts>
  <Company>Université Laval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Lota</dc:creator>
  <cp:lastModifiedBy>Lota Dabio Tamini</cp:lastModifiedBy>
  <cp:revision>144</cp:revision>
  <cp:lastPrinted>2013-03-08T00:27:01Z</cp:lastPrinted>
  <dcterms:created xsi:type="dcterms:W3CDTF">2012-03-28T12:46:46Z</dcterms:created>
  <dcterms:modified xsi:type="dcterms:W3CDTF">2013-03-08T13:42:54Z</dcterms:modified>
</cp:coreProperties>
</file>