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ti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Lst>
  <p:notesMasterIdLst>
    <p:notesMasterId r:id="rId47"/>
  </p:notesMasterIdLst>
  <p:handoutMasterIdLst>
    <p:handoutMasterId r:id="rId48"/>
  </p:handoutMasterIdLst>
  <p:sldIdLst>
    <p:sldId id="256" r:id="rId2"/>
    <p:sldId id="268" r:id="rId3"/>
    <p:sldId id="259" r:id="rId4"/>
    <p:sldId id="296" r:id="rId5"/>
    <p:sldId id="269" r:id="rId6"/>
    <p:sldId id="275" r:id="rId7"/>
    <p:sldId id="274" r:id="rId8"/>
    <p:sldId id="293" r:id="rId9"/>
    <p:sldId id="267" r:id="rId10"/>
    <p:sldId id="257" r:id="rId11"/>
    <p:sldId id="303" r:id="rId12"/>
    <p:sldId id="330" r:id="rId13"/>
    <p:sldId id="265" r:id="rId14"/>
    <p:sldId id="266" r:id="rId15"/>
    <p:sldId id="297" r:id="rId16"/>
    <p:sldId id="277" r:id="rId17"/>
    <p:sldId id="281" r:id="rId18"/>
    <p:sldId id="286" r:id="rId19"/>
    <p:sldId id="288" r:id="rId20"/>
    <p:sldId id="307" r:id="rId21"/>
    <p:sldId id="308" r:id="rId22"/>
    <p:sldId id="309" r:id="rId23"/>
    <p:sldId id="310" r:id="rId24"/>
    <p:sldId id="311" r:id="rId25"/>
    <p:sldId id="312" r:id="rId26"/>
    <p:sldId id="295" r:id="rId27"/>
    <p:sldId id="313" r:id="rId28"/>
    <p:sldId id="314" r:id="rId29"/>
    <p:sldId id="315" r:id="rId30"/>
    <p:sldId id="316" r:id="rId31"/>
    <p:sldId id="317" r:id="rId32"/>
    <p:sldId id="318" r:id="rId33"/>
    <p:sldId id="319" r:id="rId34"/>
    <p:sldId id="320" r:id="rId35"/>
    <p:sldId id="321" r:id="rId36"/>
    <p:sldId id="322" r:id="rId37"/>
    <p:sldId id="323" r:id="rId38"/>
    <p:sldId id="324" r:id="rId39"/>
    <p:sldId id="325" r:id="rId40"/>
    <p:sldId id="326" r:id="rId41"/>
    <p:sldId id="327" r:id="rId42"/>
    <p:sldId id="328" r:id="rId43"/>
    <p:sldId id="329" r:id="rId44"/>
    <p:sldId id="305" r:id="rId45"/>
    <p:sldId id="306"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3" d="100"/>
          <a:sy n="73" d="100"/>
        </p:scale>
        <p:origin x="-1068"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nuzea\Dropbox\Agri%20Policy\FFS%202005-2010\FFS%20Canada%202005-2010.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071614779832339"/>
          <c:y val="0.16604444950449421"/>
          <c:w val="0.85454601069603142"/>
          <c:h val="0.78037034003736161"/>
        </c:manualLayout>
      </c:layout>
      <c:barChart>
        <c:barDir val="col"/>
        <c:grouping val="clustered"/>
        <c:varyColors val="0"/>
        <c:ser>
          <c:idx val="0"/>
          <c:order val="0"/>
          <c:tx>
            <c:v>2005</c:v>
          </c:tx>
          <c:invertIfNegative val="0"/>
          <c:cat>
            <c:strRef>
              <c:f>'Tables and Figures'!$A$100:$A$105</c:f>
              <c:strCache>
                <c:ptCount val="6"/>
                <c:pt idx="0">
                  <c:v>$10,000 to $99,999</c:v>
                </c:pt>
                <c:pt idx="1">
                  <c:v>$100,000 to $249,999</c:v>
                </c:pt>
                <c:pt idx="2">
                  <c:v>$250,000 to $499,999</c:v>
                </c:pt>
                <c:pt idx="3">
                  <c:v>$500,000 to $999,999</c:v>
                </c:pt>
                <c:pt idx="4">
                  <c:v>$1,000,000 to 2,499,999</c:v>
                </c:pt>
                <c:pt idx="5">
                  <c:v>$2,500,000 and over</c:v>
                </c:pt>
              </c:strCache>
            </c:strRef>
          </c:cat>
          <c:val>
            <c:numRef>
              <c:f>'Tables and Figures'!$B$100:$B$105</c:f>
              <c:numCache>
                <c:formatCode>"$"#,##0</c:formatCode>
                <c:ptCount val="6"/>
                <c:pt idx="0">
                  <c:v>-5370</c:v>
                </c:pt>
                <c:pt idx="1">
                  <c:v>5009</c:v>
                </c:pt>
                <c:pt idx="2">
                  <c:v>20107</c:v>
                </c:pt>
                <c:pt idx="3">
                  <c:v>61951</c:v>
                </c:pt>
                <c:pt idx="4">
                  <c:v>162100</c:v>
                </c:pt>
                <c:pt idx="5">
                  <c:v>530715</c:v>
                </c:pt>
              </c:numCache>
            </c:numRef>
          </c:val>
        </c:ser>
        <c:ser>
          <c:idx val="1"/>
          <c:order val="1"/>
          <c:tx>
            <c:v>2007</c:v>
          </c:tx>
          <c:spPr>
            <a:solidFill>
              <a:srgbClr val="FF5050"/>
            </a:solidFill>
          </c:spPr>
          <c:invertIfNegative val="0"/>
          <c:cat>
            <c:strRef>
              <c:f>'Tables and Figures'!$A$100:$A$105</c:f>
              <c:strCache>
                <c:ptCount val="6"/>
                <c:pt idx="0">
                  <c:v>$10,000 to $99,999</c:v>
                </c:pt>
                <c:pt idx="1">
                  <c:v>$100,000 to $249,999</c:v>
                </c:pt>
                <c:pt idx="2">
                  <c:v>$250,000 to $499,999</c:v>
                </c:pt>
                <c:pt idx="3">
                  <c:v>$500,000 to $999,999</c:v>
                </c:pt>
                <c:pt idx="4">
                  <c:v>$1,000,000 to 2,499,999</c:v>
                </c:pt>
                <c:pt idx="5">
                  <c:v>$2,500,000 and over</c:v>
                </c:pt>
              </c:strCache>
            </c:strRef>
          </c:cat>
          <c:val>
            <c:numRef>
              <c:f>'Tables and Figures'!$C$100:$C$105</c:f>
              <c:numCache>
                <c:formatCode>"$"#,##0</c:formatCode>
                <c:ptCount val="6"/>
                <c:pt idx="0">
                  <c:v>-4421</c:v>
                </c:pt>
                <c:pt idx="1">
                  <c:v>12118</c:v>
                </c:pt>
                <c:pt idx="2">
                  <c:v>37617</c:v>
                </c:pt>
                <c:pt idx="3">
                  <c:v>81207</c:v>
                </c:pt>
                <c:pt idx="4">
                  <c:v>166397</c:v>
                </c:pt>
                <c:pt idx="5">
                  <c:v>464184</c:v>
                </c:pt>
              </c:numCache>
            </c:numRef>
          </c:val>
        </c:ser>
        <c:ser>
          <c:idx val="2"/>
          <c:order val="2"/>
          <c:tx>
            <c:v>2009</c:v>
          </c:tx>
          <c:spPr>
            <a:solidFill>
              <a:srgbClr val="92D050"/>
            </a:solidFill>
          </c:spPr>
          <c:invertIfNegative val="0"/>
          <c:cat>
            <c:strRef>
              <c:f>'Tables and Figures'!$A$100:$A$105</c:f>
              <c:strCache>
                <c:ptCount val="6"/>
                <c:pt idx="0">
                  <c:v>$10,000 to $99,999</c:v>
                </c:pt>
                <c:pt idx="1">
                  <c:v>$100,000 to $249,999</c:v>
                </c:pt>
                <c:pt idx="2">
                  <c:v>$250,000 to $499,999</c:v>
                </c:pt>
                <c:pt idx="3">
                  <c:v>$500,000 to $999,999</c:v>
                </c:pt>
                <c:pt idx="4">
                  <c:v>$1,000,000 to 2,499,999</c:v>
                </c:pt>
                <c:pt idx="5">
                  <c:v>$2,500,000 and over</c:v>
                </c:pt>
              </c:strCache>
            </c:strRef>
          </c:cat>
          <c:val>
            <c:numRef>
              <c:f>'Tables and Figures'!$D$100:$D$105</c:f>
              <c:numCache>
                <c:formatCode>"$"#,##0</c:formatCode>
                <c:ptCount val="6"/>
                <c:pt idx="0">
                  <c:v>-7295</c:v>
                </c:pt>
                <c:pt idx="1">
                  <c:v>7375</c:v>
                </c:pt>
                <c:pt idx="2">
                  <c:v>37521</c:v>
                </c:pt>
                <c:pt idx="3">
                  <c:v>86750</c:v>
                </c:pt>
                <c:pt idx="4">
                  <c:v>138472</c:v>
                </c:pt>
                <c:pt idx="5">
                  <c:v>350765</c:v>
                </c:pt>
              </c:numCache>
            </c:numRef>
          </c:val>
        </c:ser>
        <c:ser>
          <c:idx val="3"/>
          <c:order val="3"/>
          <c:tx>
            <c:v>2010</c:v>
          </c:tx>
          <c:spPr>
            <a:solidFill>
              <a:srgbClr val="7030A0"/>
            </a:solidFill>
          </c:spPr>
          <c:invertIfNegative val="0"/>
          <c:cat>
            <c:strRef>
              <c:f>'Tables and Figures'!$A$100:$A$105</c:f>
              <c:strCache>
                <c:ptCount val="6"/>
                <c:pt idx="0">
                  <c:v>$10,000 to $99,999</c:v>
                </c:pt>
                <c:pt idx="1">
                  <c:v>$100,000 to $249,999</c:v>
                </c:pt>
                <c:pt idx="2">
                  <c:v>$250,000 to $499,999</c:v>
                </c:pt>
                <c:pt idx="3">
                  <c:v>$500,000 to $999,999</c:v>
                </c:pt>
                <c:pt idx="4">
                  <c:v>$1,000,000 to 2,499,999</c:v>
                </c:pt>
                <c:pt idx="5">
                  <c:v>$2,500,000 and over</c:v>
                </c:pt>
              </c:strCache>
            </c:strRef>
          </c:cat>
          <c:val>
            <c:numRef>
              <c:f>'Tables and Figures'!$E$100:$E$105</c:f>
              <c:numCache>
                <c:formatCode>"$"#,##0</c:formatCode>
                <c:ptCount val="6"/>
                <c:pt idx="0">
                  <c:v>-6633</c:v>
                </c:pt>
                <c:pt idx="1">
                  <c:v>9559</c:v>
                </c:pt>
                <c:pt idx="2">
                  <c:v>41583</c:v>
                </c:pt>
                <c:pt idx="3">
                  <c:v>88628</c:v>
                </c:pt>
                <c:pt idx="4">
                  <c:v>192251</c:v>
                </c:pt>
                <c:pt idx="5">
                  <c:v>579930</c:v>
                </c:pt>
              </c:numCache>
            </c:numRef>
          </c:val>
        </c:ser>
        <c:dLbls>
          <c:showLegendKey val="0"/>
          <c:showVal val="0"/>
          <c:showCatName val="0"/>
          <c:showSerName val="0"/>
          <c:showPercent val="0"/>
          <c:showBubbleSize val="0"/>
        </c:dLbls>
        <c:gapWidth val="150"/>
        <c:axId val="96171136"/>
        <c:axId val="96172672"/>
      </c:barChart>
      <c:catAx>
        <c:axId val="96171136"/>
        <c:scaling>
          <c:orientation val="minMax"/>
        </c:scaling>
        <c:delete val="0"/>
        <c:axPos val="b"/>
        <c:numFmt formatCode="General" sourceLinked="1"/>
        <c:majorTickMark val="none"/>
        <c:minorTickMark val="none"/>
        <c:tickLblPos val="nextTo"/>
        <c:crossAx val="96172672"/>
        <c:crosses val="autoZero"/>
        <c:auto val="1"/>
        <c:lblAlgn val="ctr"/>
        <c:lblOffset val="100"/>
        <c:noMultiLvlLbl val="0"/>
      </c:catAx>
      <c:valAx>
        <c:axId val="96172672"/>
        <c:scaling>
          <c:orientation val="minMax"/>
          <c:max val="600000"/>
        </c:scaling>
        <c:delete val="0"/>
        <c:axPos val="l"/>
        <c:majorGridlines/>
        <c:numFmt formatCode="&quot;$&quot;#,##0" sourceLinked="1"/>
        <c:majorTickMark val="none"/>
        <c:minorTickMark val="none"/>
        <c:tickLblPos val="nextTo"/>
        <c:crossAx val="96171136"/>
        <c:crosses val="autoZero"/>
        <c:crossBetween val="between"/>
      </c:valAx>
    </c:plotArea>
    <c:legend>
      <c:legendPos val="r"/>
      <c:layout>
        <c:manualLayout>
          <c:xMode val="edge"/>
          <c:yMode val="edge"/>
          <c:x val="0.15730256490215952"/>
          <c:y val="0.21228386224449217"/>
          <c:w val="0.19812860026160098"/>
          <c:h val="0.13193350831146108"/>
        </c:manualLayout>
      </c:layout>
      <c:overlay val="0"/>
    </c:legend>
    <c:plotVisOnly val="1"/>
    <c:dispBlanksAs val="gap"/>
    <c:showDLblsOverMax val="0"/>
  </c:chart>
  <c:txPr>
    <a:bodyPr/>
    <a:lstStyle/>
    <a:p>
      <a:pPr>
        <a:defRPr sz="1800"/>
      </a:pPr>
      <a:endParaRPr lang="fr-FR"/>
    </a:p>
  </c:txPr>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FBBC7B1-20D0-344C-B2D4-D95653AA6B87}" type="datetimeFigureOut">
              <a:rPr lang="en-US" smtClean="0"/>
              <a:t>3/8/2013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9C5648-7B9D-DC44-B42D-D4DF0812F477}" type="slidenum">
              <a:rPr lang="en-US" smtClean="0"/>
              <a:t>‹N°›</a:t>
            </a:fld>
            <a:endParaRPr lang="en-US"/>
          </a:p>
        </p:txBody>
      </p:sp>
    </p:spTree>
    <p:extLst>
      <p:ext uri="{BB962C8B-B14F-4D97-AF65-F5344CB8AC3E}">
        <p14:creationId xmlns:p14="http://schemas.microsoft.com/office/powerpoint/2010/main" val="33009400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5C8A7C-6CA2-4741-9C1F-163CC7EFF969}" type="datetimeFigureOut">
              <a:rPr lang="en-US" smtClean="0"/>
              <a:t>3/8/2013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665D2B-DDED-A948-B3EE-49534632C85E}" type="slidenum">
              <a:rPr lang="en-US" smtClean="0"/>
              <a:t>‹N°›</a:t>
            </a:fld>
            <a:endParaRPr lang="en-US"/>
          </a:p>
        </p:txBody>
      </p:sp>
    </p:spTree>
    <p:extLst>
      <p:ext uri="{BB962C8B-B14F-4D97-AF65-F5344CB8AC3E}">
        <p14:creationId xmlns:p14="http://schemas.microsoft.com/office/powerpoint/2010/main" val="11387366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smtClean="0"/>
              <a:t>This report was prepared for Agriculture and </a:t>
            </a:r>
            <a:r>
              <a:rPr lang="en-US" dirty="0" err="1" smtClean="0"/>
              <a:t>Agri</a:t>
            </a:r>
            <a:r>
              <a:rPr lang="en-US" dirty="0" smtClean="0"/>
              <a:t>-Food Canada and examined the opportunities, challenges and strategies of large, complex agricultural businesses in Canada. </a:t>
            </a:r>
          </a:p>
          <a:p>
            <a:pPr>
              <a:defRPr/>
            </a:pPr>
            <a:r>
              <a:rPr lang="en-US" dirty="0" smtClean="0"/>
              <a:t>The project examined 14 large farms across Canada and across sectors using a case study method involving semi-structured interviews with the CEOs of the operations and in some cases other senior staff. Other publicly available data was also used.</a:t>
            </a:r>
          </a:p>
          <a:p>
            <a:pPr>
              <a:defRPr/>
            </a:pPr>
            <a:r>
              <a:rPr lang="en-US" dirty="0" smtClean="0"/>
              <a:t/>
            </a:r>
            <a:br>
              <a:rPr lang="en-US" dirty="0" smtClean="0"/>
            </a:br>
            <a:r>
              <a:rPr lang="en-US" dirty="0" smtClean="0"/>
              <a:t>The purpose of the study was </a:t>
            </a:r>
          </a:p>
          <a:p>
            <a:pPr marL="171441" indent="-171441">
              <a:buFont typeface="Arial" pitchFamily="34" charset="0"/>
              <a:buChar char="•"/>
              <a:defRPr/>
            </a:pPr>
            <a:r>
              <a:rPr lang="en-US" dirty="0" smtClean="0"/>
              <a:t>to understand how the farms grew to their present size, </a:t>
            </a:r>
          </a:p>
          <a:p>
            <a:pPr marL="171441" indent="-171441">
              <a:buFont typeface="Arial" pitchFamily="34" charset="0"/>
              <a:buChar char="•"/>
              <a:defRPr/>
            </a:pPr>
            <a:r>
              <a:rPr lang="en-US" dirty="0" smtClean="0"/>
              <a:t>the strategies employed to keep their business competitive and </a:t>
            </a:r>
          </a:p>
          <a:p>
            <a:pPr marL="171441" indent="-171441">
              <a:buFont typeface="Arial" pitchFamily="34" charset="0"/>
              <a:buChar char="•"/>
              <a:defRPr/>
            </a:pPr>
            <a:r>
              <a:rPr lang="en-US" dirty="0" smtClean="0"/>
              <a:t>the opportunities and challenges they face moving ahead.</a:t>
            </a:r>
          </a:p>
          <a:p>
            <a:pPr>
              <a:defRPr/>
            </a:pPr>
            <a:endParaRPr lang="en-US" dirty="0" smtClean="0"/>
          </a:p>
          <a:p>
            <a:pPr>
              <a:defRPr/>
            </a:pPr>
            <a:r>
              <a:rPr lang="en-US" dirty="0" smtClean="0"/>
              <a:t>The sample was relatively diverse though we acknowledge the limited geographic spread of the sample set.</a:t>
            </a:r>
          </a:p>
          <a:p>
            <a:pPr>
              <a:defRPr/>
            </a:pPr>
            <a:r>
              <a:rPr lang="en-US" dirty="0" smtClean="0"/>
              <a:t>In total 9 sectors across 4 provinces were included with sales ranging from $1-million to $20-million.</a:t>
            </a:r>
          </a:p>
        </p:txBody>
      </p:sp>
      <p:sp>
        <p:nvSpPr>
          <p:cNvPr id="122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09" indent="-285734">
              <a:defRPr>
                <a:solidFill>
                  <a:schemeClr val="tx1"/>
                </a:solidFill>
                <a:latin typeface="Arial" charset="0"/>
              </a:defRPr>
            </a:lvl2pPr>
            <a:lvl3pPr marL="1142937" indent="-228587">
              <a:defRPr>
                <a:solidFill>
                  <a:schemeClr val="tx1"/>
                </a:solidFill>
                <a:latin typeface="Arial" charset="0"/>
              </a:defRPr>
            </a:lvl3pPr>
            <a:lvl4pPr marL="1600112" indent="-228587">
              <a:defRPr>
                <a:solidFill>
                  <a:schemeClr val="tx1"/>
                </a:solidFill>
                <a:latin typeface="Arial" charset="0"/>
              </a:defRPr>
            </a:lvl4pPr>
            <a:lvl5pPr marL="2057287" indent="-228587">
              <a:defRPr>
                <a:solidFill>
                  <a:schemeClr val="tx1"/>
                </a:solidFill>
                <a:latin typeface="Arial" charset="0"/>
              </a:defRPr>
            </a:lvl5pPr>
            <a:lvl6pPr marL="2514461" indent="-228587" fontAlgn="base">
              <a:spcBef>
                <a:spcPct val="0"/>
              </a:spcBef>
              <a:spcAft>
                <a:spcPct val="0"/>
              </a:spcAft>
              <a:defRPr>
                <a:solidFill>
                  <a:schemeClr val="tx1"/>
                </a:solidFill>
                <a:latin typeface="Arial" charset="0"/>
              </a:defRPr>
            </a:lvl6pPr>
            <a:lvl7pPr marL="2971635" indent="-228587" fontAlgn="base">
              <a:spcBef>
                <a:spcPct val="0"/>
              </a:spcBef>
              <a:spcAft>
                <a:spcPct val="0"/>
              </a:spcAft>
              <a:defRPr>
                <a:solidFill>
                  <a:schemeClr val="tx1"/>
                </a:solidFill>
                <a:latin typeface="Arial" charset="0"/>
              </a:defRPr>
            </a:lvl7pPr>
            <a:lvl8pPr marL="3428810" indent="-228587" fontAlgn="base">
              <a:spcBef>
                <a:spcPct val="0"/>
              </a:spcBef>
              <a:spcAft>
                <a:spcPct val="0"/>
              </a:spcAft>
              <a:defRPr>
                <a:solidFill>
                  <a:schemeClr val="tx1"/>
                </a:solidFill>
                <a:latin typeface="Arial" charset="0"/>
              </a:defRPr>
            </a:lvl8pPr>
            <a:lvl9pPr marL="3885985" indent="-228587" fontAlgn="base">
              <a:spcBef>
                <a:spcPct val="0"/>
              </a:spcBef>
              <a:spcAft>
                <a:spcPct val="0"/>
              </a:spcAft>
              <a:defRPr>
                <a:solidFill>
                  <a:schemeClr val="tx1"/>
                </a:solidFill>
                <a:latin typeface="Arial" charset="0"/>
              </a:defRPr>
            </a:lvl9pPr>
          </a:lstStyle>
          <a:p>
            <a:pPr fontAlgn="base">
              <a:spcBef>
                <a:spcPct val="0"/>
              </a:spcBef>
              <a:spcAft>
                <a:spcPct val="0"/>
              </a:spcAft>
              <a:defRPr/>
            </a:pPr>
            <a:fld id="{3CA2D09E-80B0-4743-A7AE-E649DA5E998A}" type="slidenum">
              <a:rPr lang="en-US" smtClean="0">
                <a:latin typeface="Calibri" pitchFamily="34" charset="0"/>
              </a:rPr>
              <a:pPr fontAlgn="base">
                <a:spcBef>
                  <a:spcPct val="0"/>
                </a:spcBef>
                <a:spcAft>
                  <a:spcPct val="0"/>
                </a:spcAft>
                <a:defRPr/>
              </a:pPr>
              <a:t>15</a:t>
            </a:fld>
            <a:endParaRPr lang="en-US"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Our report provides a breakdown of each business model while trying to identify commonalities wherever possible. But as is often the case business models are unique and it can be challenging to group them given the intrinsic nuances to any business. As such we looked to the most significant drivers within the case studies and found we could group the sample into 4 categories.</a:t>
            </a:r>
          </a:p>
          <a:p>
            <a:r>
              <a:rPr lang="en-US" smtClean="0"/>
              <a:t>First was Scale and capacity utilization. In 6 of the 14 cases farms were using scale to maximize revenue and optimize their balance sheet which tended to be heavily weighted with assets such as land, quota and new equipment. Farm sectors included fruit and vegetable growers, mixed farms and the supply managed farms.</a:t>
            </a:r>
          </a:p>
          <a:p>
            <a:endParaRPr lang="en-US" smtClean="0"/>
          </a:p>
          <a:p>
            <a:r>
              <a:rPr lang="en-US" smtClean="0"/>
              <a:t>Vertical integration was the second driver – in two cases this strategy was followed and led to improvements in customer service and scaled growth. We saw cases of both forward and back integration – a butcher back integrating into production and processing and a crop share partnership that over many years grew into a full-service, multiple site elevator.</a:t>
            </a:r>
          </a:p>
          <a:p>
            <a:endParaRPr lang="en-US" smtClean="0"/>
          </a:p>
          <a:p>
            <a:endParaRPr lang="en-US" smtClean="0"/>
          </a:p>
        </p:txBody>
      </p:sp>
      <p:sp>
        <p:nvSpPr>
          <p:cNvPr id="4" name="Slide Number Placeholder 3"/>
          <p:cNvSpPr>
            <a:spLocks noGrp="1"/>
          </p:cNvSpPr>
          <p:nvPr>
            <p:ph type="sldNum" sz="quarter" idx="5"/>
          </p:nvPr>
        </p:nvSpPr>
        <p:spPr/>
        <p:txBody>
          <a:bodyPr/>
          <a:lstStyle/>
          <a:p>
            <a:pPr>
              <a:defRPr/>
            </a:pPr>
            <a:fld id="{37AAD522-116E-4A86-88C0-49FB8DADB7D7}" type="slidenum">
              <a:rPr lang="en-US" smtClean="0"/>
              <a:pPr>
                <a:defRPr/>
              </a:pPr>
              <a:t>16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The farms studied operated at many different levels of the chain.</a:t>
            </a:r>
          </a:p>
        </p:txBody>
      </p:sp>
      <p:sp>
        <p:nvSpPr>
          <p:cNvPr id="4" name="Slide Number Placeholder 3"/>
          <p:cNvSpPr>
            <a:spLocks noGrp="1"/>
          </p:cNvSpPr>
          <p:nvPr>
            <p:ph type="sldNum" sz="quarter" idx="5"/>
          </p:nvPr>
        </p:nvSpPr>
        <p:spPr/>
        <p:txBody>
          <a:bodyPr/>
          <a:lstStyle/>
          <a:p>
            <a:pPr>
              <a:defRPr/>
            </a:pPr>
            <a:fld id="{0B0540C4-8905-49F4-9FBB-1A6641EA7CB2}" type="slidenum">
              <a:rPr lang="en-US" smtClean="0"/>
              <a:pPr>
                <a:defRPr/>
              </a:pPr>
              <a:t>17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B8EDE49E-58CA-4D75-9AED-2B6DC968C5EE}" type="slidenum">
              <a:rPr lang="en-US" smtClean="0"/>
              <a:pPr>
                <a:defRPr/>
              </a:pPr>
              <a:t>18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443DBA9-B565-43F4-8FAD-138E33C7B0B0}" type="slidenum">
              <a:rPr lang="en-US" smtClean="0"/>
              <a:pPr>
                <a:defRPr/>
              </a:pPr>
              <a:t>19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Findings</a:t>
            </a:r>
            <a:endParaRPr lang="en-US" dirty="0"/>
          </a:p>
        </p:txBody>
      </p:sp>
      <p:sp>
        <p:nvSpPr>
          <p:cNvPr id="4" name="Slide Number Placeholder 3"/>
          <p:cNvSpPr>
            <a:spLocks noGrp="1"/>
          </p:cNvSpPr>
          <p:nvPr>
            <p:ph type="sldNum" sz="quarter" idx="10"/>
          </p:nvPr>
        </p:nvSpPr>
        <p:spPr/>
        <p:txBody>
          <a:bodyPr/>
          <a:lstStyle/>
          <a:p>
            <a:fld id="{7D918962-A884-0F48-A456-DB11CF979A55}" type="slidenum">
              <a:rPr lang="en-US" smtClean="0"/>
              <a:t>24</a:t>
            </a:fld>
            <a:endParaRPr lang="en-US"/>
          </a:p>
        </p:txBody>
      </p:sp>
    </p:spTree>
    <p:extLst>
      <p:ext uri="{BB962C8B-B14F-4D97-AF65-F5344CB8AC3E}">
        <p14:creationId xmlns:p14="http://schemas.microsoft.com/office/powerpoint/2010/main" val="1168020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515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8672774-7CE8-41BA-AF33-8E341DE9F69A}" type="slidenum">
              <a:rPr lang="en-US" smtClean="0"/>
              <a:pPr fontAlgn="base">
                <a:spcBef>
                  <a:spcPct val="0"/>
                </a:spcBef>
                <a:spcAft>
                  <a:spcPct val="0"/>
                </a:spcAft>
                <a:defRPr/>
              </a:pPr>
              <a:t>26</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 Id="rId5" Type="http://schemas.openxmlformats.org/officeDocument/2006/relationships/image" Target="../media/image10.jpeg"/><Relationship Id="rId4" Type="http://schemas.openxmlformats.org/officeDocument/2006/relationships/image" Target="../media/image9.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stretch>
            <a:fillRect/>
          </a:stretch>
        </p:blipFill>
        <p:spPr>
          <a:xfrm>
            <a:off x="0" y="1"/>
            <a:ext cx="9147600" cy="6895784"/>
          </a:xfrm>
          <a:prstGeom prst="rect">
            <a:avLst/>
          </a:prstGeom>
        </p:spPr>
      </p:pic>
      <p:sp>
        <p:nvSpPr>
          <p:cNvPr id="2" name="Title 1"/>
          <p:cNvSpPr>
            <a:spLocks noGrp="1"/>
          </p:cNvSpPr>
          <p:nvPr>
            <p:ph type="ctrTitle" hasCustomPrompt="1"/>
          </p:nvPr>
        </p:nvSpPr>
        <p:spPr>
          <a:xfrm>
            <a:off x="2169049" y="509890"/>
            <a:ext cx="4579735" cy="2391840"/>
          </a:xfrm>
          <a:noFill/>
          <a:ln>
            <a:noFill/>
          </a:ln>
        </p:spPr>
        <p:txBody>
          <a:bodyPr anchor="t" anchorCtr="0"/>
          <a:lstStyle>
            <a:lvl1pPr algn="l">
              <a:defRPr sz="4000">
                <a:solidFill>
                  <a:schemeClr val="tx1">
                    <a:lumMod val="65000"/>
                    <a:lumOff val="35000"/>
                  </a:schemeClr>
                </a:solidFill>
                <a:latin typeface="Minion Pro"/>
                <a:cs typeface="Minion Pro"/>
              </a:defRPr>
            </a:lvl1pPr>
          </a:lstStyle>
          <a:p>
            <a:r>
              <a:rPr lang="en-CA" dirty="0" smtClean="0"/>
              <a:t>Click to edit </a:t>
            </a:r>
            <a:br>
              <a:rPr lang="en-CA" dirty="0" smtClean="0"/>
            </a:br>
            <a:r>
              <a:rPr lang="en-CA" dirty="0" smtClean="0"/>
              <a:t>Master title style</a:t>
            </a:r>
            <a:endParaRPr lang="en-US" dirty="0"/>
          </a:p>
        </p:txBody>
      </p:sp>
      <p:sp>
        <p:nvSpPr>
          <p:cNvPr id="3" name="Subtitle 2"/>
          <p:cNvSpPr>
            <a:spLocks noGrp="1"/>
          </p:cNvSpPr>
          <p:nvPr>
            <p:ph type="subTitle" idx="1"/>
          </p:nvPr>
        </p:nvSpPr>
        <p:spPr>
          <a:xfrm>
            <a:off x="2169049" y="3151931"/>
            <a:ext cx="4579735" cy="1537159"/>
          </a:xfrm>
        </p:spPr>
        <p:txBody>
          <a:bodyPr>
            <a:normAutofit/>
          </a:bodyPr>
          <a:lstStyle>
            <a:lvl1pPr marL="0" indent="0" algn="l">
              <a:buNone/>
              <a:defRPr sz="3200">
                <a:solidFill>
                  <a:schemeClr val="bg1">
                    <a:lumMod val="50000"/>
                  </a:schemeClr>
                </a:solidFill>
                <a:latin typeface="Minion Pro"/>
                <a:cs typeface="Minion Pro"/>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smtClean="0"/>
              <a:t>Click to edit Master subtitle style</a:t>
            </a:r>
            <a:endParaRPr lang="en-US" dirty="0"/>
          </a:p>
        </p:txBody>
      </p:sp>
      <p:pic>
        <p:nvPicPr>
          <p:cNvPr id="8" name="Picture 7"/>
          <p:cNvPicPr>
            <a:picLocks noChangeAspect="1"/>
          </p:cNvPicPr>
          <p:nvPr userDrawn="1"/>
        </p:nvPicPr>
        <p:blipFill>
          <a:blip r:embed="rId3"/>
          <a:stretch>
            <a:fillRect/>
          </a:stretch>
        </p:blipFill>
        <p:spPr>
          <a:xfrm>
            <a:off x="317500" y="5583086"/>
            <a:ext cx="8509000" cy="1130300"/>
          </a:xfrm>
          <a:prstGeom prst="rect">
            <a:avLst/>
          </a:prstGeom>
        </p:spPr>
      </p:pic>
      <p:pic>
        <p:nvPicPr>
          <p:cNvPr id="13" name="Picture 12"/>
          <p:cNvPicPr>
            <a:picLocks noChangeAspect="1"/>
          </p:cNvPicPr>
          <p:nvPr userDrawn="1"/>
        </p:nvPicPr>
        <p:blipFill>
          <a:blip r:embed="rId4"/>
          <a:stretch>
            <a:fillRect/>
          </a:stretch>
        </p:blipFill>
        <p:spPr>
          <a:xfrm>
            <a:off x="1727923" y="368300"/>
            <a:ext cx="38100" cy="4191000"/>
          </a:xfrm>
          <a:prstGeom prst="rect">
            <a:avLst/>
          </a:prstGeom>
        </p:spPr>
      </p:pic>
      <p:pic>
        <p:nvPicPr>
          <p:cNvPr id="14" name="Picture 13"/>
          <p:cNvPicPr>
            <a:picLocks noChangeAspect="1"/>
          </p:cNvPicPr>
          <p:nvPr userDrawn="1"/>
        </p:nvPicPr>
        <p:blipFill>
          <a:blip r:embed="rId5"/>
          <a:stretch>
            <a:fillRect/>
          </a:stretch>
        </p:blipFill>
        <p:spPr>
          <a:xfrm>
            <a:off x="450618" y="368300"/>
            <a:ext cx="850900" cy="850900"/>
          </a:xfrm>
          <a:prstGeom prst="rect">
            <a:avLst/>
          </a:prstGeom>
        </p:spPr>
      </p:pic>
    </p:spTree>
    <p:extLst>
      <p:ext uri="{BB962C8B-B14F-4D97-AF65-F5344CB8AC3E}">
        <p14:creationId xmlns:p14="http://schemas.microsoft.com/office/powerpoint/2010/main" val="4209047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CA" dirty="0" smtClean="0"/>
              <a:t>Click to edit Master title style</a:t>
            </a:r>
            <a:endParaRPr lang="en-US" dirty="0"/>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80D95B5F-6B2E-3346-AE90-A057BC7D7538}" type="datetime4">
              <a:rPr lang="en-CA" smtClean="0"/>
              <a:t>March-8-13</a:t>
            </a:fld>
            <a:endParaRPr lang="en-US"/>
          </a:p>
        </p:txBody>
      </p:sp>
    </p:spTree>
    <p:extLst>
      <p:ext uri="{BB962C8B-B14F-4D97-AF65-F5344CB8AC3E}">
        <p14:creationId xmlns:p14="http://schemas.microsoft.com/office/powerpoint/2010/main" val="2132336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5D2C4531-CAB6-2040-9AD0-E00436F35326}" type="datetime4">
              <a:rPr lang="en-CA" smtClean="0"/>
              <a:t>March-8-13</a:t>
            </a:fld>
            <a:endParaRPr lang="en-US"/>
          </a:p>
        </p:txBody>
      </p:sp>
    </p:spTree>
    <p:extLst>
      <p:ext uri="{BB962C8B-B14F-4D97-AF65-F5344CB8AC3E}">
        <p14:creationId xmlns:p14="http://schemas.microsoft.com/office/powerpoint/2010/main" val="3770830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08F9724F-9727-4345-A9F3-5170AA0CABD7}" type="datetime4">
              <a:rPr lang="en-CA" smtClean="0"/>
              <a:t>March-8-13</a:t>
            </a:fld>
            <a:endParaRPr lang="en-US"/>
          </a:p>
        </p:txBody>
      </p:sp>
    </p:spTree>
    <p:extLst>
      <p:ext uri="{BB962C8B-B14F-4D97-AF65-F5344CB8AC3E}">
        <p14:creationId xmlns:p14="http://schemas.microsoft.com/office/powerpoint/2010/main" val="2199086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2591B790-CF07-E948-817A-CC1A23733120}" type="datetime4">
              <a:rPr lang="en-CA" smtClean="0"/>
              <a:t>March-8-13</a:t>
            </a:fld>
            <a:endParaRPr lang="en-US"/>
          </a:p>
        </p:txBody>
      </p:sp>
    </p:spTree>
    <p:extLst>
      <p:ext uri="{BB962C8B-B14F-4D97-AF65-F5344CB8AC3E}">
        <p14:creationId xmlns:p14="http://schemas.microsoft.com/office/powerpoint/2010/main" val="413273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E8E050D6-BCD2-45D9-8F8B-82AC9EF121DD}" type="datetime2">
              <a:rPr lang="en-US"/>
              <a:pPr>
                <a:defRPr/>
              </a:pPr>
              <a:t>Friday, March 08, 2013</a:t>
            </a:fld>
            <a:endParaRPr lang="en-US"/>
          </a:p>
        </p:txBody>
      </p:sp>
      <p:sp>
        <p:nvSpPr>
          <p:cNvPr id="7" name="Footer Placeholder 5"/>
          <p:cNvSpPr>
            <a:spLocks noGrp="1"/>
          </p:cNvSpPr>
          <p:nvPr>
            <p:ph type="ftr" sz="quarter" idx="11"/>
          </p:nvPr>
        </p:nvSpPr>
        <p:spPr>
          <a:xfrm>
            <a:off x="3429000" y="19050"/>
            <a:ext cx="4114800" cy="328613"/>
          </a:xfrm>
          <a:prstGeom prst="rect">
            <a:avLst/>
          </a:prstGeom>
        </p:spPr>
        <p:txBody>
          <a:bodyPr/>
          <a:lstStyle>
            <a:lvl1pPr>
              <a:defRPr/>
            </a:lvl1pPr>
          </a:lstStyle>
          <a:p>
            <a:pPr>
              <a:defRPr/>
            </a:pPr>
            <a:endParaRPr lang="en-US"/>
          </a:p>
        </p:txBody>
      </p:sp>
      <p:sp>
        <p:nvSpPr>
          <p:cNvPr id="8" name="Slide Number Placeholder 6"/>
          <p:cNvSpPr>
            <a:spLocks noGrp="1"/>
          </p:cNvSpPr>
          <p:nvPr>
            <p:ph type="sldNum" sz="quarter" idx="12"/>
          </p:nvPr>
        </p:nvSpPr>
        <p:spPr>
          <a:xfrm>
            <a:off x="7620000" y="19050"/>
            <a:ext cx="1066800" cy="328613"/>
          </a:xfrm>
          <a:prstGeom prst="rect">
            <a:avLst/>
          </a:prstGeom>
        </p:spPr>
        <p:txBody>
          <a:bodyPr/>
          <a:lstStyle>
            <a:lvl1pPr>
              <a:defRPr/>
            </a:lvl1pPr>
          </a:lstStyle>
          <a:p>
            <a:pPr>
              <a:defRPr/>
            </a:pPr>
            <a:fld id="{E21E512B-A819-4E51-8A7B-6F819951E5E5}" type="slidenum">
              <a:rPr lang="en-US"/>
              <a:pPr>
                <a:defRPr/>
              </a:pPr>
              <a:t>‹N°›</a:t>
            </a:fld>
            <a:endParaRPr lang="en-US"/>
          </a:p>
        </p:txBody>
      </p:sp>
    </p:spTree>
    <p:extLst>
      <p:ext uri="{BB962C8B-B14F-4D97-AF65-F5344CB8AC3E}">
        <p14:creationId xmlns:p14="http://schemas.microsoft.com/office/powerpoint/2010/main" val="330474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13" Type="http://schemas.openxmlformats.org/officeDocument/2006/relationships/image" Target="../media/image6.emf"/><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5.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emf"/><Relationship Id="rId5" Type="http://schemas.openxmlformats.org/officeDocument/2006/relationships/slideLayout" Target="../slideLayouts/slideLayout5.xml"/><Relationship Id="rId10" Type="http://schemas.openxmlformats.org/officeDocument/2006/relationships/image" Target="../media/image3.emf"/><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5" name="Picture 14"/>
          <p:cNvPicPr>
            <a:picLocks noChangeAspect="1"/>
          </p:cNvPicPr>
          <p:nvPr/>
        </p:nvPicPr>
        <p:blipFill>
          <a:blip r:embed="rId8"/>
          <a:stretch>
            <a:fillRect/>
          </a:stretch>
        </p:blipFill>
        <p:spPr>
          <a:xfrm>
            <a:off x="0" y="0"/>
            <a:ext cx="7950200" cy="5003800"/>
          </a:xfrm>
          <a:prstGeom prst="rect">
            <a:avLst/>
          </a:prstGeom>
        </p:spPr>
      </p:pic>
      <p:pic>
        <p:nvPicPr>
          <p:cNvPr id="7" name="Picture 6"/>
          <p:cNvPicPr>
            <a:picLocks noChangeAspect="1"/>
          </p:cNvPicPr>
          <p:nvPr/>
        </p:nvPicPr>
        <p:blipFill>
          <a:blip r:embed="rId9"/>
          <a:stretch>
            <a:fillRect/>
          </a:stretch>
        </p:blipFill>
        <p:spPr>
          <a:xfrm>
            <a:off x="0" y="5219096"/>
            <a:ext cx="9162000" cy="1679700"/>
          </a:xfrm>
          <a:prstGeom prst="rect">
            <a:avLst/>
          </a:prstGeom>
        </p:spPr>
      </p:pic>
      <p:sp>
        <p:nvSpPr>
          <p:cNvPr id="2" name="Title Placeholder 1"/>
          <p:cNvSpPr>
            <a:spLocks noGrp="1"/>
          </p:cNvSpPr>
          <p:nvPr>
            <p:ph type="title"/>
          </p:nvPr>
        </p:nvSpPr>
        <p:spPr>
          <a:xfrm>
            <a:off x="558800" y="111246"/>
            <a:ext cx="8128000" cy="981915"/>
          </a:xfrm>
          <a:prstGeom prst="rect">
            <a:avLst/>
          </a:prstGeom>
        </p:spPr>
        <p:txBody>
          <a:bodyPr vert="horz" lIns="0" tIns="45720" rIns="91440" bIns="45720" rtlCol="0" anchor="b" anchorCtr="0">
            <a:noAutofit/>
          </a:bodyPr>
          <a:lstStyle/>
          <a:p>
            <a:r>
              <a:rPr lang="en-CA" dirty="0" smtClean="0"/>
              <a:t>Click to edit Master title style</a:t>
            </a:r>
            <a:endParaRPr lang="en-US" dirty="0"/>
          </a:p>
        </p:txBody>
      </p:sp>
      <p:sp>
        <p:nvSpPr>
          <p:cNvPr id="3" name="Text Placeholder 2"/>
          <p:cNvSpPr>
            <a:spLocks noGrp="1"/>
          </p:cNvSpPr>
          <p:nvPr>
            <p:ph type="body" idx="1"/>
          </p:nvPr>
        </p:nvSpPr>
        <p:spPr>
          <a:xfrm>
            <a:off x="558800" y="1600200"/>
            <a:ext cx="8128000" cy="4525963"/>
          </a:xfrm>
          <a:prstGeom prst="rect">
            <a:avLst/>
          </a:prstGeom>
        </p:spPr>
        <p:txBody>
          <a:bodyPr vert="horz" lIns="0" tIns="45720" rIns="91440" bIns="45720" rtlCol="0">
            <a:normAutofit/>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4" name="Date Placeholder 3"/>
          <p:cNvSpPr>
            <a:spLocks noGrp="1"/>
          </p:cNvSpPr>
          <p:nvPr>
            <p:ph type="dt" sz="half" idx="2"/>
          </p:nvPr>
        </p:nvSpPr>
        <p:spPr>
          <a:xfrm>
            <a:off x="7279182" y="6356350"/>
            <a:ext cx="1407617" cy="365125"/>
          </a:xfrm>
          <a:prstGeom prst="rect">
            <a:avLst/>
          </a:prstGeom>
        </p:spPr>
        <p:txBody>
          <a:bodyPr vert="horz" lIns="91440" tIns="45720" rIns="91440" bIns="45720" rtlCol="0" anchor="ctr"/>
          <a:lstStyle>
            <a:lvl1pPr algn="r">
              <a:defRPr sz="1200">
                <a:solidFill>
                  <a:schemeClr val="bg1"/>
                </a:solidFill>
                <a:latin typeface="Frutiger LT Std 47 Light Condensed"/>
              </a:defRPr>
            </a:lvl1pPr>
          </a:lstStyle>
          <a:p>
            <a:fld id="{3C3F5DA1-7B0B-A64D-B91A-DA22D4A38E69}" type="datetime4">
              <a:rPr lang="en-CA" smtClean="0"/>
              <a:t>March-8-13</a:t>
            </a:fld>
            <a:endParaRPr lang="en-US" dirty="0"/>
          </a:p>
        </p:txBody>
      </p:sp>
      <p:pic>
        <p:nvPicPr>
          <p:cNvPr id="9" name="Picture 8"/>
          <p:cNvPicPr>
            <a:picLocks noChangeAspect="1"/>
          </p:cNvPicPr>
          <p:nvPr/>
        </p:nvPicPr>
        <p:blipFill>
          <a:blip r:embed="rId10"/>
          <a:stretch>
            <a:fillRect/>
          </a:stretch>
        </p:blipFill>
        <p:spPr>
          <a:xfrm>
            <a:off x="221100" y="6429375"/>
            <a:ext cx="2070100" cy="292100"/>
          </a:xfrm>
          <a:prstGeom prst="rect">
            <a:avLst/>
          </a:prstGeom>
        </p:spPr>
      </p:pic>
      <p:pic>
        <p:nvPicPr>
          <p:cNvPr id="10" name="Picture 9"/>
          <p:cNvPicPr>
            <a:picLocks noChangeAspect="1"/>
          </p:cNvPicPr>
          <p:nvPr/>
        </p:nvPicPr>
        <p:blipFill>
          <a:blip r:embed="rId11"/>
          <a:stretch>
            <a:fillRect/>
          </a:stretch>
        </p:blipFill>
        <p:spPr>
          <a:xfrm>
            <a:off x="6341252" y="6374338"/>
            <a:ext cx="736600" cy="393700"/>
          </a:xfrm>
          <a:prstGeom prst="rect">
            <a:avLst/>
          </a:prstGeom>
        </p:spPr>
      </p:pic>
      <p:pic>
        <p:nvPicPr>
          <p:cNvPr id="11" name="Picture 10"/>
          <p:cNvPicPr>
            <a:picLocks noChangeAspect="1"/>
          </p:cNvPicPr>
          <p:nvPr/>
        </p:nvPicPr>
        <p:blipFill>
          <a:blip r:embed="rId12"/>
          <a:stretch>
            <a:fillRect/>
          </a:stretch>
        </p:blipFill>
        <p:spPr>
          <a:xfrm>
            <a:off x="7238970" y="6350144"/>
            <a:ext cx="38100" cy="342900"/>
          </a:xfrm>
          <a:prstGeom prst="rect">
            <a:avLst/>
          </a:prstGeom>
        </p:spPr>
      </p:pic>
      <p:pic>
        <p:nvPicPr>
          <p:cNvPr id="13" name="Picture 12"/>
          <p:cNvPicPr>
            <a:picLocks noChangeAspect="1"/>
          </p:cNvPicPr>
          <p:nvPr/>
        </p:nvPicPr>
        <p:blipFill>
          <a:blip r:embed="rId13"/>
          <a:stretch>
            <a:fillRect/>
          </a:stretch>
        </p:blipFill>
        <p:spPr>
          <a:xfrm>
            <a:off x="558800" y="1110687"/>
            <a:ext cx="8026400" cy="38100"/>
          </a:xfrm>
          <a:prstGeom prst="rect">
            <a:avLst/>
          </a:prstGeom>
        </p:spPr>
      </p:pic>
    </p:spTree>
    <p:extLst>
      <p:ext uri="{BB962C8B-B14F-4D97-AF65-F5344CB8AC3E}">
        <p14:creationId xmlns:p14="http://schemas.microsoft.com/office/powerpoint/2010/main" val="35683546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Lst>
  <p:hf sldNum="0" hdr="0" ftr="0"/>
  <p:txStyles>
    <p:titleStyle>
      <a:lvl1pPr algn="l" defTabSz="457200" rtl="0" eaLnBrk="1" latinLnBrk="0" hangingPunct="1">
        <a:lnSpc>
          <a:spcPts val="3400"/>
        </a:lnSpc>
        <a:spcBef>
          <a:spcPct val="0"/>
        </a:spcBef>
        <a:buNone/>
        <a:defRPr sz="3200" kern="1200">
          <a:solidFill>
            <a:schemeClr val="tx1">
              <a:lumMod val="65000"/>
              <a:lumOff val="35000"/>
            </a:schemeClr>
          </a:solidFill>
          <a:latin typeface="Minion Pro"/>
          <a:ea typeface="+mj-ea"/>
          <a:cs typeface="+mj-cs"/>
        </a:defRPr>
      </a:lvl1pPr>
    </p:titleStyle>
    <p:bodyStyle>
      <a:lvl1pPr marL="342900" indent="-342900" algn="l" defTabSz="457200" rtl="0" eaLnBrk="1" latinLnBrk="0" hangingPunct="1">
        <a:spcBef>
          <a:spcPct val="20000"/>
        </a:spcBef>
        <a:buFont typeface="Arial"/>
        <a:buChar char="•"/>
        <a:defRPr sz="3200" kern="1200" baseline="0">
          <a:solidFill>
            <a:schemeClr val="tx1">
              <a:lumMod val="65000"/>
              <a:lumOff val="35000"/>
            </a:schemeClr>
          </a:solidFill>
          <a:latin typeface="Frutiger 57 Condensed"/>
          <a:ea typeface="+mn-ea"/>
          <a:cs typeface="+mn-cs"/>
        </a:defRPr>
      </a:lvl1pPr>
      <a:lvl2pPr marL="742950" indent="-285750" algn="l" defTabSz="457200" rtl="0" eaLnBrk="1" latinLnBrk="0" hangingPunct="1">
        <a:spcBef>
          <a:spcPct val="20000"/>
        </a:spcBef>
        <a:buFont typeface="Arial"/>
        <a:buChar char="–"/>
        <a:defRPr sz="2800" kern="1200" baseline="0">
          <a:solidFill>
            <a:schemeClr val="tx1">
              <a:lumMod val="65000"/>
              <a:lumOff val="35000"/>
            </a:schemeClr>
          </a:solidFill>
          <a:latin typeface="Frutiger 57 Condensed"/>
          <a:ea typeface="+mn-ea"/>
          <a:cs typeface="+mn-cs"/>
        </a:defRPr>
      </a:lvl2pPr>
      <a:lvl3pPr marL="1143000" indent="-228600" algn="l" defTabSz="457200" rtl="0" eaLnBrk="1" latinLnBrk="0" hangingPunct="1">
        <a:spcBef>
          <a:spcPct val="20000"/>
        </a:spcBef>
        <a:buFont typeface="Arial"/>
        <a:buChar char="•"/>
        <a:defRPr sz="2400" kern="1200" baseline="0">
          <a:solidFill>
            <a:schemeClr val="tx1">
              <a:lumMod val="65000"/>
              <a:lumOff val="35000"/>
            </a:schemeClr>
          </a:solidFill>
          <a:latin typeface="Frutiger 57 Condensed"/>
          <a:ea typeface="+mn-ea"/>
          <a:cs typeface="+mn-cs"/>
        </a:defRPr>
      </a:lvl3pPr>
      <a:lvl4pPr marL="1600200" indent="-228600" algn="l" defTabSz="457200" rtl="0" eaLnBrk="1" latinLnBrk="0" hangingPunct="1">
        <a:spcBef>
          <a:spcPct val="20000"/>
        </a:spcBef>
        <a:buFont typeface="Arial"/>
        <a:buChar char="–"/>
        <a:defRPr sz="2000" kern="1200" baseline="0">
          <a:solidFill>
            <a:schemeClr val="tx1">
              <a:lumMod val="65000"/>
              <a:lumOff val="35000"/>
            </a:schemeClr>
          </a:solidFill>
          <a:latin typeface="Frutiger 57 Condensed"/>
          <a:ea typeface="+mn-ea"/>
          <a:cs typeface="+mn-cs"/>
        </a:defRPr>
      </a:lvl4pPr>
      <a:lvl5pPr marL="2057400" indent="-228600" algn="l" defTabSz="457200" rtl="0" eaLnBrk="1" latinLnBrk="0" hangingPunct="1">
        <a:spcBef>
          <a:spcPct val="20000"/>
        </a:spcBef>
        <a:buFont typeface="Arial"/>
        <a:buChar char="»"/>
        <a:defRPr sz="2000" kern="1200" baseline="0">
          <a:solidFill>
            <a:schemeClr val="tx1">
              <a:lumMod val="65000"/>
              <a:lumOff val="35000"/>
            </a:schemeClr>
          </a:solidFill>
          <a:latin typeface="Frutiger 57 Condensed"/>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dsparling@ivey.ca"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9.tif"/><Relationship Id="rId4" Type="http://schemas.openxmlformats.org/officeDocument/2006/relationships/hyperlink" Target="http://www.ivey.ca/agri-food"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1.emf"/><Relationship Id="rId5" Type="http://schemas.openxmlformats.org/officeDocument/2006/relationships/oleObject" Target="../embeddings/oleObject2.bin"/><Relationship Id="rId4" Type="http://schemas.openxmlformats.org/officeDocument/2006/relationships/image" Target="../media/image20.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package" Target="../embeddings/Document_Microsoft_Word1.doc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3.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package" Target="../embeddings/Document_Microsoft_Word2.docx"/><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4.emf"/></Relationships>
</file>

<file path=ppt/slides/_rels/slide43.xml.rels><?xml version="1.0" encoding="UTF-8" standalone="yes"?>
<Relationships xmlns="http://schemas.openxmlformats.org/package/2006/relationships"><Relationship Id="rId3" Type="http://schemas.openxmlformats.org/officeDocument/2006/relationships/package" Target="../embeddings/Document_Microsoft_Word3.docx"/><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5.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69049" y="912715"/>
            <a:ext cx="4579735" cy="2002078"/>
          </a:xfrm>
        </p:spPr>
        <p:txBody>
          <a:bodyPr/>
          <a:lstStyle/>
          <a:p>
            <a:pPr>
              <a:lnSpc>
                <a:spcPts val="4800"/>
              </a:lnSpc>
              <a:spcBef>
                <a:spcPts val="1200"/>
              </a:spcBef>
            </a:pPr>
            <a:r>
              <a:rPr lang="en-CA" sz="3600" dirty="0" smtClean="0"/>
              <a:t>Investment, structure and risk in Canadian agriculture</a:t>
            </a:r>
            <a:r>
              <a:rPr lang="en-US" sz="3600" dirty="0" smtClean="0"/>
              <a:t/>
            </a:r>
            <a:br>
              <a:rPr lang="en-US" sz="3600" dirty="0" smtClean="0"/>
            </a:br>
            <a:endParaRPr lang="en-US" sz="3600" i="1" dirty="0"/>
          </a:p>
        </p:txBody>
      </p:sp>
      <p:sp>
        <p:nvSpPr>
          <p:cNvPr id="3" name="Subtitle 2"/>
          <p:cNvSpPr>
            <a:spLocks noGrp="1"/>
          </p:cNvSpPr>
          <p:nvPr>
            <p:ph type="subTitle" idx="1"/>
          </p:nvPr>
        </p:nvSpPr>
        <p:spPr>
          <a:xfrm>
            <a:off x="2169049" y="3210923"/>
            <a:ext cx="4792190" cy="1818277"/>
          </a:xfrm>
        </p:spPr>
        <p:txBody>
          <a:bodyPr>
            <a:normAutofit fontScale="92500" lnSpcReduction="10000"/>
          </a:bodyPr>
          <a:lstStyle/>
          <a:p>
            <a:r>
              <a:rPr lang="en-US" sz="2600" dirty="0" smtClean="0"/>
              <a:t>David Sparling, PhD</a:t>
            </a:r>
          </a:p>
          <a:p>
            <a:r>
              <a:rPr lang="en-US" sz="2200" dirty="0" smtClean="0"/>
              <a:t>Chair of </a:t>
            </a:r>
            <a:r>
              <a:rPr lang="en-US" sz="2200" dirty="0" err="1" smtClean="0"/>
              <a:t>Agri</a:t>
            </a:r>
            <a:r>
              <a:rPr lang="en-US" sz="2200" dirty="0" smtClean="0"/>
              <a:t>-Food Innovation</a:t>
            </a:r>
          </a:p>
          <a:p>
            <a:r>
              <a:rPr lang="en-US" sz="2200" dirty="0" smtClean="0"/>
              <a:t>Nicoleta Uzea &amp; Erin Cheney</a:t>
            </a:r>
          </a:p>
          <a:p>
            <a:r>
              <a:rPr lang="en-US" sz="2200" dirty="0" smtClean="0"/>
              <a:t>Research Associates </a:t>
            </a:r>
          </a:p>
          <a:p>
            <a:r>
              <a:rPr lang="en-US" sz="2200" dirty="0" smtClean="0"/>
              <a:t>Richard </a:t>
            </a:r>
            <a:r>
              <a:rPr lang="en-US" sz="2200" dirty="0"/>
              <a:t>Ivey School of Business</a:t>
            </a:r>
          </a:p>
          <a:p>
            <a:endParaRPr lang="en-US" sz="2200" dirty="0" smtClean="0"/>
          </a:p>
          <a:p>
            <a:endParaRPr lang="en-US" sz="2200" dirty="0"/>
          </a:p>
        </p:txBody>
      </p:sp>
      <p:sp>
        <p:nvSpPr>
          <p:cNvPr id="4" name="TextBox 3"/>
          <p:cNvSpPr txBox="1"/>
          <p:nvPr/>
        </p:nvSpPr>
        <p:spPr>
          <a:xfrm>
            <a:off x="9336231" y="4514127"/>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4462135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Propensity to invest</a:t>
            </a:r>
            <a:endParaRPr lang="en-US" dirty="0"/>
          </a:p>
        </p:txBody>
      </p:sp>
      <p:sp>
        <p:nvSpPr>
          <p:cNvPr id="4" name="Date Placeholder 3"/>
          <p:cNvSpPr>
            <a:spLocks noGrp="1"/>
          </p:cNvSpPr>
          <p:nvPr>
            <p:ph type="dt" sz="half" idx="10"/>
          </p:nvPr>
        </p:nvSpPr>
        <p:spPr/>
        <p:txBody>
          <a:bodyPr/>
          <a:lstStyle/>
          <a:p>
            <a:fld id="{80D95B5F-6B2E-3346-AE90-A057BC7D7538}" type="datetime4">
              <a:rPr lang="en-CA" smtClean="0"/>
              <a:t>March-8-13</a:t>
            </a:fld>
            <a:endParaRPr lang="en-US"/>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224117"/>
            <a:ext cx="9144000" cy="4380270"/>
          </a:xfrm>
          <a:prstGeom prst="rect">
            <a:avLst/>
          </a:prstGeom>
          <a:noFill/>
          <a:ln>
            <a:noFill/>
          </a:ln>
        </p:spPr>
      </p:pic>
    </p:spTree>
    <p:extLst>
      <p:ext uri="{BB962C8B-B14F-4D97-AF65-F5344CB8AC3E}">
        <p14:creationId xmlns:p14="http://schemas.microsoft.com/office/powerpoint/2010/main" val="42388440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Investment is heavily scale dependent</a:t>
            </a:r>
            <a:endParaRPr lang="en-CA" dirty="0"/>
          </a:p>
        </p:txBody>
      </p:sp>
      <p:sp>
        <p:nvSpPr>
          <p:cNvPr id="3" name="Content Placeholder 2"/>
          <p:cNvSpPr>
            <a:spLocks noGrp="1"/>
          </p:cNvSpPr>
          <p:nvPr>
            <p:ph idx="1"/>
          </p:nvPr>
        </p:nvSpPr>
        <p:spPr/>
        <p:txBody>
          <a:bodyPr/>
          <a:lstStyle/>
          <a:p>
            <a:endParaRPr lang="en-CA"/>
          </a:p>
        </p:txBody>
      </p:sp>
      <p:sp>
        <p:nvSpPr>
          <p:cNvPr id="4" name="Date Placeholder 3"/>
          <p:cNvSpPr>
            <a:spLocks noGrp="1"/>
          </p:cNvSpPr>
          <p:nvPr>
            <p:ph type="dt" sz="half" idx="10"/>
          </p:nvPr>
        </p:nvSpPr>
        <p:spPr/>
        <p:txBody>
          <a:bodyPr/>
          <a:lstStyle/>
          <a:p>
            <a:fld id="{80D95B5F-6B2E-3346-AE90-A057BC7D7538}" type="datetime4">
              <a:rPr lang="en-CA" smtClean="0"/>
              <a:t>March-8-13</a:t>
            </a:fld>
            <a:endParaRPr lang="en-US"/>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224116"/>
            <a:ext cx="9144000" cy="5087990"/>
          </a:xfrm>
          <a:prstGeom prst="rect">
            <a:avLst/>
          </a:prstGeom>
          <a:noFill/>
          <a:ln>
            <a:noFill/>
          </a:ln>
        </p:spPr>
      </p:pic>
    </p:spTree>
    <p:extLst>
      <p:ext uri="{BB962C8B-B14F-4D97-AF65-F5344CB8AC3E}">
        <p14:creationId xmlns:p14="http://schemas.microsoft.com/office/powerpoint/2010/main" val="14491649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Regressions – Farm investment and …</a:t>
            </a:r>
            <a:endParaRPr lang="en-CA" dirty="0"/>
          </a:p>
        </p:txBody>
      </p:sp>
      <p:sp>
        <p:nvSpPr>
          <p:cNvPr id="4" name="Date Placeholder 3"/>
          <p:cNvSpPr>
            <a:spLocks noGrp="1"/>
          </p:cNvSpPr>
          <p:nvPr>
            <p:ph type="dt" sz="half" idx="10"/>
          </p:nvPr>
        </p:nvSpPr>
        <p:spPr/>
        <p:txBody>
          <a:bodyPr/>
          <a:lstStyle/>
          <a:p>
            <a:fld id="{80D95B5F-6B2E-3346-AE90-A057BC7D7538}" type="datetime4">
              <a:rPr lang="en-CA" smtClean="0"/>
              <a:t>March-8-13</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861909804"/>
              </p:ext>
            </p:extLst>
          </p:nvPr>
        </p:nvGraphicFramePr>
        <p:xfrm>
          <a:off x="-2" y="1312606"/>
          <a:ext cx="9144001" cy="4380271"/>
        </p:xfrm>
        <a:graphic>
          <a:graphicData uri="http://schemas.openxmlformats.org/drawingml/2006/table">
            <a:tbl>
              <a:tblPr firstRow="1" firstCol="1" bandRow="1">
                <a:tableStyleId>{5C22544A-7EE6-4342-B048-85BDC9FD1C3A}</a:tableStyleId>
              </a:tblPr>
              <a:tblGrid>
                <a:gridCol w="2520684"/>
                <a:gridCol w="956122"/>
                <a:gridCol w="1043042"/>
                <a:gridCol w="1043042"/>
                <a:gridCol w="1043042"/>
                <a:gridCol w="1216883"/>
                <a:gridCol w="1321186"/>
              </a:tblGrid>
              <a:tr h="840659">
                <a:tc>
                  <a:txBody>
                    <a:bodyPr/>
                    <a:lstStyle/>
                    <a:p>
                      <a:pPr marL="0" marR="0">
                        <a:spcBef>
                          <a:spcPts val="0"/>
                        </a:spcBef>
                        <a:spcAft>
                          <a:spcPts val="0"/>
                        </a:spcAft>
                      </a:pPr>
                      <a:r>
                        <a:rPr lang="en-US" sz="1800" dirty="0" smtClean="0">
                          <a:effectLst/>
                        </a:rPr>
                        <a:t>Relationship</a:t>
                      </a:r>
                      <a:r>
                        <a:rPr lang="en-US" sz="1800" baseline="0" dirty="0" smtClean="0">
                          <a:effectLst/>
                        </a:rPr>
                        <a:t> between farm investment and …</a:t>
                      </a:r>
                      <a:endParaRPr lang="en-CA" sz="1400" dirty="0">
                        <a:effectLst/>
                        <a:latin typeface="Cambria"/>
                        <a:ea typeface="MS Mincho"/>
                        <a:cs typeface="Times New Roman"/>
                      </a:endParaRPr>
                    </a:p>
                  </a:txBody>
                  <a:tcPr marL="68580" marR="68580" marT="0" marB="0" anchor="ctr"/>
                </a:tc>
                <a:tc>
                  <a:txBody>
                    <a:bodyPr/>
                    <a:lstStyle/>
                    <a:p>
                      <a:pPr marL="0" marR="0" algn="ctr">
                        <a:spcBef>
                          <a:spcPts val="0"/>
                        </a:spcBef>
                        <a:spcAft>
                          <a:spcPts val="0"/>
                        </a:spcAft>
                      </a:pPr>
                      <a:r>
                        <a:rPr lang="en-US" sz="1600" dirty="0">
                          <a:effectLst/>
                        </a:rPr>
                        <a:t>$10,000 - 99,999</a:t>
                      </a:r>
                      <a:endParaRPr lang="en-CA" sz="1800" dirty="0">
                        <a:effectLst/>
                        <a:latin typeface="Cambria"/>
                        <a:ea typeface="MS Mincho"/>
                        <a:cs typeface="Times New Roman"/>
                      </a:endParaRPr>
                    </a:p>
                  </a:txBody>
                  <a:tcPr marL="68580" marR="68580" marT="0" marB="0" anchor="ctr"/>
                </a:tc>
                <a:tc>
                  <a:txBody>
                    <a:bodyPr/>
                    <a:lstStyle/>
                    <a:p>
                      <a:pPr marL="0" marR="0" algn="ctr">
                        <a:spcBef>
                          <a:spcPts val="0"/>
                        </a:spcBef>
                        <a:spcAft>
                          <a:spcPts val="0"/>
                        </a:spcAft>
                      </a:pPr>
                      <a:r>
                        <a:rPr lang="en-US" sz="1600" dirty="0">
                          <a:effectLst/>
                        </a:rPr>
                        <a:t>$100,000 - 249,999</a:t>
                      </a:r>
                      <a:endParaRPr lang="en-CA" sz="1800" dirty="0">
                        <a:effectLst/>
                        <a:latin typeface="Cambria"/>
                        <a:ea typeface="MS Mincho"/>
                        <a:cs typeface="Times New Roman"/>
                      </a:endParaRPr>
                    </a:p>
                  </a:txBody>
                  <a:tcPr marL="68580" marR="68580" marT="0" marB="0" anchor="ctr"/>
                </a:tc>
                <a:tc>
                  <a:txBody>
                    <a:bodyPr/>
                    <a:lstStyle/>
                    <a:p>
                      <a:pPr marL="0" marR="0" algn="ctr">
                        <a:spcBef>
                          <a:spcPts val="0"/>
                        </a:spcBef>
                        <a:spcAft>
                          <a:spcPts val="0"/>
                        </a:spcAft>
                      </a:pPr>
                      <a:r>
                        <a:rPr lang="en-US" sz="1600" dirty="0">
                          <a:effectLst/>
                        </a:rPr>
                        <a:t>$250,000 - 499,999</a:t>
                      </a:r>
                      <a:endParaRPr lang="en-CA" sz="1800" dirty="0">
                        <a:effectLst/>
                        <a:latin typeface="Cambria"/>
                        <a:ea typeface="MS Mincho"/>
                        <a:cs typeface="Times New Roman"/>
                      </a:endParaRPr>
                    </a:p>
                  </a:txBody>
                  <a:tcPr marL="68580" marR="68580" marT="0" marB="0" anchor="ctr"/>
                </a:tc>
                <a:tc>
                  <a:txBody>
                    <a:bodyPr/>
                    <a:lstStyle/>
                    <a:p>
                      <a:pPr marL="0" marR="0" algn="ctr">
                        <a:spcBef>
                          <a:spcPts val="0"/>
                        </a:spcBef>
                        <a:spcAft>
                          <a:spcPts val="0"/>
                        </a:spcAft>
                      </a:pPr>
                      <a:r>
                        <a:rPr lang="en-US" sz="1600" dirty="0">
                          <a:effectLst/>
                        </a:rPr>
                        <a:t>$500,000 - 999,999</a:t>
                      </a:r>
                      <a:endParaRPr lang="en-CA" sz="1800" dirty="0">
                        <a:effectLst/>
                        <a:latin typeface="Cambria"/>
                        <a:ea typeface="MS Mincho"/>
                        <a:cs typeface="Times New Roman"/>
                      </a:endParaRPr>
                    </a:p>
                  </a:txBody>
                  <a:tcPr marL="68580" marR="68580" marT="0" marB="0" anchor="ctr"/>
                </a:tc>
                <a:tc>
                  <a:txBody>
                    <a:bodyPr/>
                    <a:lstStyle/>
                    <a:p>
                      <a:pPr marL="0" marR="0" algn="ctr">
                        <a:spcBef>
                          <a:spcPts val="0"/>
                        </a:spcBef>
                        <a:spcAft>
                          <a:spcPts val="0"/>
                        </a:spcAft>
                      </a:pPr>
                      <a:r>
                        <a:rPr lang="en-US" sz="1600" dirty="0">
                          <a:effectLst/>
                        </a:rPr>
                        <a:t>$1,000,000 - 2,499,999</a:t>
                      </a:r>
                      <a:endParaRPr lang="en-CA" sz="1800" dirty="0">
                        <a:effectLst/>
                        <a:latin typeface="Cambria"/>
                        <a:ea typeface="MS Mincho"/>
                        <a:cs typeface="Times New Roman"/>
                      </a:endParaRPr>
                    </a:p>
                  </a:txBody>
                  <a:tcPr marL="68580" marR="68580" marT="0" marB="0" anchor="ctr"/>
                </a:tc>
                <a:tc>
                  <a:txBody>
                    <a:bodyPr/>
                    <a:lstStyle/>
                    <a:p>
                      <a:pPr marL="0" marR="0" algn="ctr">
                        <a:spcBef>
                          <a:spcPts val="0"/>
                        </a:spcBef>
                        <a:spcAft>
                          <a:spcPts val="0"/>
                        </a:spcAft>
                      </a:pPr>
                      <a:r>
                        <a:rPr lang="en-US" sz="1600" dirty="0">
                          <a:effectLst/>
                        </a:rPr>
                        <a:t>$2,500,000+</a:t>
                      </a:r>
                      <a:endParaRPr lang="en-CA" sz="1800" dirty="0">
                        <a:effectLst/>
                        <a:latin typeface="Cambria"/>
                        <a:ea typeface="MS Mincho"/>
                        <a:cs typeface="Times New Roman"/>
                      </a:endParaRPr>
                    </a:p>
                  </a:txBody>
                  <a:tcPr marL="68580" marR="68580" marT="0" marB="0" anchor="ctr"/>
                </a:tc>
              </a:tr>
              <a:tr h="663677">
                <a:tc>
                  <a:txBody>
                    <a:bodyPr/>
                    <a:lstStyle/>
                    <a:p>
                      <a:pPr marL="0" marR="0">
                        <a:spcBef>
                          <a:spcPts val="0"/>
                        </a:spcBef>
                        <a:spcAft>
                          <a:spcPts val="0"/>
                        </a:spcAft>
                      </a:pPr>
                      <a:r>
                        <a:rPr lang="en-US" sz="1800" b="1" kern="1200" dirty="0" smtClean="0">
                          <a:solidFill>
                            <a:schemeClr val="lt1"/>
                          </a:solidFill>
                          <a:effectLst/>
                          <a:latin typeface="+mn-lt"/>
                          <a:ea typeface="+mn-ea"/>
                          <a:cs typeface="+mn-cs"/>
                        </a:rPr>
                        <a:t>net operating income</a:t>
                      </a:r>
                      <a:endParaRPr lang="en-CA" sz="1200" dirty="0">
                        <a:effectLst/>
                        <a:latin typeface="Cambria"/>
                        <a:ea typeface="MS Mincho"/>
                        <a:cs typeface="Times New Roman"/>
                      </a:endParaRPr>
                    </a:p>
                  </a:txBody>
                  <a:tcPr marL="68580" marR="68580" marT="0" marB="0" anchor="ctr"/>
                </a:tc>
                <a:tc>
                  <a:txBody>
                    <a:bodyPr/>
                    <a:lstStyle/>
                    <a:p>
                      <a:pPr marL="0" marR="0" algn="ctr">
                        <a:spcBef>
                          <a:spcPts val="0"/>
                        </a:spcBef>
                        <a:spcAft>
                          <a:spcPts val="0"/>
                        </a:spcAft>
                      </a:pPr>
                      <a:r>
                        <a:rPr lang="en-US" sz="1800" dirty="0">
                          <a:effectLst/>
                          <a:latin typeface="Calibri"/>
                          <a:ea typeface="Calibri"/>
                          <a:cs typeface="Calibri"/>
                        </a:rPr>
                        <a:t>0.52</a:t>
                      </a:r>
                      <a:endParaRPr lang="en-CA" sz="2000" dirty="0">
                        <a:effectLst/>
                        <a:latin typeface="Cambria"/>
                        <a:ea typeface="MS Mincho"/>
                        <a:cs typeface="Times New Roman"/>
                      </a:endParaRPr>
                    </a:p>
                  </a:txBody>
                  <a:tcPr marL="68580" marR="68580" marT="0" marB="0" anchor="ctr"/>
                </a:tc>
                <a:tc>
                  <a:txBody>
                    <a:bodyPr/>
                    <a:lstStyle/>
                    <a:p>
                      <a:pPr marL="0" marR="0" algn="ctr">
                        <a:spcBef>
                          <a:spcPts val="0"/>
                        </a:spcBef>
                        <a:spcAft>
                          <a:spcPts val="0"/>
                        </a:spcAft>
                      </a:pPr>
                      <a:r>
                        <a:rPr lang="en-US" sz="2000" b="1" dirty="0">
                          <a:effectLst/>
                          <a:latin typeface="Calibri"/>
                          <a:ea typeface="Calibri"/>
                          <a:cs typeface="Calibri"/>
                        </a:rPr>
                        <a:t>0.81*</a:t>
                      </a:r>
                      <a:endParaRPr lang="en-CA" sz="2400" b="1" dirty="0">
                        <a:effectLst/>
                        <a:latin typeface="Cambria"/>
                        <a:ea typeface="MS Mincho"/>
                        <a:cs typeface="Times New Roman"/>
                      </a:endParaRPr>
                    </a:p>
                  </a:txBody>
                  <a:tcPr marL="68580" marR="68580" marT="0" marB="0" anchor="ctr"/>
                </a:tc>
                <a:tc>
                  <a:txBody>
                    <a:bodyPr/>
                    <a:lstStyle/>
                    <a:p>
                      <a:pPr marL="0" marR="0" algn="ctr">
                        <a:spcBef>
                          <a:spcPts val="0"/>
                        </a:spcBef>
                        <a:spcAft>
                          <a:spcPts val="0"/>
                        </a:spcAft>
                      </a:pPr>
                      <a:r>
                        <a:rPr lang="en-US" sz="1800" dirty="0">
                          <a:effectLst/>
                          <a:latin typeface="Calibri"/>
                          <a:ea typeface="Calibri"/>
                          <a:cs typeface="Calibri"/>
                        </a:rPr>
                        <a:t>0.50</a:t>
                      </a:r>
                      <a:endParaRPr lang="en-CA" sz="2000" dirty="0">
                        <a:effectLst/>
                        <a:latin typeface="Cambria"/>
                        <a:ea typeface="MS Mincho"/>
                        <a:cs typeface="Times New Roman"/>
                      </a:endParaRPr>
                    </a:p>
                  </a:txBody>
                  <a:tcPr marL="68580" marR="68580" marT="0" marB="0" anchor="ctr"/>
                </a:tc>
                <a:tc>
                  <a:txBody>
                    <a:bodyPr/>
                    <a:lstStyle/>
                    <a:p>
                      <a:pPr marL="0" marR="0" algn="ctr">
                        <a:spcBef>
                          <a:spcPts val="0"/>
                        </a:spcBef>
                        <a:spcAft>
                          <a:spcPts val="0"/>
                        </a:spcAft>
                      </a:pPr>
                      <a:r>
                        <a:rPr lang="en-US" sz="1800">
                          <a:effectLst/>
                          <a:latin typeface="Calibri"/>
                          <a:ea typeface="Calibri"/>
                          <a:cs typeface="Calibri"/>
                        </a:rPr>
                        <a:t>0.11</a:t>
                      </a:r>
                      <a:endParaRPr lang="en-CA" sz="2000">
                        <a:effectLst/>
                        <a:latin typeface="Cambria"/>
                        <a:ea typeface="MS Mincho"/>
                        <a:cs typeface="Times New Roman"/>
                      </a:endParaRPr>
                    </a:p>
                  </a:txBody>
                  <a:tcPr marL="68580" marR="68580" marT="0" marB="0" anchor="ctr"/>
                </a:tc>
                <a:tc>
                  <a:txBody>
                    <a:bodyPr/>
                    <a:lstStyle/>
                    <a:p>
                      <a:pPr marL="0" marR="0" algn="ctr">
                        <a:spcBef>
                          <a:spcPts val="0"/>
                        </a:spcBef>
                        <a:spcAft>
                          <a:spcPts val="0"/>
                        </a:spcAft>
                      </a:pPr>
                      <a:r>
                        <a:rPr lang="en-US" sz="1800">
                          <a:effectLst/>
                          <a:latin typeface="Calibri"/>
                          <a:ea typeface="Calibri"/>
                          <a:cs typeface="Calibri"/>
                        </a:rPr>
                        <a:t>0.48</a:t>
                      </a:r>
                      <a:endParaRPr lang="en-CA" sz="2000">
                        <a:effectLst/>
                        <a:latin typeface="Cambria"/>
                        <a:ea typeface="MS Mincho"/>
                        <a:cs typeface="Times New Roman"/>
                      </a:endParaRPr>
                    </a:p>
                  </a:txBody>
                  <a:tcPr marL="68580" marR="68580" marT="0" marB="0" anchor="ctr"/>
                </a:tc>
                <a:tc>
                  <a:txBody>
                    <a:bodyPr/>
                    <a:lstStyle/>
                    <a:p>
                      <a:pPr marL="0" marR="0" algn="ctr">
                        <a:spcBef>
                          <a:spcPts val="0"/>
                        </a:spcBef>
                        <a:spcAft>
                          <a:spcPts val="0"/>
                        </a:spcAft>
                      </a:pPr>
                      <a:r>
                        <a:rPr lang="en-US" sz="1800" dirty="0">
                          <a:effectLst/>
                          <a:latin typeface="Calibri"/>
                          <a:ea typeface="Calibri"/>
                          <a:cs typeface="Calibri"/>
                        </a:rPr>
                        <a:t>0.17</a:t>
                      </a:r>
                      <a:endParaRPr lang="en-CA" sz="2000" dirty="0">
                        <a:effectLst/>
                        <a:latin typeface="Cambria"/>
                        <a:ea typeface="MS Mincho"/>
                        <a:cs typeface="Times New Roman"/>
                      </a:endParaRPr>
                    </a:p>
                  </a:txBody>
                  <a:tcPr marL="68580" marR="68580" marT="0" marB="0" anchor="ctr"/>
                </a:tc>
              </a:tr>
              <a:tr h="988142">
                <a:tc>
                  <a:txBody>
                    <a:bodyPr/>
                    <a:lstStyle/>
                    <a:p>
                      <a:pPr marL="0" marR="0">
                        <a:spcBef>
                          <a:spcPts val="0"/>
                        </a:spcBef>
                        <a:spcAft>
                          <a:spcPts val="0"/>
                        </a:spcAft>
                      </a:pPr>
                      <a:r>
                        <a:rPr lang="en-US" sz="1800" b="1" kern="1200" dirty="0" smtClean="0">
                          <a:solidFill>
                            <a:schemeClr val="lt1"/>
                          </a:solidFill>
                          <a:effectLst/>
                          <a:latin typeface="+mn-lt"/>
                          <a:ea typeface="+mn-ea"/>
                          <a:cs typeface="+mn-cs"/>
                        </a:rPr>
                        <a:t>off-farm income</a:t>
                      </a:r>
                      <a:endParaRPr lang="en-CA" sz="1200" dirty="0">
                        <a:effectLst/>
                        <a:latin typeface="Cambria"/>
                        <a:ea typeface="MS Mincho"/>
                        <a:cs typeface="Times New Roman"/>
                      </a:endParaRPr>
                    </a:p>
                  </a:txBody>
                  <a:tcPr marL="68580" marR="68580" marT="0" marB="0" anchor="ctr"/>
                </a:tc>
                <a:tc>
                  <a:txBody>
                    <a:bodyPr/>
                    <a:lstStyle/>
                    <a:p>
                      <a:pPr marL="0" marR="0" algn="ctr">
                        <a:spcBef>
                          <a:spcPts val="0"/>
                        </a:spcBef>
                        <a:spcAft>
                          <a:spcPts val="0"/>
                        </a:spcAft>
                      </a:pPr>
                      <a:r>
                        <a:rPr lang="en-US" sz="1800" dirty="0">
                          <a:effectLst/>
                          <a:latin typeface="Calibri"/>
                          <a:ea typeface="Calibri"/>
                          <a:cs typeface="Calibri"/>
                        </a:rPr>
                        <a:t>-0.44</a:t>
                      </a:r>
                      <a:endParaRPr lang="en-CA" sz="2000" dirty="0">
                        <a:effectLst/>
                        <a:latin typeface="Cambria"/>
                        <a:ea typeface="MS Mincho"/>
                        <a:cs typeface="Times New Roman"/>
                      </a:endParaRPr>
                    </a:p>
                  </a:txBody>
                  <a:tcPr marL="68580" marR="68580" marT="0" marB="0" anchor="ctr"/>
                </a:tc>
                <a:tc>
                  <a:txBody>
                    <a:bodyPr/>
                    <a:lstStyle/>
                    <a:p>
                      <a:pPr marL="0" marR="0" algn="ctr">
                        <a:spcBef>
                          <a:spcPts val="0"/>
                        </a:spcBef>
                        <a:spcAft>
                          <a:spcPts val="0"/>
                        </a:spcAft>
                      </a:pPr>
                      <a:r>
                        <a:rPr lang="en-US" sz="1800">
                          <a:effectLst/>
                          <a:latin typeface="Calibri"/>
                          <a:ea typeface="Calibri"/>
                          <a:cs typeface="Calibri"/>
                        </a:rPr>
                        <a:t>-0.47</a:t>
                      </a:r>
                      <a:endParaRPr lang="en-CA" sz="2000">
                        <a:effectLst/>
                        <a:latin typeface="Cambria"/>
                        <a:ea typeface="MS Mincho"/>
                        <a:cs typeface="Times New Roman"/>
                      </a:endParaRPr>
                    </a:p>
                  </a:txBody>
                  <a:tcPr marL="68580" marR="68580" marT="0" marB="0" anchor="ctr"/>
                </a:tc>
                <a:tc>
                  <a:txBody>
                    <a:bodyPr/>
                    <a:lstStyle/>
                    <a:p>
                      <a:pPr marL="0" marR="0" algn="ctr">
                        <a:spcBef>
                          <a:spcPts val="0"/>
                        </a:spcBef>
                        <a:spcAft>
                          <a:spcPts val="0"/>
                        </a:spcAft>
                      </a:pPr>
                      <a:r>
                        <a:rPr lang="en-US" sz="2000" b="1" dirty="0">
                          <a:effectLst/>
                          <a:latin typeface="Calibri"/>
                          <a:ea typeface="Calibri"/>
                          <a:cs typeface="Calibri"/>
                        </a:rPr>
                        <a:t>-0.88*</a:t>
                      </a:r>
                      <a:endParaRPr lang="en-CA" sz="2400" b="1" dirty="0">
                        <a:effectLst/>
                        <a:latin typeface="Cambria"/>
                        <a:ea typeface="MS Mincho"/>
                        <a:cs typeface="Times New Roman"/>
                      </a:endParaRPr>
                    </a:p>
                  </a:txBody>
                  <a:tcPr marL="68580" marR="68580" marT="0" marB="0" anchor="ctr"/>
                </a:tc>
                <a:tc>
                  <a:txBody>
                    <a:bodyPr/>
                    <a:lstStyle/>
                    <a:p>
                      <a:pPr marL="0" marR="0" algn="ctr">
                        <a:spcBef>
                          <a:spcPts val="0"/>
                        </a:spcBef>
                        <a:spcAft>
                          <a:spcPts val="0"/>
                        </a:spcAft>
                      </a:pPr>
                      <a:r>
                        <a:rPr lang="en-US" sz="1800" dirty="0">
                          <a:effectLst/>
                          <a:latin typeface="Calibri"/>
                          <a:ea typeface="Calibri"/>
                          <a:cs typeface="Calibri"/>
                        </a:rPr>
                        <a:t>0.63</a:t>
                      </a:r>
                      <a:endParaRPr lang="en-CA" sz="2000" dirty="0">
                        <a:effectLst/>
                        <a:latin typeface="Cambria"/>
                        <a:ea typeface="MS Mincho"/>
                        <a:cs typeface="Times New Roman"/>
                      </a:endParaRPr>
                    </a:p>
                  </a:txBody>
                  <a:tcPr marL="68580" marR="68580" marT="0" marB="0" anchor="ctr"/>
                </a:tc>
                <a:tc>
                  <a:txBody>
                    <a:bodyPr/>
                    <a:lstStyle/>
                    <a:p>
                      <a:pPr marL="0" marR="0" algn="ctr">
                        <a:spcBef>
                          <a:spcPts val="0"/>
                        </a:spcBef>
                        <a:spcAft>
                          <a:spcPts val="0"/>
                        </a:spcAft>
                      </a:pPr>
                      <a:r>
                        <a:rPr lang="en-US" sz="2000" b="1" dirty="0">
                          <a:effectLst/>
                          <a:latin typeface="Calibri"/>
                          <a:ea typeface="Calibri"/>
                          <a:cs typeface="Calibri"/>
                        </a:rPr>
                        <a:t>0.85*</a:t>
                      </a:r>
                      <a:endParaRPr lang="en-CA" sz="2400" b="1" dirty="0">
                        <a:effectLst/>
                        <a:latin typeface="Cambria"/>
                        <a:ea typeface="MS Mincho"/>
                        <a:cs typeface="Times New Roman"/>
                      </a:endParaRPr>
                    </a:p>
                  </a:txBody>
                  <a:tcPr marL="68580" marR="68580" marT="0" marB="0" anchor="ctr"/>
                </a:tc>
                <a:tc>
                  <a:txBody>
                    <a:bodyPr/>
                    <a:lstStyle/>
                    <a:p>
                      <a:pPr marL="0" marR="0" algn="ctr">
                        <a:spcBef>
                          <a:spcPts val="0"/>
                        </a:spcBef>
                        <a:spcAft>
                          <a:spcPts val="0"/>
                        </a:spcAft>
                      </a:pPr>
                      <a:r>
                        <a:rPr lang="en-US" sz="1800" dirty="0">
                          <a:effectLst/>
                          <a:latin typeface="Calibri"/>
                          <a:ea typeface="Calibri"/>
                          <a:cs typeface="Calibri"/>
                        </a:rPr>
                        <a:t>-0.15</a:t>
                      </a:r>
                      <a:endParaRPr lang="en-CA" sz="2000" dirty="0">
                        <a:effectLst/>
                        <a:latin typeface="Cambria"/>
                        <a:ea typeface="MS Mincho"/>
                        <a:cs typeface="Times New Roman"/>
                      </a:endParaRPr>
                    </a:p>
                  </a:txBody>
                  <a:tcPr marL="68580" marR="68580" marT="0" marB="0" anchor="ctr"/>
                </a:tc>
              </a:tr>
              <a:tr h="929148">
                <a:tc>
                  <a:txBody>
                    <a:bodyPr/>
                    <a:lstStyle/>
                    <a:p>
                      <a:pPr marL="0" marR="0">
                        <a:spcBef>
                          <a:spcPts val="0"/>
                        </a:spcBef>
                        <a:spcAft>
                          <a:spcPts val="0"/>
                        </a:spcAft>
                      </a:pPr>
                      <a:r>
                        <a:rPr kumimoji="0" lang="en-US" sz="1800" b="1" i="0" u="none" strike="noStrike" cap="none" normalizeH="0" baseline="0" dirty="0" smtClean="0">
                          <a:ln>
                            <a:noFill/>
                          </a:ln>
                          <a:solidFill>
                            <a:schemeClr val="bg1"/>
                          </a:solidFill>
                          <a:effectLst/>
                          <a:latin typeface="Cambria" pitchFamily="18" charset="0"/>
                          <a:ea typeface="Calibri" pitchFamily="34" charset="0"/>
                          <a:cs typeface="Times New Roman" pitchFamily="18" charset="0"/>
                        </a:rPr>
                        <a:t>government payments</a:t>
                      </a:r>
                      <a:endParaRPr lang="en-CA" sz="1800" b="1" dirty="0">
                        <a:solidFill>
                          <a:schemeClr val="bg1"/>
                        </a:solidFill>
                        <a:effectLst/>
                        <a:latin typeface="Cambria"/>
                        <a:ea typeface="MS Mincho"/>
                        <a:cs typeface="Times New Roman"/>
                      </a:endParaRPr>
                    </a:p>
                  </a:txBody>
                  <a:tcPr marL="68580" marR="68580" marT="0" marB="0" anchor="ctr"/>
                </a:tc>
                <a:tc>
                  <a:txBody>
                    <a:bodyPr/>
                    <a:lstStyle/>
                    <a:p>
                      <a:pPr marL="0" marR="0" algn="ctr">
                        <a:spcBef>
                          <a:spcPts val="0"/>
                        </a:spcBef>
                        <a:spcAft>
                          <a:spcPts val="0"/>
                        </a:spcAft>
                      </a:pPr>
                      <a:r>
                        <a:rPr lang="en-US" sz="1800">
                          <a:effectLst/>
                        </a:rPr>
                        <a:t>-0.02</a:t>
                      </a:r>
                      <a:endParaRPr lang="en-CA" sz="2000">
                        <a:effectLst/>
                        <a:latin typeface="Cambria"/>
                        <a:ea typeface="MS Mincho"/>
                        <a:cs typeface="Times New Roman"/>
                      </a:endParaRPr>
                    </a:p>
                  </a:txBody>
                  <a:tcPr marL="68580" marR="68580" marT="0" marB="0" anchor="ctr"/>
                </a:tc>
                <a:tc>
                  <a:txBody>
                    <a:bodyPr/>
                    <a:lstStyle/>
                    <a:p>
                      <a:pPr marL="0" marR="0" algn="ctr">
                        <a:spcBef>
                          <a:spcPts val="0"/>
                        </a:spcBef>
                        <a:spcAft>
                          <a:spcPts val="0"/>
                        </a:spcAft>
                      </a:pPr>
                      <a:r>
                        <a:rPr lang="en-US" sz="1800" dirty="0">
                          <a:effectLst/>
                        </a:rPr>
                        <a:t>-0.32</a:t>
                      </a:r>
                      <a:endParaRPr lang="en-CA" sz="2000" dirty="0">
                        <a:effectLst/>
                        <a:latin typeface="Cambria"/>
                        <a:ea typeface="MS Mincho"/>
                        <a:cs typeface="Times New Roman"/>
                      </a:endParaRPr>
                    </a:p>
                  </a:txBody>
                  <a:tcPr marL="68580" marR="68580" marT="0" marB="0" anchor="ctr"/>
                </a:tc>
                <a:tc>
                  <a:txBody>
                    <a:bodyPr/>
                    <a:lstStyle/>
                    <a:p>
                      <a:pPr marL="0" marR="0" algn="ctr">
                        <a:spcBef>
                          <a:spcPts val="0"/>
                        </a:spcBef>
                        <a:spcAft>
                          <a:spcPts val="0"/>
                        </a:spcAft>
                      </a:pPr>
                      <a:r>
                        <a:rPr lang="en-US" sz="1800">
                          <a:effectLst/>
                        </a:rPr>
                        <a:t>-0.02</a:t>
                      </a:r>
                      <a:endParaRPr lang="en-CA" sz="2000">
                        <a:effectLst/>
                        <a:latin typeface="Cambria"/>
                        <a:ea typeface="MS Mincho"/>
                        <a:cs typeface="Times New Roman"/>
                      </a:endParaRPr>
                    </a:p>
                  </a:txBody>
                  <a:tcPr marL="68580" marR="68580" marT="0" marB="0" anchor="ctr"/>
                </a:tc>
                <a:tc>
                  <a:txBody>
                    <a:bodyPr/>
                    <a:lstStyle/>
                    <a:p>
                      <a:pPr marL="0" marR="0" algn="ctr">
                        <a:spcBef>
                          <a:spcPts val="0"/>
                        </a:spcBef>
                        <a:spcAft>
                          <a:spcPts val="0"/>
                        </a:spcAft>
                      </a:pPr>
                      <a:r>
                        <a:rPr lang="en-US" sz="1800">
                          <a:effectLst/>
                        </a:rPr>
                        <a:t>-0.53</a:t>
                      </a:r>
                      <a:endParaRPr lang="en-CA" sz="2000">
                        <a:effectLst/>
                        <a:latin typeface="Cambria"/>
                        <a:ea typeface="MS Mincho"/>
                        <a:cs typeface="Times New Roman"/>
                      </a:endParaRPr>
                    </a:p>
                  </a:txBody>
                  <a:tcPr marL="68580" marR="68580" marT="0" marB="0" anchor="ctr"/>
                </a:tc>
                <a:tc>
                  <a:txBody>
                    <a:bodyPr/>
                    <a:lstStyle/>
                    <a:p>
                      <a:pPr marL="0" marR="0" algn="ctr">
                        <a:spcBef>
                          <a:spcPts val="0"/>
                        </a:spcBef>
                        <a:spcAft>
                          <a:spcPts val="0"/>
                        </a:spcAft>
                      </a:pPr>
                      <a:r>
                        <a:rPr lang="en-US" sz="1800" dirty="0">
                          <a:effectLst/>
                        </a:rPr>
                        <a:t>0.46</a:t>
                      </a:r>
                      <a:endParaRPr lang="en-CA" sz="2000" dirty="0">
                        <a:effectLst/>
                        <a:latin typeface="Cambria"/>
                        <a:ea typeface="MS Mincho"/>
                        <a:cs typeface="Times New Roman"/>
                      </a:endParaRPr>
                    </a:p>
                  </a:txBody>
                  <a:tcPr marL="68580" marR="68580" marT="0" marB="0" anchor="ctr"/>
                </a:tc>
                <a:tc>
                  <a:txBody>
                    <a:bodyPr/>
                    <a:lstStyle/>
                    <a:p>
                      <a:pPr marL="0" marR="0" algn="ctr">
                        <a:spcBef>
                          <a:spcPts val="0"/>
                        </a:spcBef>
                        <a:spcAft>
                          <a:spcPts val="0"/>
                        </a:spcAft>
                      </a:pPr>
                      <a:r>
                        <a:rPr lang="en-US" sz="2000" b="1" dirty="0">
                          <a:effectLst/>
                        </a:rPr>
                        <a:t>0.89*</a:t>
                      </a:r>
                      <a:endParaRPr lang="en-CA" sz="2400" b="1" dirty="0">
                        <a:effectLst/>
                        <a:latin typeface="Cambria"/>
                        <a:ea typeface="MS Mincho"/>
                        <a:cs typeface="Times New Roman"/>
                      </a:endParaRPr>
                    </a:p>
                  </a:txBody>
                  <a:tcPr marL="68580" marR="68580" marT="0" marB="0" anchor="ctr"/>
                </a:tc>
              </a:tr>
              <a:tr h="958645">
                <a:tc>
                  <a:txBody>
                    <a:bodyPr/>
                    <a:lstStyle/>
                    <a:p>
                      <a:pPr marL="0" marR="0">
                        <a:spcBef>
                          <a:spcPts val="0"/>
                        </a:spcBef>
                        <a:spcAft>
                          <a:spcPts val="0"/>
                        </a:spcAft>
                      </a:pPr>
                      <a:r>
                        <a:rPr lang="en-US" sz="1800" b="1" kern="1200" dirty="0" smtClean="0">
                          <a:solidFill>
                            <a:schemeClr val="lt1"/>
                          </a:solidFill>
                          <a:effectLst/>
                          <a:latin typeface="+mn-lt"/>
                          <a:ea typeface="+mn-ea"/>
                          <a:cs typeface="+mn-cs"/>
                        </a:rPr>
                        <a:t>debt level</a:t>
                      </a:r>
                      <a:endParaRPr lang="en-CA" sz="1200" dirty="0">
                        <a:effectLst/>
                        <a:latin typeface="Cambria"/>
                        <a:ea typeface="MS Mincho"/>
                        <a:cs typeface="Times New Roman"/>
                      </a:endParaRPr>
                    </a:p>
                  </a:txBody>
                  <a:tcPr marL="68580" marR="68580" marT="0" marB="0" anchor="ctr"/>
                </a:tc>
                <a:tc>
                  <a:txBody>
                    <a:bodyPr/>
                    <a:lstStyle/>
                    <a:p>
                      <a:pPr marL="0" marR="0" algn="ctr">
                        <a:spcBef>
                          <a:spcPts val="0"/>
                        </a:spcBef>
                        <a:spcAft>
                          <a:spcPts val="0"/>
                        </a:spcAft>
                      </a:pPr>
                      <a:r>
                        <a:rPr lang="en-US" sz="1800" dirty="0">
                          <a:effectLst/>
                          <a:latin typeface="Calibri"/>
                          <a:ea typeface="Calibri"/>
                          <a:cs typeface="Calibri"/>
                        </a:rPr>
                        <a:t>-0.38</a:t>
                      </a:r>
                      <a:endParaRPr lang="en-CA" sz="2000" dirty="0">
                        <a:effectLst/>
                        <a:latin typeface="Cambria"/>
                        <a:ea typeface="MS Mincho"/>
                        <a:cs typeface="Times New Roman"/>
                      </a:endParaRPr>
                    </a:p>
                  </a:txBody>
                  <a:tcPr marL="68580" marR="68580" marT="0" marB="0" anchor="ctr"/>
                </a:tc>
                <a:tc>
                  <a:txBody>
                    <a:bodyPr/>
                    <a:lstStyle/>
                    <a:p>
                      <a:pPr marL="0" marR="0" algn="ctr">
                        <a:spcBef>
                          <a:spcPts val="0"/>
                        </a:spcBef>
                        <a:spcAft>
                          <a:spcPts val="0"/>
                        </a:spcAft>
                      </a:pPr>
                      <a:r>
                        <a:rPr lang="en-US" sz="1800">
                          <a:effectLst/>
                          <a:latin typeface="Calibri"/>
                          <a:ea typeface="Calibri"/>
                          <a:cs typeface="Calibri"/>
                        </a:rPr>
                        <a:t>-0.95*</a:t>
                      </a:r>
                      <a:endParaRPr lang="en-CA" sz="2000">
                        <a:effectLst/>
                        <a:latin typeface="Cambria"/>
                        <a:ea typeface="MS Mincho"/>
                        <a:cs typeface="Times New Roman"/>
                      </a:endParaRPr>
                    </a:p>
                  </a:txBody>
                  <a:tcPr marL="68580" marR="68580" marT="0" marB="0" anchor="ctr"/>
                </a:tc>
                <a:tc>
                  <a:txBody>
                    <a:bodyPr/>
                    <a:lstStyle/>
                    <a:p>
                      <a:pPr marL="0" marR="0" algn="ctr">
                        <a:spcBef>
                          <a:spcPts val="0"/>
                        </a:spcBef>
                        <a:spcAft>
                          <a:spcPts val="0"/>
                        </a:spcAft>
                      </a:pPr>
                      <a:r>
                        <a:rPr lang="en-US" sz="2000" b="1" dirty="0">
                          <a:effectLst/>
                          <a:latin typeface="Calibri"/>
                          <a:ea typeface="Calibri"/>
                          <a:cs typeface="Calibri"/>
                        </a:rPr>
                        <a:t>-0.89*</a:t>
                      </a:r>
                      <a:endParaRPr lang="en-CA" sz="2400" b="1" dirty="0">
                        <a:effectLst/>
                        <a:latin typeface="Cambria"/>
                        <a:ea typeface="MS Mincho"/>
                        <a:cs typeface="Times New Roman"/>
                      </a:endParaRPr>
                    </a:p>
                  </a:txBody>
                  <a:tcPr marL="68580" marR="68580" marT="0" marB="0" anchor="ctr"/>
                </a:tc>
                <a:tc>
                  <a:txBody>
                    <a:bodyPr/>
                    <a:lstStyle/>
                    <a:p>
                      <a:pPr marL="0" marR="0" algn="ctr">
                        <a:spcBef>
                          <a:spcPts val="0"/>
                        </a:spcBef>
                        <a:spcAft>
                          <a:spcPts val="0"/>
                        </a:spcAft>
                      </a:pPr>
                      <a:r>
                        <a:rPr lang="en-US" sz="1800">
                          <a:effectLst/>
                          <a:latin typeface="Calibri"/>
                          <a:ea typeface="Calibri"/>
                          <a:cs typeface="Calibri"/>
                        </a:rPr>
                        <a:t>-0.19</a:t>
                      </a:r>
                      <a:endParaRPr lang="en-CA" sz="2000">
                        <a:effectLst/>
                        <a:latin typeface="Cambria"/>
                        <a:ea typeface="MS Mincho"/>
                        <a:cs typeface="Times New Roman"/>
                      </a:endParaRPr>
                    </a:p>
                  </a:txBody>
                  <a:tcPr marL="68580" marR="68580" marT="0" marB="0" anchor="ctr"/>
                </a:tc>
                <a:tc>
                  <a:txBody>
                    <a:bodyPr/>
                    <a:lstStyle/>
                    <a:p>
                      <a:pPr marL="0" marR="0" algn="ctr">
                        <a:spcBef>
                          <a:spcPts val="0"/>
                        </a:spcBef>
                        <a:spcAft>
                          <a:spcPts val="0"/>
                        </a:spcAft>
                      </a:pPr>
                      <a:r>
                        <a:rPr lang="en-US" sz="1800" dirty="0">
                          <a:effectLst/>
                          <a:latin typeface="Calibri"/>
                          <a:ea typeface="Calibri"/>
                          <a:cs typeface="Calibri"/>
                        </a:rPr>
                        <a:t>-0.15</a:t>
                      </a:r>
                      <a:endParaRPr lang="en-CA" sz="2000" dirty="0">
                        <a:effectLst/>
                        <a:latin typeface="Cambria"/>
                        <a:ea typeface="MS Mincho"/>
                        <a:cs typeface="Times New Roman"/>
                      </a:endParaRPr>
                    </a:p>
                  </a:txBody>
                  <a:tcPr marL="68580" marR="68580" marT="0" marB="0" anchor="ctr"/>
                </a:tc>
                <a:tc>
                  <a:txBody>
                    <a:bodyPr/>
                    <a:lstStyle/>
                    <a:p>
                      <a:pPr marL="0" marR="0" algn="ctr">
                        <a:spcBef>
                          <a:spcPts val="0"/>
                        </a:spcBef>
                        <a:spcAft>
                          <a:spcPts val="0"/>
                        </a:spcAft>
                      </a:pPr>
                      <a:r>
                        <a:rPr lang="en-US" sz="2000" b="1" dirty="0">
                          <a:effectLst/>
                          <a:latin typeface="Calibri"/>
                          <a:ea typeface="Calibri"/>
                          <a:cs typeface="Calibri"/>
                        </a:rPr>
                        <a:t>0.85*</a:t>
                      </a:r>
                      <a:endParaRPr lang="en-CA" sz="2400" b="1" dirty="0">
                        <a:effectLst/>
                        <a:latin typeface="Cambria"/>
                        <a:ea typeface="MS Mincho"/>
                        <a:cs typeface="Times New Roman"/>
                      </a:endParaRPr>
                    </a:p>
                  </a:txBody>
                  <a:tcPr marL="68580" marR="68580" marT="0" marB="0" anchor="ctr"/>
                </a:tc>
              </a:tr>
            </a:tbl>
          </a:graphicData>
        </a:graphic>
      </p:graphicFrame>
    </p:spTree>
    <p:extLst>
      <p:ext uri="{BB962C8B-B14F-4D97-AF65-F5344CB8AC3E}">
        <p14:creationId xmlns:p14="http://schemas.microsoft.com/office/powerpoint/2010/main" val="15916870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it the total investment split?</a:t>
            </a:r>
            <a:endParaRPr lang="en-CA" dirty="0"/>
          </a:p>
        </p:txBody>
      </p:sp>
      <p:sp>
        <p:nvSpPr>
          <p:cNvPr id="3" name="Content Placeholder 2"/>
          <p:cNvSpPr>
            <a:spLocks noGrp="1"/>
          </p:cNvSpPr>
          <p:nvPr>
            <p:ph idx="1"/>
          </p:nvPr>
        </p:nvSpPr>
        <p:spPr/>
        <p:txBody>
          <a:bodyPr/>
          <a:lstStyle/>
          <a:p>
            <a:endParaRPr lang="en-CA"/>
          </a:p>
        </p:txBody>
      </p:sp>
      <p:sp>
        <p:nvSpPr>
          <p:cNvPr id="4" name="Date Placeholder 3"/>
          <p:cNvSpPr>
            <a:spLocks noGrp="1"/>
          </p:cNvSpPr>
          <p:nvPr>
            <p:ph type="dt" sz="half" idx="10"/>
          </p:nvPr>
        </p:nvSpPr>
        <p:spPr/>
        <p:txBody>
          <a:bodyPr/>
          <a:lstStyle/>
          <a:p>
            <a:fld id="{80D95B5F-6B2E-3346-AE90-A057BC7D7538}" type="datetime4">
              <a:rPr lang="en-CA" smtClean="0"/>
              <a:t>March-8-13</a:t>
            </a:fld>
            <a:endParaRPr lang="en-US"/>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093160"/>
            <a:ext cx="9144000" cy="5263190"/>
          </a:xfrm>
          <a:prstGeom prst="rect">
            <a:avLst/>
          </a:prstGeom>
          <a:noFill/>
          <a:ln>
            <a:noFill/>
          </a:ln>
        </p:spPr>
      </p:pic>
    </p:spTree>
    <p:extLst>
      <p:ext uri="{BB962C8B-B14F-4D97-AF65-F5344CB8AC3E}">
        <p14:creationId xmlns:p14="http://schemas.microsoft.com/office/powerpoint/2010/main" val="35595211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556" y="111246"/>
            <a:ext cx="8585200" cy="981915"/>
          </a:xfrm>
        </p:spPr>
        <p:txBody>
          <a:bodyPr/>
          <a:lstStyle/>
          <a:p>
            <a:r>
              <a:rPr lang="en-US" dirty="0" smtClean="0"/>
              <a:t>Share invested in machinery, land and houses is growing; the rest are declining</a:t>
            </a:r>
            <a:endParaRPr lang="en-CA"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13407877"/>
              </p:ext>
            </p:extLst>
          </p:nvPr>
        </p:nvGraphicFramePr>
        <p:xfrm>
          <a:off x="0" y="1093164"/>
          <a:ext cx="9143999" cy="5602604"/>
        </p:xfrm>
        <a:graphic>
          <a:graphicData uri="http://schemas.openxmlformats.org/drawingml/2006/table">
            <a:tbl>
              <a:tblPr>
                <a:tableStyleId>{5C22544A-7EE6-4342-B048-85BDC9FD1C3A}</a:tableStyleId>
              </a:tblPr>
              <a:tblGrid>
                <a:gridCol w="5295185"/>
                <a:gridCol w="1215929"/>
                <a:gridCol w="1397341"/>
                <a:gridCol w="1235544"/>
              </a:tblGrid>
              <a:tr h="334578">
                <a:tc rowSpan="2">
                  <a:txBody>
                    <a:bodyPr/>
                    <a:lstStyle/>
                    <a:p>
                      <a:pPr algn="ctr" fontAlgn="ctr"/>
                      <a:r>
                        <a:rPr lang="en-US" sz="2000" b="1" u="none" strike="noStrike" dirty="0">
                          <a:effectLst/>
                        </a:rPr>
                        <a:t>Type of </a:t>
                      </a:r>
                      <a:r>
                        <a:rPr lang="en-US" sz="2000" b="1" u="none" strike="noStrike" dirty="0" smtClean="0">
                          <a:effectLst/>
                        </a:rPr>
                        <a:t>Asset</a:t>
                      </a:r>
                      <a:endParaRPr lang="en-CA" sz="2000" b="1" i="0" u="none" strike="noStrike" dirty="0">
                        <a:solidFill>
                          <a:srgbClr val="000000"/>
                        </a:solidFill>
                        <a:effectLst/>
                        <a:latin typeface="Calibri"/>
                      </a:endParaRPr>
                    </a:p>
                  </a:txBody>
                  <a:tcPr marL="9321" marR="9321" marT="9321" marB="0" anchor="ctr"/>
                </a:tc>
                <a:tc>
                  <a:txBody>
                    <a:bodyPr/>
                    <a:lstStyle/>
                    <a:p>
                      <a:pPr algn="ctr" fontAlgn="ctr"/>
                      <a:r>
                        <a:rPr lang="en-US" sz="2000" u="none" strike="noStrike">
                          <a:effectLst/>
                        </a:rPr>
                        <a:t> </a:t>
                      </a:r>
                      <a:endParaRPr lang="en-CA" sz="2000" b="1" i="0" u="none" strike="noStrike">
                        <a:solidFill>
                          <a:srgbClr val="000000"/>
                        </a:solidFill>
                        <a:effectLst/>
                        <a:latin typeface="Calibri"/>
                      </a:endParaRPr>
                    </a:p>
                  </a:txBody>
                  <a:tcPr marL="9321" marR="9321" marT="9321" marB="0" anchor="ctr"/>
                </a:tc>
                <a:tc>
                  <a:txBody>
                    <a:bodyPr/>
                    <a:lstStyle/>
                    <a:p>
                      <a:pPr algn="ctr" fontAlgn="ctr"/>
                      <a:r>
                        <a:rPr lang="en-US" sz="2000" u="none" strike="noStrike" dirty="0">
                          <a:effectLst/>
                        </a:rPr>
                        <a:t> </a:t>
                      </a:r>
                      <a:endParaRPr lang="en-CA" sz="2000" b="1" i="0" u="none" strike="noStrike" dirty="0">
                        <a:solidFill>
                          <a:srgbClr val="000000"/>
                        </a:solidFill>
                        <a:effectLst/>
                        <a:latin typeface="Calibri"/>
                      </a:endParaRPr>
                    </a:p>
                  </a:txBody>
                  <a:tcPr marL="9321" marR="9321" marT="9321" marB="0" anchor="ctr"/>
                </a:tc>
                <a:tc>
                  <a:txBody>
                    <a:bodyPr/>
                    <a:lstStyle/>
                    <a:p>
                      <a:pPr algn="ctr" fontAlgn="ctr"/>
                      <a:r>
                        <a:rPr lang="en-CA" sz="2000" u="none" strike="noStrike" dirty="0" smtClean="0">
                          <a:effectLst/>
                        </a:rPr>
                        <a:t>% of</a:t>
                      </a:r>
                      <a:r>
                        <a:rPr lang="en-CA" sz="2000" u="none" strike="noStrike" baseline="0" dirty="0" smtClean="0">
                          <a:effectLst/>
                        </a:rPr>
                        <a:t> </a:t>
                      </a:r>
                      <a:r>
                        <a:rPr lang="en-CA" sz="2000" u="none" strike="noStrike" dirty="0">
                          <a:effectLst/>
                        </a:rPr>
                        <a:t> </a:t>
                      </a:r>
                      <a:endParaRPr lang="en-CA" sz="2000" b="0" i="0" u="none" strike="noStrike" dirty="0">
                        <a:solidFill>
                          <a:srgbClr val="000000"/>
                        </a:solidFill>
                        <a:effectLst/>
                        <a:latin typeface="Calibri"/>
                      </a:endParaRPr>
                    </a:p>
                  </a:txBody>
                  <a:tcPr marL="9321" marR="9321" marT="9321" marB="0" anchor="ctr"/>
                </a:tc>
              </a:tr>
              <a:tr h="334578">
                <a:tc vMerge="1">
                  <a:txBody>
                    <a:bodyPr/>
                    <a:lstStyle/>
                    <a:p>
                      <a:endParaRPr lang="en-CA"/>
                    </a:p>
                  </a:txBody>
                  <a:tcPr/>
                </a:tc>
                <a:tc>
                  <a:txBody>
                    <a:bodyPr/>
                    <a:lstStyle/>
                    <a:p>
                      <a:pPr algn="ctr" fontAlgn="ctr"/>
                      <a:r>
                        <a:rPr lang="en-US" sz="2000" b="1" u="sng" strike="noStrike" dirty="0">
                          <a:effectLst/>
                        </a:rPr>
                        <a:t>2001</a:t>
                      </a:r>
                      <a:endParaRPr lang="en-CA" sz="2000" b="1" i="0" u="sng" strike="noStrike" dirty="0">
                        <a:solidFill>
                          <a:srgbClr val="000000"/>
                        </a:solidFill>
                        <a:effectLst/>
                        <a:latin typeface="Calibri"/>
                      </a:endParaRPr>
                    </a:p>
                  </a:txBody>
                  <a:tcPr marL="9321" marR="9321" marT="9321" marB="0" anchor="ctr"/>
                </a:tc>
                <a:tc>
                  <a:txBody>
                    <a:bodyPr/>
                    <a:lstStyle/>
                    <a:p>
                      <a:pPr algn="ctr" fontAlgn="ctr"/>
                      <a:r>
                        <a:rPr lang="en-US" sz="2000" b="1" u="sng" strike="noStrike" dirty="0">
                          <a:effectLst/>
                        </a:rPr>
                        <a:t>2009</a:t>
                      </a:r>
                      <a:endParaRPr lang="en-CA" sz="2000" b="1" i="0" u="sng" strike="noStrike" dirty="0">
                        <a:solidFill>
                          <a:srgbClr val="000000"/>
                        </a:solidFill>
                        <a:effectLst/>
                        <a:latin typeface="Calibri"/>
                      </a:endParaRPr>
                    </a:p>
                  </a:txBody>
                  <a:tcPr marL="9321" marR="9321" marT="9321" marB="0" anchor="ctr"/>
                </a:tc>
                <a:tc>
                  <a:txBody>
                    <a:bodyPr/>
                    <a:lstStyle/>
                    <a:p>
                      <a:pPr algn="ctr" fontAlgn="ctr"/>
                      <a:r>
                        <a:rPr lang="en-US" sz="2000" b="1" u="sng" strike="noStrike" dirty="0" smtClean="0">
                          <a:effectLst/>
                        </a:rPr>
                        <a:t>2009</a:t>
                      </a:r>
                      <a:endParaRPr lang="en-CA" sz="2000" b="1" i="0" u="sng" strike="noStrike" dirty="0">
                        <a:solidFill>
                          <a:srgbClr val="000000"/>
                        </a:solidFill>
                        <a:effectLst/>
                        <a:latin typeface="Calibri"/>
                      </a:endParaRPr>
                    </a:p>
                  </a:txBody>
                  <a:tcPr marL="9321" marR="9321" marT="9321" marB="0" anchor="ctr"/>
                </a:tc>
              </a:tr>
              <a:tr h="390945">
                <a:tc>
                  <a:txBody>
                    <a:bodyPr/>
                    <a:lstStyle/>
                    <a:p>
                      <a:pPr algn="ctr" fontAlgn="ctr"/>
                      <a:r>
                        <a:rPr lang="en-US" sz="2000" u="none" strike="noStrike" dirty="0">
                          <a:effectLst/>
                        </a:rPr>
                        <a:t>Farm machinery &amp; equipment</a:t>
                      </a:r>
                      <a:endParaRPr lang="en-CA" sz="2000" b="0" i="0" u="none" strike="noStrike" dirty="0">
                        <a:solidFill>
                          <a:srgbClr val="000000"/>
                        </a:solidFill>
                        <a:effectLst/>
                        <a:latin typeface="Calibri"/>
                      </a:endParaRPr>
                    </a:p>
                  </a:txBody>
                  <a:tcPr marL="9321" marR="9321" marT="9321" marB="0" anchor="ctr"/>
                </a:tc>
                <a:tc>
                  <a:txBody>
                    <a:bodyPr/>
                    <a:lstStyle/>
                    <a:p>
                      <a:pPr algn="ctr" fontAlgn="ctr"/>
                      <a:r>
                        <a:rPr lang="en-US" sz="2000" u="none" strike="noStrike" dirty="0">
                          <a:effectLst/>
                        </a:rPr>
                        <a:t>$3,583 </a:t>
                      </a:r>
                      <a:endParaRPr lang="en-CA" sz="2000" b="0" i="0" u="none" strike="noStrike" dirty="0">
                        <a:solidFill>
                          <a:srgbClr val="000000"/>
                        </a:solidFill>
                        <a:effectLst/>
                        <a:latin typeface="Calibri"/>
                      </a:endParaRPr>
                    </a:p>
                  </a:txBody>
                  <a:tcPr marL="9321" marR="9321" marT="9321" marB="0" anchor="ctr"/>
                </a:tc>
                <a:tc>
                  <a:txBody>
                    <a:bodyPr/>
                    <a:lstStyle/>
                    <a:p>
                      <a:pPr algn="ctr" fontAlgn="ctr"/>
                      <a:r>
                        <a:rPr lang="en-US" sz="2000" u="none" strike="noStrike">
                          <a:effectLst/>
                        </a:rPr>
                        <a:t>$5,441 </a:t>
                      </a:r>
                      <a:endParaRPr lang="en-CA" sz="2000" b="0" i="0" u="none" strike="noStrike">
                        <a:solidFill>
                          <a:srgbClr val="000000"/>
                        </a:solidFill>
                        <a:effectLst/>
                        <a:latin typeface="Calibri"/>
                      </a:endParaRPr>
                    </a:p>
                  </a:txBody>
                  <a:tcPr marL="9321" marR="9321" marT="9321" marB="0" anchor="ctr"/>
                </a:tc>
                <a:tc>
                  <a:txBody>
                    <a:bodyPr/>
                    <a:lstStyle/>
                    <a:p>
                      <a:pPr algn="ctr" fontAlgn="ctr"/>
                      <a:r>
                        <a:rPr lang="en-CA" sz="2000" u="none" strike="noStrike">
                          <a:effectLst/>
                        </a:rPr>
                        <a:t>47.6%</a:t>
                      </a:r>
                      <a:endParaRPr lang="en-CA" sz="2000" b="0" i="0" u="none" strike="noStrike">
                        <a:solidFill>
                          <a:srgbClr val="000000"/>
                        </a:solidFill>
                        <a:effectLst/>
                        <a:latin typeface="Calibri"/>
                      </a:endParaRPr>
                    </a:p>
                  </a:txBody>
                  <a:tcPr marL="9321" marR="9321" marT="9321" marB="0" anchor="ctr"/>
                </a:tc>
              </a:tr>
              <a:tr h="398206">
                <a:tc>
                  <a:txBody>
                    <a:bodyPr/>
                    <a:lstStyle/>
                    <a:p>
                      <a:pPr algn="ctr" fontAlgn="ctr"/>
                      <a:r>
                        <a:rPr lang="en-US" sz="2000" u="none" strike="noStrike">
                          <a:effectLst/>
                        </a:rPr>
                        <a:t>Farm real estate</a:t>
                      </a:r>
                      <a:endParaRPr lang="en-CA" sz="2000" b="0" i="0" u="none" strike="noStrike">
                        <a:solidFill>
                          <a:srgbClr val="000000"/>
                        </a:solidFill>
                        <a:effectLst/>
                        <a:latin typeface="Calibri"/>
                      </a:endParaRPr>
                    </a:p>
                  </a:txBody>
                  <a:tcPr marL="9321" marR="9321" marT="9321" marB="0" anchor="ctr"/>
                </a:tc>
                <a:tc>
                  <a:txBody>
                    <a:bodyPr/>
                    <a:lstStyle/>
                    <a:p>
                      <a:pPr algn="ctr" fontAlgn="ctr"/>
                      <a:r>
                        <a:rPr lang="en-US" sz="2000" u="none" strike="noStrike">
                          <a:effectLst/>
                        </a:rPr>
                        <a:t>$1,312 </a:t>
                      </a:r>
                      <a:endParaRPr lang="en-CA" sz="2000" b="0" i="0" u="none" strike="noStrike">
                        <a:solidFill>
                          <a:srgbClr val="000000"/>
                        </a:solidFill>
                        <a:effectLst/>
                        <a:latin typeface="Calibri"/>
                      </a:endParaRPr>
                    </a:p>
                  </a:txBody>
                  <a:tcPr marL="9321" marR="9321" marT="9321" marB="0" anchor="ctr"/>
                </a:tc>
                <a:tc>
                  <a:txBody>
                    <a:bodyPr/>
                    <a:lstStyle/>
                    <a:p>
                      <a:pPr algn="ctr" fontAlgn="ctr"/>
                      <a:r>
                        <a:rPr lang="en-US" sz="2000" u="none" strike="noStrike">
                          <a:effectLst/>
                        </a:rPr>
                        <a:t>$2,290 </a:t>
                      </a:r>
                      <a:endParaRPr lang="en-CA" sz="2000" b="0" i="0" u="none" strike="noStrike">
                        <a:solidFill>
                          <a:srgbClr val="000000"/>
                        </a:solidFill>
                        <a:effectLst/>
                        <a:latin typeface="Calibri"/>
                      </a:endParaRPr>
                    </a:p>
                  </a:txBody>
                  <a:tcPr marL="9321" marR="9321" marT="9321" marB="0" anchor="ctr"/>
                </a:tc>
                <a:tc>
                  <a:txBody>
                    <a:bodyPr/>
                    <a:lstStyle/>
                    <a:p>
                      <a:pPr algn="ctr" fontAlgn="ctr"/>
                      <a:r>
                        <a:rPr lang="en-CA" sz="2000" u="none" strike="noStrike">
                          <a:effectLst/>
                        </a:rPr>
                        <a:t>20.0%</a:t>
                      </a:r>
                      <a:endParaRPr lang="en-CA" sz="2000" b="0" i="0" u="none" strike="noStrike">
                        <a:solidFill>
                          <a:srgbClr val="000000"/>
                        </a:solidFill>
                        <a:effectLst/>
                        <a:latin typeface="Calibri"/>
                      </a:endParaRPr>
                    </a:p>
                  </a:txBody>
                  <a:tcPr marL="9321" marR="9321" marT="9321" marB="0" anchor="ctr"/>
                </a:tc>
              </a:tr>
              <a:tr h="471948">
                <a:tc>
                  <a:txBody>
                    <a:bodyPr/>
                    <a:lstStyle/>
                    <a:p>
                      <a:pPr algn="ctr" fontAlgn="ctr"/>
                      <a:r>
                        <a:rPr lang="en-US" sz="2000" u="none" strike="noStrike">
                          <a:effectLst/>
                        </a:rPr>
                        <a:t>Building constr/major renov.</a:t>
                      </a:r>
                      <a:endParaRPr lang="en-CA" sz="2000" b="0" i="0" u="none" strike="noStrike">
                        <a:solidFill>
                          <a:srgbClr val="000000"/>
                        </a:solidFill>
                        <a:effectLst/>
                        <a:latin typeface="Calibri"/>
                      </a:endParaRPr>
                    </a:p>
                  </a:txBody>
                  <a:tcPr marL="9321" marR="9321" marT="9321" marB="0" anchor="ctr"/>
                </a:tc>
                <a:tc>
                  <a:txBody>
                    <a:bodyPr/>
                    <a:lstStyle/>
                    <a:p>
                      <a:pPr algn="ctr" fontAlgn="ctr"/>
                      <a:r>
                        <a:rPr lang="en-US" sz="2000" u="none" strike="noStrike">
                          <a:effectLst/>
                        </a:rPr>
                        <a:t>$1,113 </a:t>
                      </a:r>
                      <a:endParaRPr lang="en-CA" sz="2000" b="0" i="0" u="none" strike="noStrike">
                        <a:solidFill>
                          <a:srgbClr val="000000"/>
                        </a:solidFill>
                        <a:effectLst/>
                        <a:latin typeface="Calibri"/>
                      </a:endParaRPr>
                    </a:p>
                  </a:txBody>
                  <a:tcPr marL="9321" marR="9321" marT="9321" marB="0" anchor="ctr"/>
                </a:tc>
                <a:tc>
                  <a:txBody>
                    <a:bodyPr/>
                    <a:lstStyle/>
                    <a:p>
                      <a:pPr algn="ctr" fontAlgn="ctr"/>
                      <a:r>
                        <a:rPr lang="en-US" sz="2000" u="none" strike="noStrike">
                          <a:effectLst/>
                        </a:rPr>
                        <a:t>$1,303 </a:t>
                      </a:r>
                      <a:endParaRPr lang="en-CA" sz="2000" b="0" i="0" u="none" strike="noStrike">
                        <a:solidFill>
                          <a:srgbClr val="000000"/>
                        </a:solidFill>
                        <a:effectLst/>
                        <a:latin typeface="Calibri"/>
                      </a:endParaRPr>
                    </a:p>
                  </a:txBody>
                  <a:tcPr marL="9321" marR="9321" marT="9321" marB="0" anchor="ctr"/>
                </a:tc>
                <a:tc>
                  <a:txBody>
                    <a:bodyPr/>
                    <a:lstStyle/>
                    <a:p>
                      <a:pPr algn="ctr" fontAlgn="ctr"/>
                      <a:r>
                        <a:rPr lang="en-CA" sz="2000" u="none" strike="noStrike" dirty="0">
                          <a:solidFill>
                            <a:srgbClr val="FF0000"/>
                          </a:solidFill>
                          <a:effectLst/>
                        </a:rPr>
                        <a:t>11.4%</a:t>
                      </a:r>
                      <a:endParaRPr lang="en-CA" sz="2000" b="0" i="0" u="none" strike="noStrike" dirty="0">
                        <a:solidFill>
                          <a:srgbClr val="FF0000"/>
                        </a:solidFill>
                        <a:effectLst/>
                        <a:latin typeface="Calibri"/>
                      </a:endParaRPr>
                    </a:p>
                  </a:txBody>
                  <a:tcPr marL="9321" marR="9321" marT="9321" marB="0" anchor="ctr"/>
                </a:tc>
              </a:tr>
              <a:tr h="442452">
                <a:tc>
                  <a:txBody>
                    <a:bodyPr/>
                    <a:lstStyle/>
                    <a:p>
                      <a:pPr algn="ctr" fontAlgn="ctr"/>
                      <a:r>
                        <a:rPr lang="en-US" sz="2000" u="none" strike="noStrike">
                          <a:effectLst/>
                        </a:rPr>
                        <a:t>House constr/major renov</a:t>
                      </a:r>
                      <a:endParaRPr lang="en-CA" sz="2000" b="0" i="0" u="none" strike="noStrike">
                        <a:solidFill>
                          <a:srgbClr val="000000"/>
                        </a:solidFill>
                        <a:effectLst/>
                        <a:latin typeface="Calibri"/>
                      </a:endParaRPr>
                    </a:p>
                  </a:txBody>
                  <a:tcPr marL="9321" marR="9321" marT="9321" marB="0" anchor="ctr"/>
                </a:tc>
                <a:tc>
                  <a:txBody>
                    <a:bodyPr/>
                    <a:lstStyle/>
                    <a:p>
                      <a:pPr algn="ctr" fontAlgn="ctr"/>
                      <a:r>
                        <a:rPr lang="en-US" sz="2000" u="none" strike="noStrike">
                          <a:effectLst/>
                        </a:rPr>
                        <a:t>$308 </a:t>
                      </a:r>
                      <a:endParaRPr lang="en-CA" sz="2000" b="0" i="0" u="none" strike="noStrike">
                        <a:solidFill>
                          <a:srgbClr val="000000"/>
                        </a:solidFill>
                        <a:effectLst/>
                        <a:latin typeface="Calibri"/>
                      </a:endParaRPr>
                    </a:p>
                  </a:txBody>
                  <a:tcPr marL="9321" marR="9321" marT="9321" marB="0" anchor="ctr"/>
                </a:tc>
                <a:tc>
                  <a:txBody>
                    <a:bodyPr/>
                    <a:lstStyle/>
                    <a:p>
                      <a:pPr algn="ctr" fontAlgn="ctr"/>
                      <a:r>
                        <a:rPr lang="en-US" sz="2000" u="none" strike="noStrike">
                          <a:effectLst/>
                        </a:rPr>
                        <a:t>$638 </a:t>
                      </a:r>
                      <a:endParaRPr lang="en-CA" sz="2000" b="0" i="0" u="none" strike="noStrike">
                        <a:solidFill>
                          <a:srgbClr val="000000"/>
                        </a:solidFill>
                        <a:effectLst/>
                        <a:latin typeface="Calibri"/>
                      </a:endParaRPr>
                    </a:p>
                  </a:txBody>
                  <a:tcPr marL="9321" marR="9321" marT="9321" marB="0" anchor="ctr"/>
                </a:tc>
                <a:tc>
                  <a:txBody>
                    <a:bodyPr/>
                    <a:lstStyle/>
                    <a:p>
                      <a:pPr algn="ctr" fontAlgn="ctr"/>
                      <a:r>
                        <a:rPr lang="en-CA" sz="2000" u="none" strike="noStrike" dirty="0">
                          <a:effectLst/>
                        </a:rPr>
                        <a:t>5.6%</a:t>
                      </a:r>
                      <a:endParaRPr lang="en-CA" sz="2000" b="0" i="0" u="none" strike="noStrike" dirty="0">
                        <a:solidFill>
                          <a:srgbClr val="000000"/>
                        </a:solidFill>
                        <a:effectLst/>
                        <a:latin typeface="Calibri"/>
                      </a:endParaRPr>
                    </a:p>
                  </a:txBody>
                  <a:tcPr marL="9321" marR="9321" marT="9321" marB="0" anchor="ctr"/>
                </a:tc>
              </a:tr>
              <a:tr h="394083">
                <a:tc>
                  <a:txBody>
                    <a:bodyPr/>
                    <a:lstStyle/>
                    <a:p>
                      <a:pPr algn="ctr" fontAlgn="ctr"/>
                      <a:r>
                        <a:rPr lang="en-US" sz="2000" u="none" strike="noStrike">
                          <a:effectLst/>
                        </a:rPr>
                        <a:t>Quota</a:t>
                      </a:r>
                      <a:endParaRPr lang="en-CA" sz="2000" b="0" i="0" u="none" strike="noStrike">
                        <a:solidFill>
                          <a:srgbClr val="000000"/>
                        </a:solidFill>
                        <a:effectLst/>
                        <a:latin typeface="Calibri"/>
                      </a:endParaRPr>
                    </a:p>
                  </a:txBody>
                  <a:tcPr marL="9321" marR="9321" marT="9321" marB="0" anchor="ctr"/>
                </a:tc>
                <a:tc>
                  <a:txBody>
                    <a:bodyPr/>
                    <a:lstStyle/>
                    <a:p>
                      <a:pPr algn="ctr" fontAlgn="ctr"/>
                      <a:r>
                        <a:rPr lang="en-US" sz="2000" u="none" strike="noStrike">
                          <a:effectLst/>
                        </a:rPr>
                        <a:t>$642 </a:t>
                      </a:r>
                      <a:endParaRPr lang="en-CA" sz="2000" b="0" i="0" u="none" strike="noStrike">
                        <a:solidFill>
                          <a:srgbClr val="000000"/>
                        </a:solidFill>
                        <a:effectLst/>
                        <a:latin typeface="Calibri"/>
                      </a:endParaRPr>
                    </a:p>
                  </a:txBody>
                  <a:tcPr marL="9321" marR="9321" marT="9321" marB="0" anchor="ctr"/>
                </a:tc>
                <a:tc>
                  <a:txBody>
                    <a:bodyPr/>
                    <a:lstStyle/>
                    <a:p>
                      <a:pPr algn="ctr" fontAlgn="ctr"/>
                      <a:r>
                        <a:rPr lang="en-US" sz="2000" u="none" strike="noStrike">
                          <a:effectLst/>
                        </a:rPr>
                        <a:t>$536 </a:t>
                      </a:r>
                      <a:endParaRPr lang="en-CA" sz="2000" b="0" i="0" u="none" strike="noStrike">
                        <a:solidFill>
                          <a:srgbClr val="000000"/>
                        </a:solidFill>
                        <a:effectLst/>
                        <a:latin typeface="Calibri"/>
                      </a:endParaRPr>
                    </a:p>
                  </a:txBody>
                  <a:tcPr marL="9321" marR="9321" marT="9321" marB="0" anchor="ctr"/>
                </a:tc>
                <a:tc>
                  <a:txBody>
                    <a:bodyPr/>
                    <a:lstStyle/>
                    <a:p>
                      <a:pPr algn="ctr" fontAlgn="ctr"/>
                      <a:r>
                        <a:rPr lang="en-CA" sz="2000" u="none" strike="noStrike" dirty="0">
                          <a:solidFill>
                            <a:srgbClr val="FF0000"/>
                          </a:solidFill>
                          <a:effectLst/>
                        </a:rPr>
                        <a:t>4.7%</a:t>
                      </a:r>
                      <a:endParaRPr lang="en-CA" sz="2000" b="0" i="0" u="none" strike="noStrike" dirty="0">
                        <a:solidFill>
                          <a:srgbClr val="FF0000"/>
                        </a:solidFill>
                        <a:effectLst/>
                        <a:latin typeface="Calibri"/>
                      </a:endParaRPr>
                    </a:p>
                  </a:txBody>
                  <a:tcPr marL="9321" marR="9321" marT="9321" marB="0" anchor="ctr"/>
                </a:tc>
              </a:tr>
              <a:tr h="427703">
                <a:tc>
                  <a:txBody>
                    <a:bodyPr/>
                    <a:lstStyle/>
                    <a:p>
                      <a:pPr algn="ctr" fontAlgn="ctr"/>
                      <a:r>
                        <a:rPr lang="en-US" sz="2000" u="none" strike="noStrike">
                          <a:effectLst/>
                        </a:rPr>
                        <a:t>Stocks, bonds, GICs, mutual funds</a:t>
                      </a:r>
                      <a:endParaRPr lang="en-CA" sz="2000" b="0" i="0" u="none" strike="noStrike">
                        <a:solidFill>
                          <a:srgbClr val="000000"/>
                        </a:solidFill>
                        <a:effectLst/>
                        <a:latin typeface="Calibri"/>
                      </a:endParaRPr>
                    </a:p>
                  </a:txBody>
                  <a:tcPr marL="9321" marR="9321" marT="9321" marB="0" anchor="ctr"/>
                </a:tc>
                <a:tc>
                  <a:txBody>
                    <a:bodyPr/>
                    <a:lstStyle/>
                    <a:p>
                      <a:pPr algn="ctr" fontAlgn="ctr"/>
                      <a:r>
                        <a:rPr lang="en-US" sz="2000" u="none" strike="noStrike">
                          <a:effectLst/>
                        </a:rPr>
                        <a:t>$306 </a:t>
                      </a:r>
                      <a:endParaRPr lang="en-CA" sz="2000" b="0" i="0" u="none" strike="noStrike">
                        <a:solidFill>
                          <a:srgbClr val="000000"/>
                        </a:solidFill>
                        <a:effectLst/>
                        <a:latin typeface="Calibri"/>
                      </a:endParaRPr>
                    </a:p>
                  </a:txBody>
                  <a:tcPr marL="9321" marR="9321" marT="9321" marB="0" anchor="ctr"/>
                </a:tc>
                <a:tc>
                  <a:txBody>
                    <a:bodyPr/>
                    <a:lstStyle/>
                    <a:p>
                      <a:pPr algn="ctr" fontAlgn="ctr"/>
                      <a:r>
                        <a:rPr lang="en-US" sz="2000" u="none" strike="noStrike">
                          <a:effectLst/>
                        </a:rPr>
                        <a:t>$389 </a:t>
                      </a:r>
                      <a:endParaRPr lang="en-CA" sz="2000" b="0" i="0" u="none" strike="noStrike">
                        <a:solidFill>
                          <a:srgbClr val="000000"/>
                        </a:solidFill>
                        <a:effectLst/>
                        <a:latin typeface="Calibri"/>
                      </a:endParaRPr>
                    </a:p>
                  </a:txBody>
                  <a:tcPr marL="9321" marR="9321" marT="9321" marB="0" anchor="ctr"/>
                </a:tc>
                <a:tc>
                  <a:txBody>
                    <a:bodyPr/>
                    <a:lstStyle/>
                    <a:p>
                      <a:pPr algn="ctr" fontAlgn="ctr"/>
                      <a:r>
                        <a:rPr lang="en-CA" sz="2000" u="none" strike="noStrike" dirty="0">
                          <a:solidFill>
                            <a:srgbClr val="FF0000"/>
                          </a:solidFill>
                          <a:effectLst/>
                        </a:rPr>
                        <a:t>3.4%</a:t>
                      </a:r>
                      <a:endParaRPr lang="en-CA" sz="2000" b="0" i="0" u="none" strike="noStrike" dirty="0">
                        <a:solidFill>
                          <a:srgbClr val="FF0000"/>
                        </a:solidFill>
                        <a:effectLst/>
                        <a:latin typeface="Calibri"/>
                      </a:endParaRPr>
                    </a:p>
                  </a:txBody>
                  <a:tcPr marL="9321" marR="9321" marT="9321" marB="0" anchor="ctr"/>
                </a:tc>
              </a:tr>
              <a:tr h="442452">
                <a:tc>
                  <a:txBody>
                    <a:bodyPr/>
                    <a:lstStyle/>
                    <a:p>
                      <a:pPr algn="ctr" fontAlgn="ctr"/>
                      <a:r>
                        <a:rPr lang="en-US" sz="2000" u="none" strike="noStrike">
                          <a:effectLst/>
                        </a:rPr>
                        <a:t>Breeding &amp; replacement livestock</a:t>
                      </a:r>
                      <a:endParaRPr lang="en-CA" sz="2000" b="0" i="0" u="none" strike="noStrike">
                        <a:solidFill>
                          <a:srgbClr val="000000"/>
                        </a:solidFill>
                        <a:effectLst/>
                        <a:latin typeface="Calibri"/>
                      </a:endParaRPr>
                    </a:p>
                  </a:txBody>
                  <a:tcPr marL="9321" marR="9321" marT="9321" marB="0" anchor="ctr"/>
                </a:tc>
                <a:tc>
                  <a:txBody>
                    <a:bodyPr/>
                    <a:lstStyle/>
                    <a:p>
                      <a:pPr algn="ctr" fontAlgn="ctr"/>
                      <a:r>
                        <a:rPr lang="en-US" sz="2000" u="none" strike="noStrike">
                          <a:effectLst/>
                        </a:rPr>
                        <a:t>$575 </a:t>
                      </a:r>
                      <a:endParaRPr lang="en-CA" sz="2000" b="0" i="0" u="none" strike="noStrike">
                        <a:solidFill>
                          <a:srgbClr val="000000"/>
                        </a:solidFill>
                        <a:effectLst/>
                        <a:latin typeface="Calibri"/>
                      </a:endParaRPr>
                    </a:p>
                  </a:txBody>
                  <a:tcPr marL="9321" marR="9321" marT="9321" marB="0" anchor="ctr"/>
                </a:tc>
                <a:tc>
                  <a:txBody>
                    <a:bodyPr/>
                    <a:lstStyle/>
                    <a:p>
                      <a:pPr algn="ctr" fontAlgn="ctr"/>
                      <a:r>
                        <a:rPr lang="en-US" sz="2000" u="none" strike="noStrike">
                          <a:effectLst/>
                        </a:rPr>
                        <a:t>$346 </a:t>
                      </a:r>
                      <a:endParaRPr lang="en-CA" sz="2000" b="0" i="0" u="none" strike="noStrike">
                        <a:solidFill>
                          <a:srgbClr val="000000"/>
                        </a:solidFill>
                        <a:effectLst/>
                        <a:latin typeface="Calibri"/>
                      </a:endParaRPr>
                    </a:p>
                  </a:txBody>
                  <a:tcPr marL="9321" marR="9321" marT="9321" marB="0" anchor="ctr"/>
                </a:tc>
                <a:tc>
                  <a:txBody>
                    <a:bodyPr/>
                    <a:lstStyle/>
                    <a:p>
                      <a:pPr algn="ctr" fontAlgn="ctr"/>
                      <a:r>
                        <a:rPr lang="en-CA" sz="2000" u="none" strike="noStrike" dirty="0">
                          <a:solidFill>
                            <a:srgbClr val="FF0000"/>
                          </a:solidFill>
                          <a:effectLst/>
                        </a:rPr>
                        <a:t>3.0%</a:t>
                      </a:r>
                      <a:endParaRPr lang="en-CA" sz="2000" b="0" i="0" u="none" strike="noStrike" dirty="0">
                        <a:solidFill>
                          <a:srgbClr val="FF0000"/>
                        </a:solidFill>
                        <a:effectLst/>
                        <a:latin typeface="Calibri"/>
                      </a:endParaRPr>
                    </a:p>
                  </a:txBody>
                  <a:tcPr marL="9321" marR="9321" marT="9321" marB="0" anchor="ctr"/>
                </a:tc>
              </a:tr>
              <a:tr h="427703">
                <a:tc>
                  <a:txBody>
                    <a:bodyPr/>
                    <a:lstStyle/>
                    <a:p>
                      <a:pPr algn="ctr" fontAlgn="ctr"/>
                      <a:r>
                        <a:rPr lang="en-US" sz="2000" u="none" strike="noStrike">
                          <a:effectLst/>
                        </a:rPr>
                        <a:t>Land improvements</a:t>
                      </a:r>
                      <a:endParaRPr lang="en-CA" sz="2000" b="0" i="0" u="none" strike="noStrike">
                        <a:solidFill>
                          <a:srgbClr val="000000"/>
                        </a:solidFill>
                        <a:effectLst/>
                        <a:latin typeface="Calibri"/>
                      </a:endParaRPr>
                    </a:p>
                  </a:txBody>
                  <a:tcPr marL="9321" marR="9321" marT="9321" marB="0" anchor="ctr"/>
                </a:tc>
                <a:tc>
                  <a:txBody>
                    <a:bodyPr/>
                    <a:lstStyle/>
                    <a:p>
                      <a:pPr algn="ctr" fontAlgn="ctr"/>
                      <a:r>
                        <a:rPr lang="en-US" sz="2000" u="none" strike="noStrike">
                          <a:effectLst/>
                        </a:rPr>
                        <a:t>$237 </a:t>
                      </a:r>
                      <a:endParaRPr lang="en-CA" sz="2000" b="0" i="0" u="none" strike="noStrike">
                        <a:solidFill>
                          <a:srgbClr val="000000"/>
                        </a:solidFill>
                        <a:effectLst/>
                        <a:latin typeface="Calibri"/>
                      </a:endParaRPr>
                    </a:p>
                  </a:txBody>
                  <a:tcPr marL="9321" marR="9321" marT="9321" marB="0" anchor="ctr"/>
                </a:tc>
                <a:tc>
                  <a:txBody>
                    <a:bodyPr/>
                    <a:lstStyle/>
                    <a:p>
                      <a:pPr algn="ctr" fontAlgn="ctr"/>
                      <a:r>
                        <a:rPr lang="en-US" sz="2000" u="none" strike="noStrike">
                          <a:effectLst/>
                        </a:rPr>
                        <a:t>$280 </a:t>
                      </a:r>
                      <a:endParaRPr lang="en-CA" sz="2000" b="0" i="0" u="none" strike="noStrike">
                        <a:solidFill>
                          <a:srgbClr val="000000"/>
                        </a:solidFill>
                        <a:effectLst/>
                        <a:latin typeface="Calibri"/>
                      </a:endParaRPr>
                    </a:p>
                  </a:txBody>
                  <a:tcPr marL="9321" marR="9321" marT="9321" marB="0" anchor="ctr"/>
                </a:tc>
                <a:tc>
                  <a:txBody>
                    <a:bodyPr/>
                    <a:lstStyle/>
                    <a:p>
                      <a:pPr algn="ctr" fontAlgn="ctr"/>
                      <a:r>
                        <a:rPr lang="en-CA" sz="2000" u="none" strike="noStrike" dirty="0">
                          <a:solidFill>
                            <a:srgbClr val="FF0000"/>
                          </a:solidFill>
                          <a:effectLst/>
                        </a:rPr>
                        <a:t>2.4%</a:t>
                      </a:r>
                      <a:endParaRPr lang="en-CA" sz="2000" b="0" i="0" u="none" strike="noStrike" dirty="0">
                        <a:solidFill>
                          <a:srgbClr val="FF0000"/>
                        </a:solidFill>
                        <a:effectLst/>
                        <a:latin typeface="Calibri"/>
                      </a:endParaRPr>
                    </a:p>
                  </a:txBody>
                  <a:tcPr marL="9321" marR="9321" marT="9321" marB="0" anchor="ctr"/>
                </a:tc>
              </a:tr>
              <a:tr h="497322">
                <a:tc>
                  <a:txBody>
                    <a:bodyPr/>
                    <a:lstStyle/>
                    <a:p>
                      <a:pPr algn="ctr" fontAlgn="ctr"/>
                      <a:r>
                        <a:rPr lang="en-CA" sz="2000" u="none" strike="noStrike">
                          <a:effectLst/>
                        </a:rPr>
                        <a:t>Manure, chemical or fuel storage or reno.</a:t>
                      </a:r>
                      <a:endParaRPr lang="en-CA" sz="2000" b="0" i="0" u="none" strike="noStrike">
                        <a:solidFill>
                          <a:srgbClr val="000000"/>
                        </a:solidFill>
                        <a:effectLst/>
                        <a:latin typeface="Calibri"/>
                      </a:endParaRPr>
                    </a:p>
                  </a:txBody>
                  <a:tcPr marL="9321" marR="9321" marT="9321" marB="0" anchor="ctr"/>
                </a:tc>
                <a:tc>
                  <a:txBody>
                    <a:bodyPr/>
                    <a:lstStyle/>
                    <a:p>
                      <a:pPr algn="ctr" fontAlgn="ctr"/>
                      <a:r>
                        <a:rPr lang="en-CA" sz="2000" u="none" strike="noStrike">
                          <a:effectLst/>
                        </a:rPr>
                        <a:t>$139 </a:t>
                      </a:r>
                      <a:endParaRPr lang="en-CA" sz="2000" b="0" i="0" u="none" strike="noStrike">
                        <a:solidFill>
                          <a:srgbClr val="000000"/>
                        </a:solidFill>
                        <a:effectLst/>
                        <a:latin typeface="Calibri"/>
                      </a:endParaRPr>
                    </a:p>
                  </a:txBody>
                  <a:tcPr marL="9321" marR="9321" marT="9321" marB="0" anchor="ctr"/>
                </a:tc>
                <a:tc>
                  <a:txBody>
                    <a:bodyPr/>
                    <a:lstStyle/>
                    <a:p>
                      <a:pPr algn="ctr" fontAlgn="ctr"/>
                      <a:r>
                        <a:rPr lang="en-CA" sz="2000" u="none" strike="noStrike">
                          <a:effectLst/>
                        </a:rPr>
                        <a:t>$182 </a:t>
                      </a:r>
                      <a:endParaRPr lang="en-CA" sz="2000" b="0" i="0" u="none" strike="noStrike">
                        <a:solidFill>
                          <a:srgbClr val="000000"/>
                        </a:solidFill>
                        <a:effectLst/>
                        <a:latin typeface="Calibri"/>
                      </a:endParaRPr>
                    </a:p>
                  </a:txBody>
                  <a:tcPr marL="9321" marR="9321" marT="9321" marB="0" anchor="ctr"/>
                </a:tc>
                <a:tc>
                  <a:txBody>
                    <a:bodyPr/>
                    <a:lstStyle/>
                    <a:p>
                      <a:pPr algn="ctr" fontAlgn="ctr"/>
                      <a:r>
                        <a:rPr lang="en-CA" sz="2000" u="none" strike="noStrike" dirty="0">
                          <a:solidFill>
                            <a:srgbClr val="FF0000"/>
                          </a:solidFill>
                          <a:effectLst/>
                        </a:rPr>
                        <a:t>1.6%</a:t>
                      </a:r>
                      <a:endParaRPr lang="en-CA" sz="2000" b="0" i="0" u="none" strike="noStrike" dirty="0">
                        <a:solidFill>
                          <a:srgbClr val="FF0000"/>
                        </a:solidFill>
                        <a:effectLst/>
                        <a:latin typeface="Calibri"/>
                      </a:endParaRPr>
                    </a:p>
                  </a:txBody>
                  <a:tcPr marL="9321" marR="9321" marT="9321" marB="0" anchor="ctr"/>
                </a:tc>
              </a:tr>
              <a:tr h="555995">
                <a:tc>
                  <a:txBody>
                    <a:bodyPr/>
                    <a:lstStyle/>
                    <a:p>
                      <a:pPr algn="ctr" fontAlgn="ctr"/>
                      <a:r>
                        <a:rPr lang="en-US" sz="2000" u="none" strike="noStrike">
                          <a:effectLst/>
                        </a:rPr>
                        <a:t>Environmental protection improvements</a:t>
                      </a:r>
                      <a:endParaRPr lang="en-CA" sz="2000" b="0" i="0" u="none" strike="noStrike">
                        <a:solidFill>
                          <a:srgbClr val="000000"/>
                        </a:solidFill>
                        <a:effectLst/>
                        <a:latin typeface="Calibri"/>
                      </a:endParaRPr>
                    </a:p>
                  </a:txBody>
                  <a:tcPr marL="9321" marR="9321" marT="9321" marB="0" anchor="ctr"/>
                </a:tc>
                <a:tc>
                  <a:txBody>
                    <a:bodyPr/>
                    <a:lstStyle/>
                    <a:p>
                      <a:pPr algn="ctr" fontAlgn="ctr"/>
                      <a:r>
                        <a:rPr lang="en-US" sz="2000" u="none" strike="noStrike">
                          <a:effectLst/>
                        </a:rPr>
                        <a:t>$32 </a:t>
                      </a:r>
                      <a:endParaRPr lang="en-CA" sz="2000" b="0" i="0" u="none" strike="noStrike">
                        <a:solidFill>
                          <a:srgbClr val="000000"/>
                        </a:solidFill>
                        <a:effectLst/>
                        <a:latin typeface="Calibri"/>
                      </a:endParaRPr>
                    </a:p>
                  </a:txBody>
                  <a:tcPr marL="9321" marR="9321" marT="9321" marB="0" anchor="ctr"/>
                </a:tc>
                <a:tc>
                  <a:txBody>
                    <a:bodyPr/>
                    <a:lstStyle/>
                    <a:p>
                      <a:pPr algn="ctr" fontAlgn="ctr"/>
                      <a:r>
                        <a:rPr lang="en-US" sz="2000" u="none" strike="noStrike">
                          <a:effectLst/>
                        </a:rPr>
                        <a:t>$34 </a:t>
                      </a:r>
                      <a:endParaRPr lang="en-CA" sz="2000" b="0" i="0" u="none" strike="noStrike">
                        <a:solidFill>
                          <a:srgbClr val="000000"/>
                        </a:solidFill>
                        <a:effectLst/>
                        <a:latin typeface="Calibri"/>
                      </a:endParaRPr>
                    </a:p>
                  </a:txBody>
                  <a:tcPr marL="9321" marR="9321" marT="9321" marB="0" anchor="ctr"/>
                </a:tc>
                <a:tc>
                  <a:txBody>
                    <a:bodyPr/>
                    <a:lstStyle/>
                    <a:p>
                      <a:pPr algn="ctr" fontAlgn="ctr"/>
                      <a:r>
                        <a:rPr lang="en-CA" sz="2000" u="none" strike="noStrike" dirty="0">
                          <a:solidFill>
                            <a:srgbClr val="FF0000"/>
                          </a:solidFill>
                          <a:effectLst/>
                        </a:rPr>
                        <a:t>0.3%</a:t>
                      </a:r>
                      <a:endParaRPr lang="en-CA" sz="2000" b="0" i="0" u="none" strike="noStrike" dirty="0">
                        <a:solidFill>
                          <a:srgbClr val="FF0000"/>
                        </a:solidFill>
                        <a:effectLst/>
                        <a:latin typeface="Calibri"/>
                      </a:endParaRPr>
                    </a:p>
                  </a:txBody>
                  <a:tcPr marL="9321" marR="9321" marT="9321" marB="0" anchor="ctr"/>
                </a:tc>
              </a:tr>
              <a:tr h="484639">
                <a:tc>
                  <a:txBody>
                    <a:bodyPr/>
                    <a:lstStyle/>
                    <a:p>
                      <a:pPr algn="ctr" fontAlgn="ctr"/>
                      <a:r>
                        <a:rPr lang="en-US" sz="2000" b="1" u="none" strike="noStrike" dirty="0">
                          <a:effectLst/>
                        </a:rPr>
                        <a:t>Total Investments</a:t>
                      </a:r>
                      <a:endParaRPr lang="en-CA" sz="2000" b="1" i="0" u="none" strike="noStrike" dirty="0">
                        <a:solidFill>
                          <a:srgbClr val="000000"/>
                        </a:solidFill>
                        <a:effectLst/>
                        <a:latin typeface="Calibri"/>
                      </a:endParaRPr>
                    </a:p>
                  </a:txBody>
                  <a:tcPr marL="9321" marR="9321" marT="9321" marB="0" anchor="ctr"/>
                </a:tc>
                <a:tc>
                  <a:txBody>
                    <a:bodyPr/>
                    <a:lstStyle/>
                    <a:p>
                      <a:pPr algn="ctr" fontAlgn="ctr"/>
                      <a:r>
                        <a:rPr lang="en-US" sz="2000" b="1" u="none" strike="noStrike" dirty="0">
                          <a:effectLst/>
                        </a:rPr>
                        <a:t>$8,247 </a:t>
                      </a:r>
                      <a:endParaRPr lang="en-CA" sz="2000" b="1" i="0" u="none" strike="noStrike" dirty="0">
                        <a:solidFill>
                          <a:srgbClr val="000000"/>
                        </a:solidFill>
                        <a:effectLst/>
                        <a:latin typeface="Calibri"/>
                      </a:endParaRPr>
                    </a:p>
                  </a:txBody>
                  <a:tcPr marL="9321" marR="9321" marT="9321" marB="0" anchor="ctr"/>
                </a:tc>
                <a:tc>
                  <a:txBody>
                    <a:bodyPr/>
                    <a:lstStyle/>
                    <a:p>
                      <a:pPr algn="ctr" fontAlgn="ctr"/>
                      <a:r>
                        <a:rPr lang="en-US" sz="2000" b="1" u="none" strike="noStrike" dirty="0">
                          <a:effectLst/>
                        </a:rPr>
                        <a:t>$11,439 </a:t>
                      </a:r>
                      <a:endParaRPr lang="en-CA" sz="2000" b="1" i="0" u="none" strike="noStrike" dirty="0">
                        <a:solidFill>
                          <a:srgbClr val="000000"/>
                        </a:solidFill>
                        <a:effectLst/>
                        <a:latin typeface="Calibri"/>
                      </a:endParaRPr>
                    </a:p>
                  </a:txBody>
                  <a:tcPr marL="9321" marR="9321" marT="9321" marB="0" anchor="ctr"/>
                </a:tc>
                <a:tc>
                  <a:txBody>
                    <a:bodyPr/>
                    <a:lstStyle/>
                    <a:p>
                      <a:pPr algn="ctr" fontAlgn="ctr"/>
                      <a:r>
                        <a:rPr lang="en-CA" sz="2000" u="none" strike="noStrike" dirty="0">
                          <a:effectLst/>
                        </a:rPr>
                        <a:t> </a:t>
                      </a:r>
                      <a:endParaRPr lang="en-CA" sz="2000" b="0" i="0" u="none" strike="noStrike" dirty="0">
                        <a:solidFill>
                          <a:srgbClr val="000000"/>
                        </a:solidFill>
                        <a:effectLst/>
                        <a:latin typeface="Calibri"/>
                      </a:endParaRPr>
                    </a:p>
                  </a:txBody>
                  <a:tcPr marL="9321" marR="9321" marT="9321" marB="0" anchor="ctr"/>
                </a:tc>
              </a:tr>
            </a:tbl>
          </a:graphicData>
        </a:graphic>
      </p:graphicFrame>
    </p:spTree>
    <p:extLst>
      <p:ext uri="{BB962C8B-B14F-4D97-AF65-F5344CB8AC3E}">
        <p14:creationId xmlns:p14="http://schemas.microsoft.com/office/powerpoint/2010/main" val="31170545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a:t>III.  How </a:t>
            </a:r>
            <a:r>
              <a:rPr lang="en-US" sz="3600" dirty="0" smtClean="0"/>
              <a:t>do large </a:t>
            </a:r>
            <a:r>
              <a:rPr lang="en-US" sz="3600" dirty="0"/>
              <a:t>farms </a:t>
            </a:r>
            <a:r>
              <a:rPr lang="en-US" sz="3600" dirty="0" smtClean="0"/>
              <a:t>operate?</a:t>
            </a:r>
            <a:endParaRPr lang="en-US" sz="3600" dirty="0"/>
          </a:p>
        </p:txBody>
      </p:sp>
      <p:sp>
        <p:nvSpPr>
          <p:cNvPr id="7171" name="Text Placeholder 2"/>
          <p:cNvSpPr>
            <a:spLocks noGrp="1"/>
          </p:cNvSpPr>
          <p:nvPr>
            <p:ph type="body" idx="1"/>
          </p:nvPr>
        </p:nvSpPr>
        <p:spPr>
          <a:xfrm>
            <a:off x="648924" y="2133588"/>
            <a:ext cx="3932238" cy="639763"/>
          </a:xfrm>
          <a:ln w="9525"/>
          <a:extLst>
            <a:ext uri="{91240B29-F687-4F45-9708-019B960494DF}">
              <a14:hiddenLine xmlns:a14="http://schemas.microsoft.com/office/drawing/2010/main" w="44450" cap="flat" algn="ctr">
                <a:solidFill>
                  <a:srgbClr val="000000"/>
                </a:solidFill>
                <a:miter lim="800000"/>
                <a:headEnd/>
                <a:tailEnd/>
              </a14:hiddenLine>
            </a:ext>
          </a:extLst>
        </p:spPr>
        <p:txBody>
          <a:bodyPr/>
          <a:lstStyle/>
          <a:p>
            <a:pPr eaLnBrk="1" hangingPunct="1"/>
            <a:r>
              <a:rPr lang="en-US" dirty="0" smtClean="0"/>
              <a:t>Provinces</a:t>
            </a:r>
          </a:p>
        </p:txBody>
      </p:sp>
      <p:sp>
        <p:nvSpPr>
          <p:cNvPr id="7172" name="Content Placeholder 3"/>
          <p:cNvSpPr>
            <a:spLocks noGrp="1"/>
          </p:cNvSpPr>
          <p:nvPr>
            <p:ph sz="half" idx="2"/>
          </p:nvPr>
        </p:nvSpPr>
        <p:spPr>
          <a:xfrm>
            <a:off x="648924" y="2895588"/>
            <a:ext cx="3932238" cy="3951288"/>
          </a:xfrm>
        </p:spPr>
        <p:txBody>
          <a:bodyPr/>
          <a:lstStyle/>
          <a:p>
            <a:pPr eaLnBrk="1" hangingPunct="1"/>
            <a:r>
              <a:rPr lang="en-US" sz="2000" smtClean="0"/>
              <a:t>Ontario</a:t>
            </a:r>
          </a:p>
          <a:p>
            <a:pPr eaLnBrk="1" hangingPunct="1"/>
            <a:r>
              <a:rPr lang="en-US" sz="2000" smtClean="0"/>
              <a:t>Manitoba</a:t>
            </a:r>
          </a:p>
          <a:p>
            <a:pPr eaLnBrk="1" hangingPunct="1"/>
            <a:r>
              <a:rPr lang="en-US" sz="2000" smtClean="0"/>
              <a:t>Alberta</a:t>
            </a:r>
          </a:p>
          <a:p>
            <a:pPr eaLnBrk="1" hangingPunct="1"/>
            <a:r>
              <a:rPr lang="en-US" sz="2000" smtClean="0"/>
              <a:t>Saskatchewan</a:t>
            </a:r>
          </a:p>
        </p:txBody>
      </p:sp>
      <p:sp>
        <p:nvSpPr>
          <p:cNvPr id="7173" name="Text Placeholder 4"/>
          <p:cNvSpPr>
            <a:spLocks noGrp="1"/>
          </p:cNvSpPr>
          <p:nvPr>
            <p:ph type="body" sz="quarter" idx="3"/>
          </p:nvPr>
        </p:nvSpPr>
        <p:spPr>
          <a:xfrm>
            <a:off x="4946287" y="2133588"/>
            <a:ext cx="3932237" cy="639763"/>
          </a:xfrm>
          <a:ln w="9525"/>
          <a:extLst>
            <a:ext uri="{91240B29-F687-4F45-9708-019B960494DF}">
              <a14:hiddenLine xmlns:a14="http://schemas.microsoft.com/office/drawing/2010/main" w="44450" cap="flat" algn="ctr">
                <a:solidFill>
                  <a:srgbClr val="000000"/>
                </a:solidFill>
                <a:miter lim="800000"/>
                <a:headEnd/>
                <a:tailEnd/>
              </a14:hiddenLine>
            </a:ext>
          </a:extLst>
        </p:spPr>
        <p:txBody>
          <a:bodyPr/>
          <a:lstStyle/>
          <a:p>
            <a:pPr eaLnBrk="1" hangingPunct="1"/>
            <a:r>
              <a:t>Sectors</a:t>
            </a:r>
          </a:p>
        </p:txBody>
      </p:sp>
      <p:sp>
        <p:nvSpPr>
          <p:cNvPr id="6" name="Content Placeholder 5"/>
          <p:cNvSpPr>
            <a:spLocks noGrp="1"/>
          </p:cNvSpPr>
          <p:nvPr>
            <p:ph sz="quarter" idx="4"/>
          </p:nvPr>
        </p:nvSpPr>
        <p:spPr>
          <a:xfrm>
            <a:off x="4946287" y="2895588"/>
            <a:ext cx="3932237" cy="3951288"/>
          </a:xfrm>
        </p:spPr>
        <p:txBody>
          <a:bodyPr rtlCol="0">
            <a:normAutofit/>
          </a:bodyPr>
          <a:lstStyle/>
          <a:p>
            <a:pPr marL="182880" indent="-182880" eaLnBrk="1" fontAlgn="auto" hangingPunct="1">
              <a:spcAft>
                <a:spcPts val="0"/>
              </a:spcAft>
              <a:buFont typeface="Arial" pitchFamily="34" charset="0"/>
              <a:buChar char="•"/>
              <a:defRPr/>
            </a:pPr>
            <a:r>
              <a:rPr lang="en-US" sz="2000" dirty="0" smtClean="0"/>
              <a:t>Hog</a:t>
            </a:r>
          </a:p>
          <a:p>
            <a:pPr marL="182880" indent="-182880" eaLnBrk="1" fontAlgn="auto" hangingPunct="1">
              <a:spcAft>
                <a:spcPts val="0"/>
              </a:spcAft>
              <a:buFont typeface="Arial" pitchFamily="34" charset="0"/>
              <a:buChar char="•"/>
              <a:defRPr/>
            </a:pPr>
            <a:r>
              <a:rPr lang="en-US" sz="2000" dirty="0" smtClean="0"/>
              <a:t>Flowers</a:t>
            </a:r>
          </a:p>
          <a:p>
            <a:pPr marL="182880" indent="-182880" eaLnBrk="1" fontAlgn="auto" hangingPunct="1">
              <a:spcAft>
                <a:spcPts val="0"/>
              </a:spcAft>
              <a:buFont typeface="Arial" pitchFamily="34" charset="0"/>
              <a:buChar char="•"/>
              <a:defRPr/>
            </a:pPr>
            <a:r>
              <a:rPr lang="en-US" sz="2000" dirty="0" smtClean="0"/>
              <a:t>Sod</a:t>
            </a:r>
          </a:p>
          <a:p>
            <a:pPr marL="182880" indent="-182880" eaLnBrk="1" fontAlgn="auto" hangingPunct="1">
              <a:spcAft>
                <a:spcPts val="0"/>
              </a:spcAft>
              <a:buFont typeface="Arial" pitchFamily="34" charset="0"/>
              <a:buChar char="•"/>
              <a:defRPr/>
            </a:pPr>
            <a:r>
              <a:rPr lang="en-US" sz="2000" dirty="0" smtClean="0"/>
              <a:t>Dairy</a:t>
            </a:r>
          </a:p>
          <a:p>
            <a:pPr marL="182880" indent="-182880" eaLnBrk="1" fontAlgn="auto" hangingPunct="1">
              <a:spcAft>
                <a:spcPts val="0"/>
              </a:spcAft>
              <a:buFont typeface="Arial" pitchFamily="34" charset="0"/>
              <a:buChar char="•"/>
              <a:defRPr/>
            </a:pPr>
            <a:r>
              <a:rPr lang="en-US" sz="2000" dirty="0" smtClean="0"/>
              <a:t>Cash crops</a:t>
            </a:r>
          </a:p>
          <a:p>
            <a:pPr marL="182880" indent="-182880" eaLnBrk="1" fontAlgn="auto" hangingPunct="1">
              <a:spcAft>
                <a:spcPts val="0"/>
              </a:spcAft>
              <a:buFont typeface="Arial" pitchFamily="34" charset="0"/>
              <a:buChar char="•"/>
              <a:defRPr/>
            </a:pPr>
            <a:r>
              <a:rPr lang="en-US" sz="2000" dirty="0" smtClean="0"/>
              <a:t>Mixed operation (crop &amp; cattle)</a:t>
            </a:r>
          </a:p>
          <a:p>
            <a:pPr marL="182880" indent="-182880" eaLnBrk="1" fontAlgn="auto" hangingPunct="1">
              <a:spcAft>
                <a:spcPts val="0"/>
              </a:spcAft>
              <a:buFont typeface="Arial" pitchFamily="34" charset="0"/>
              <a:buChar char="•"/>
              <a:defRPr/>
            </a:pPr>
            <a:r>
              <a:rPr lang="en-US" sz="2000" dirty="0" smtClean="0"/>
              <a:t>Specialty crop</a:t>
            </a:r>
          </a:p>
          <a:p>
            <a:pPr marL="182880" indent="-182880" eaLnBrk="1" fontAlgn="auto" hangingPunct="1">
              <a:spcAft>
                <a:spcPts val="0"/>
              </a:spcAft>
              <a:buFont typeface="Arial" pitchFamily="34" charset="0"/>
              <a:buChar char="•"/>
              <a:defRPr/>
            </a:pPr>
            <a:r>
              <a:rPr lang="en-US" sz="2000" dirty="0" smtClean="0"/>
              <a:t>Greenhouse vegetable</a:t>
            </a:r>
          </a:p>
          <a:p>
            <a:pPr marL="182880" indent="-182880" eaLnBrk="1" fontAlgn="auto" hangingPunct="1">
              <a:spcAft>
                <a:spcPts val="0"/>
              </a:spcAft>
              <a:buFont typeface="Arial" pitchFamily="34" charset="0"/>
              <a:buChar char="•"/>
              <a:defRPr/>
            </a:pPr>
            <a:r>
              <a:rPr lang="en-US" sz="2000" dirty="0" smtClean="0"/>
              <a:t>Fruit &amp; Vegetable</a:t>
            </a:r>
            <a:endParaRPr lang="en-US" sz="2000" dirty="0"/>
          </a:p>
        </p:txBody>
      </p:sp>
      <p:sp>
        <p:nvSpPr>
          <p:cNvPr id="3" name="Rectangle 2"/>
          <p:cNvSpPr/>
          <p:nvPr/>
        </p:nvSpPr>
        <p:spPr>
          <a:xfrm>
            <a:off x="530940" y="1380498"/>
            <a:ext cx="6853928" cy="830997"/>
          </a:xfrm>
          <a:prstGeom prst="rect">
            <a:avLst/>
          </a:prstGeom>
        </p:spPr>
        <p:txBody>
          <a:bodyPr wrap="none">
            <a:spAutoFit/>
          </a:bodyPr>
          <a:lstStyle/>
          <a:p>
            <a:r>
              <a:rPr lang="en-US" sz="2400" dirty="0" smtClean="0">
                <a:solidFill>
                  <a:schemeClr val="bg1">
                    <a:lumMod val="50000"/>
                  </a:schemeClr>
                </a:solidFill>
              </a:rPr>
              <a:t>- 14 in-depth case studies of large and complex farms</a:t>
            </a:r>
          </a:p>
          <a:p>
            <a:r>
              <a:rPr lang="en-US" sz="2400" dirty="0" smtClean="0">
                <a:solidFill>
                  <a:schemeClr val="bg1">
                    <a:lumMod val="50000"/>
                  </a:schemeClr>
                </a:solidFill>
              </a:rPr>
              <a:t>- $ 1 million in sales – but most much larger</a:t>
            </a:r>
            <a:endParaRPr lang="en-CA" sz="2400" dirty="0">
              <a:solidFill>
                <a:schemeClr val="bg1">
                  <a:lumMod val="50000"/>
                </a:schemeClr>
              </a:solidFill>
            </a:endParaRPr>
          </a:p>
        </p:txBody>
      </p:sp>
    </p:spTree>
    <p:extLst>
      <p:ext uri="{BB962C8B-B14F-4D97-AF65-F5344CB8AC3E}">
        <p14:creationId xmlns:p14="http://schemas.microsoft.com/office/powerpoint/2010/main" val="8056013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Primary strategies</a:t>
            </a:r>
            <a:endParaRPr lang="en-US" dirty="0"/>
          </a:p>
        </p:txBody>
      </p:sp>
      <p:sp>
        <p:nvSpPr>
          <p:cNvPr id="13315" name="Content Placeholder 2"/>
          <p:cNvSpPr>
            <a:spLocks noGrp="1"/>
          </p:cNvSpPr>
          <p:nvPr>
            <p:ph idx="1"/>
          </p:nvPr>
        </p:nvSpPr>
        <p:spPr>
          <a:xfrm>
            <a:off x="487680" y="1356360"/>
            <a:ext cx="8488680" cy="4876800"/>
          </a:xfrm>
        </p:spPr>
        <p:txBody>
          <a:bodyPr>
            <a:normAutofit/>
          </a:bodyPr>
          <a:lstStyle/>
          <a:p>
            <a:pPr marL="514350" indent="-514350">
              <a:spcBef>
                <a:spcPts val="1200"/>
              </a:spcBef>
              <a:buFont typeface="+mj-lt"/>
              <a:buAutoNum type="arabicPeriod"/>
            </a:pPr>
            <a:r>
              <a:rPr lang="en-US" dirty="0" smtClean="0"/>
              <a:t>Scale, capacity utilization and growth</a:t>
            </a:r>
          </a:p>
          <a:p>
            <a:pPr marL="514350" indent="-514350">
              <a:spcBef>
                <a:spcPts val="1200"/>
              </a:spcBef>
              <a:buFont typeface="+mj-lt"/>
              <a:buAutoNum type="arabicPeriod"/>
            </a:pPr>
            <a:r>
              <a:rPr lang="en-US" dirty="0" smtClean="0"/>
              <a:t>Vertical integration</a:t>
            </a:r>
          </a:p>
          <a:p>
            <a:pPr marL="514350" indent="-514350">
              <a:spcBef>
                <a:spcPts val="1200"/>
              </a:spcBef>
              <a:buFont typeface="+mj-lt"/>
              <a:buAutoNum type="arabicPeriod"/>
            </a:pPr>
            <a:r>
              <a:rPr lang="en-US" dirty="0" smtClean="0"/>
              <a:t>Product differentiation</a:t>
            </a:r>
          </a:p>
          <a:p>
            <a:pPr marL="514350" indent="-514350">
              <a:spcBef>
                <a:spcPts val="1200"/>
              </a:spcBef>
              <a:buFont typeface="+mj-lt"/>
              <a:buAutoNum type="arabicPeriod"/>
            </a:pPr>
            <a:r>
              <a:rPr lang="en-US" dirty="0" smtClean="0"/>
              <a:t>Diversification</a:t>
            </a:r>
            <a:endParaRPr lang="en-US" dirty="0"/>
          </a:p>
        </p:txBody>
      </p:sp>
    </p:spTree>
    <p:extLst>
      <p:ext uri="{BB962C8B-B14F-4D97-AF65-F5344CB8AC3E}">
        <p14:creationId xmlns:p14="http://schemas.microsoft.com/office/powerpoint/2010/main" val="39520058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58799" y="111246"/>
            <a:ext cx="8408219" cy="981915"/>
          </a:xfrm>
        </p:spPr>
        <p:txBody>
          <a:bodyPr/>
          <a:lstStyle/>
          <a:p>
            <a:pPr>
              <a:defRPr/>
            </a:pPr>
            <a:r>
              <a:rPr lang="en-US" dirty="0" smtClean="0"/>
              <a:t>Large farms operate at many levels of the value chain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7426495"/>
              </p:ext>
            </p:extLst>
          </p:nvPr>
        </p:nvGraphicFramePr>
        <p:xfrm>
          <a:off x="0" y="1295400"/>
          <a:ext cx="9144003" cy="5299501"/>
        </p:xfrm>
        <a:graphic>
          <a:graphicData uri="http://schemas.openxmlformats.org/drawingml/2006/table">
            <a:tbl>
              <a:tblPr/>
              <a:tblGrid>
                <a:gridCol w="846504"/>
                <a:gridCol w="846504"/>
                <a:gridCol w="846504"/>
                <a:gridCol w="1044903"/>
                <a:gridCol w="969951"/>
                <a:gridCol w="1044903"/>
                <a:gridCol w="1005222"/>
                <a:gridCol w="846504"/>
                <a:gridCol w="846504"/>
                <a:gridCol w="846504"/>
              </a:tblGrid>
              <a:tr h="751705">
                <a:tc>
                  <a:txBody>
                    <a:bodyPr/>
                    <a:lstStyle/>
                    <a:p>
                      <a:pPr algn="ctr" fontAlgn="ctr"/>
                      <a:r>
                        <a:rPr lang="en-US" sz="1400" b="1" i="0" u="none" strike="noStrike" dirty="0">
                          <a:solidFill>
                            <a:srgbClr val="000000"/>
                          </a:solidFill>
                          <a:effectLst/>
                          <a:latin typeface="Calibri"/>
                        </a:rPr>
                        <a:t>Farm</a:t>
                      </a:r>
                    </a:p>
                  </a:txBody>
                  <a:tcPr marL="9525" marR="9525" marT="9525" marB="0" anchor="ctr">
                    <a:lnL>
                      <a:noFill/>
                    </a:lnL>
                    <a:lnR>
                      <a:noFill/>
                    </a:lnR>
                    <a:lnT>
                      <a:noFill/>
                    </a:lnT>
                    <a:lnB>
                      <a:noFill/>
                    </a:lnB>
                  </a:tcPr>
                </a:tc>
                <a:tc>
                  <a:txBody>
                    <a:bodyPr/>
                    <a:lstStyle/>
                    <a:p>
                      <a:pPr algn="ctr" fontAlgn="ctr"/>
                      <a:r>
                        <a:rPr lang="en-US" sz="1400" b="1" i="0" u="none" strike="noStrike" dirty="0">
                          <a:solidFill>
                            <a:srgbClr val="000000"/>
                          </a:solidFill>
                          <a:effectLst/>
                          <a:latin typeface="Calibri"/>
                        </a:rPr>
                        <a:t>Genetics</a:t>
                      </a:r>
                    </a:p>
                  </a:txBody>
                  <a:tcPr marL="9525" marR="9525" marT="9525" marB="0" anchor="ctr">
                    <a:lnL>
                      <a:noFill/>
                    </a:lnL>
                    <a:lnR>
                      <a:noFill/>
                    </a:lnR>
                    <a:lnT>
                      <a:noFill/>
                    </a:lnT>
                    <a:lnB>
                      <a:noFill/>
                    </a:lnB>
                  </a:tcPr>
                </a:tc>
                <a:tc>
                  <a:txBody>
                    <a:bodyPr/>
                    <a:lstStyle/>
                    <a:p>
                      <a:pPr algn="ctr" fontAlgn="ctr"/>
                      <a:r>
                        <a:rPr lang="en-US" sz="1400" b="1" i="0" u="none" strike="noStrike">
                          <a:solidFill>
                            <a:srgbClr val="000000"/>
                          </a:solidFill>
                          <a:effectLst/>
                          <a:latin typeface="Calibri"/>
                        </a:rPr>
                        <a:t>Input supply </a:t>
                      </a:r>
                    </a:p>
                  </a:txBody>
                  <a:tcPr marL="9525" marR="9525" marT="9525" marB="0" anchor="ctr">
                    <a:lnL>
                      <a:noFill/>
                    </a:lnL>
                    <a:lnR>
                      <a:noFill/>
                    </a:lnR>
                    <a:lnT>
                      <a:noFill/>
                    </a:lnT>
                    <a:lnB>
                      <a:noFill/>
                    </a:lnB>
                  </a:tcPr>
                </a:tc>
                <a:tc>
                  <a:txBody>
                    <a:bodyPr/>
                    <a:lstStyle/>
                    <a:p>
                      <a:pPr algn="ctr" fontAlgn="ctr"/>
                      <a:r>
                        <a:rPr lang="en-US" sz="1400" b="1" i="0" u="none" strike="noStrike">
                          <a:solidFill>
                            <a:srgbClr val="000000"/>
                          </a:solidFill>
                          <a:effectLst/>
                          <a:latin typeface="Calibri"/>
                        </a:rPr>
                        <a:t>Primary production</a:t>
                      </a:r>
                    </a:p>
                  </a:txBody>
                  <a:tcPr marL="9525" marR="9525" marT="9525" marB="0" anchor="ctr">
                    <a:lnL>
                      <a:noFill/>
                    </a:lnL>
                    <a:lnR>
                      <a:noFill/>
                    </a:lnR>
                    <a:lnT>
                      <a:noFill/>
                    </a:lnT>
                    <a:lnB>
                      <a:noFill/>
                    </a:lnB>
                  </a:tcPr>
                </a:tc>
                <a:tc>
                  <a:txBody>
                    <a:bodyPr/>
                    <a:lstStyle/>
                    <a:p>
                      <a:pPr algn="ctr" fontAlgn="ctr"/>
                      <a:r>
                        <a:rPr lang="en-US" sz="1400" b="1" i="0" u="none" strike="noStrike">
                          <a:solidFill>
                            <a:srgbClr val="000000"/>
                          </a:solidFill>
                          <a:effectLst/>
                          <a:latin typeface="Calibri"/>
                        </a:rPr>
                        <a:t>Processing</a:t>
                      </a:r>
                    </a:p>
                  </a:txBody>
                  <a:tcPr marL="9525" marR="9525" marT="9525" marB="0" anchor="ctr">
                    <a:lnL>
                      <a:noFill/>
                    </a:lnL>
                    <a:lnR>
                      <a:noFill/>
                    </a:lnR>
                    <a:lnT>
                      <a:noFill/>
                    </a:lnT>
                    <a:lnB>
                      <a:noFill/>
                    </a:lnB>
                  </a:tcPr>
                </a:tc>
                <a:tc>
                  <a:txBody>
                    <a:bodyPr/>
                    <a:lstStyle/>
                    <a:p>
                      <a:pPr algn="ctr" fontAlgn="ctr"/>
                      <a:r>
                        <a:rPr lang="en-US" sz="1400" b="1" i="0" u="none" strike="noStrike">
                          <a:solidFill>
                            <a:srgbClr val="000000"/>
                          </a:solidFill>
                          <a:effectLst/>
                          <a:latin typeface="Calibri"/>
                        </a:rPr>
                        <a:t> Distribution</a:t>
                      </a:r>
                    </a:p>
                  </a:txBody>
                  <a:tcPr marL="9525" marR="9525" marT="9525" marB="0" anchor="ctr">
                    <a:lnL>
                      <a:noFill/>
                    </a:lnL>
                    <a:lnR>
                      <a:noFill/>
                    </a:lnR>
                    <a:lnT>
                      <a:noFill/>
                    </a:lnT>
                    <a:lnB>
                      <a:noFill/>
                    </a:lnB>
                  </a:tcPr>
                </a:tc>
                <a:tc>
                  <a:txBody>
                    <a:bodyPr/>
                    <a:lstStyle/>
                    <a:p>
                      <a:pPr algn="ctr" fontAlgn="ctr"/>
                      <a:r>
                        <a:rPr lang="en-US" sz="1400" b="1" i="0" u="none" strike="noStrike">
                          <a:solidFill>
                            <a:srgbClr val="000000"/>
                          </a:solidFill>
                          <a:effectLst/>
                          <a:latin typeface="Calibri"/>
                        </a:rPr>
                        <a:t>Wholesale</a:t>
                      </a:r>
                    </a:p>
                  </a:txBody>
                  <a:tcPr marL="9525" marR="9525" marT="9525" marB="0" anchor="ctr">
                    <a:lnL>
                      <a:noFill/>
                    </a:lnL>
                    <a:lnR>
                      <a:noFill/>
                    </a:lnR>
                    <a:lnT>
                      <a:noFill/>
                    </a:lnT>
                    <a:lnB>
                      <a:noFill/>
                    </a:lnB>
                  </a:tcPr>
                </a:tc>
                <a:tc>
                  <a:txBody>
                    <a:bodyPr/>
                    <a:lstStyle/>
                    <a:p>
                      <a:pPr algn="ctr" fontAlgn="ctr"/>
                      <a:r>
                        <a:rPr lang="en-US" sz="1400" b="1" i="0" u="none" strike="noStrike">
                          <a:solidFill>
                            <a:srgbClr val="000000"/>
                          </a:solidFill>
                          <a:effectLst/>
                          <a:latin typeface="Calibri"/>
                        </a:rPr>
                        <a:t>Retail</a:t>
                      </a:r>
                    </a:p>
                  </a:txBody>
                  <a:tcPr marL="9525" marR="9525" marT="9525" marB="0" anchor="ctr">
                    <a:lnL>
                      <a:noFill/>
                    </a:lnL>
                    <a:lnR>
                      <a:noFill/>
                    </a:lnR>
                    <a:lnT>
                      <a:noFill/>
                    </a:lnT>
                    <a:lnB>
                      <a:noFill/>
                    </a:lnB>
                  </a:tcPr>
                </a:tc>
                <a:tc>
                  <a:txBody>
                    <a:bodyPr/>
                    <a:lstStyle/>
                    <a:p>
                      <a:pPr algn="ctr" fontAlgn="ctr"/>
                      <a:r>
                        <a:rPr lang="en-US" sz="1400" b="1" i="0" u="none" strike="noStrike">
                          <a:solidFill>
                            <a:srgbClr val="FF0000"/>
                          </a:solidFill>
                          <a:effectLst/>
                          <a:latin typeface="Calibri"/>
                        </a:rPr>
                        <a:t>Exports</a:t>
                      </a:r>
                    </a:p>
                  </a:txBody>
                  <a:tcPr marL="9525" marR="9525" marT="9525" marB="0" anchor="ctr">
                    <a:lnL>
                      <a:noFill/>
                    </a:lnL>
                    <a:lnR>
                      <a:noFill/>
                    </a:lnR>
                    <a:lnT>
                      <a:noFill/>
                    </a:lnT>
                    <a:lnB>
                      <a:noFill/>
                    </a:lnB>
                  </a:tcPr>
                </a:tc>
                <a:tc>
                  <a:txBody>
                    <a:bodyPr/>
                    <a:lstStyle/>
                    <a:p>
                      <a:pPr algn="ctr" fontAlgn="ctr"/>
                      <a:r>
                        <a:rPr lang="en-US" sz="1400" b="1" i="0" u="none" strike="noStrike">
                          <a:solidFill>
                            <a:srgbClr val="FF0000"/>
                          </a:solidFill>
                          <a:effectLst/>
                          <a:latin typeface="Calibri"/>
                        </a:rPr>
                        <a:t>Services</a:t>
                      </a:r>
                    </a:p>
                  </a:txBody>
                  <a:tcPr marL="9525" marR="9525" marT="9525" marB="0" anchor="ctr">
                    <a:lnL>
                      <a:noFill/>
                    </a:lnL>
                    <a:lnR>
                      <a:noFill/>
                    </a:lnR>
                    <a:lnT>
                      <a:noFill/>
                    </a:lnT>
                    <a:lnB>
                      <a:noFill/>
                    </a:lnB>
                  </a:tcPr>
                </a:tc>
              </a:tr>
              <a:tr h="263095">
                <a:tc>
                  <a:txBody>
                    <a:bodyPr/>
                    <a:lstStyle/>
                    <a:p>
                      <a:pPr algn="ctr" fontAlgn="ctr"/>
                      <a:r>
                        <a:rPr lang="en-US" sz="1400" b="0" i="0" u="none" strike="noStrike" dirty="0">
                          <a:solidFill>
                            <a:srgbClr val="000000"/>
                          </a:solidFill>
                          <a:effectLst/>
                          <a:latin typeface="Calibri"/>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FFFFFF"/>
                          </a:solidFill>
                          <a:effectLst/>
                          <a:latin typeface="Calibri"/>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FFFFFF"/>
                          </a:solidFill>
                          <a:effectLst/>
                          <a:latin typeface="Calibri"/>
                        </a:rPr>
                        <a:t> </a:t>
                      </a:r>
                    </a:p>
                  </a:txBody>
                  <a:tcPr marL="9525" marR="9525" marT="9525"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FFFFFF"/>
                          </a:solidFill>
                          <a:effectLst/>
                          <a:latin typeface="Calibri"/>
                        </a:rPr>
                        <a:t> </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6092"/>
                    </a:solidFill>
                  </a:tcPr>
                </a:tc>
                <a:tc>
                  <a:txBody>
                    <a:bodyPr/>
                    <a:lstStyle/>
                    <a:p>
                      <a:pPr algn="ctr" fontAlgn="ctr"/>
                      <a:r>
                        <a:rPr lang="en-US" sz="1400" b="0" i="0" u="none" strike="noStrike">
                          <a:solidFill>
                            <a:srgbClr val="FFFFFF"/>
                          </a:solidFill>
                          <a:effectLst/>
                          <a:latin typeface="Calibri"/>
                        </a:rPr>
                        <a:t> </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FFFFFF"/>
                          </a:solidFill>
                          <a:effectLst/>
                          <a:latin typeface="Calibri"/>
                        </a:rPr>
                        <a:t> </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6092"/>
                    </a:solidFill>
                  </a:tcPr>
                </a:tc>
                <a:tc>
                  <a:txBody>
                    <a:bodyPr/>
                    <a:lstStyle/>
                    <a:p>
                      <a:pPr algn="ctr" fontAlgn="ctr"/>
                      <a:r>
                        <a:rPr lang="en-US" sz="1400" b="0" i="0" u="none" strike="noStrike">
                          <a:solidFill>
                            <a:srgbClr val="FFFFFF"/>
                          </a:solidFill>
                          <a:effectLst/>
                          <a:latin typeface="Calibri"/>
                        </a:rPr>
                        <a:t> </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solidFill>
                      <a:srgbClr val="366092"/>
                    </a:solidFill>
                  </a:tcPr>
                </a:tc>
                <a:tc>
                  <a:txBody>
                    <a:bodyPr/>
                    <a:lstStyle/>
                    <a:p>
                      <a:pPr algn="ctr" fontAlgn="ctr"/>
                      <a:r>
                        <a:rPr lang="en-US" sz="1400" b="0" i="0" u="none" strike="noStrike">
                          <a:solidFill>
                            <a:srgbClr val="FFFFFF"/>
                          </a:solidFill>
                          <a:effectLst/>
                          <a:latin typeface="Calibri"/>
                        </a:rPr>
                        <a:t> </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FFFFFF"/>
                          </a:solidFill>
                          <a:effectLst/>
                          <a:latin typeface="Calibri"/>
                        </a:rPr>
                        <a:t> </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6092"/>
                    </a:solidFill>
                  </a:tcPr>
                </a:tc>
                <a:tc>
                  <a:txBody>
                    <a:bodyPr/>
                    <a:lstStyle/>
                    <a:p>
                      <a:pPr algn="ctr" fontAlgn="ctr"/>
                      <a:r>
                        <a:rPr lang="en-US" sz="1400" b="0" i="0" u="none" strike="noStrike">
                          <a:solidFill>
                            <a:srgbClr val="FFFFFF"/>
                          </a:solidFill>
                          <a:effectLst/>
                          <a:latin typeface="Calibri"/>
                        </a:rPr>
                        <a:t> </a:t>
                      </a:r>
                    </a:p>
                  </a:txBody>
                  <a:tcPr marL="9525" marR="9525" marT="9525"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3551">
                <a:tc>
                  <a:txBody>
                    <a:bodyPr/>
                    <a:lstStyle/>
                    <a:p>
                      <a:pPr algn="ctr" fontAlgn="ctr"/>
                      <a:r>
                        <a:rPr lang="en-US" sz="1400" b="0" i="0" u="none" strike="noStrike">
                          <a:solidFill>
                            <a:srgbClr val="000000"/>
                          </a:solidFill>
                          <a:effectLst/>
                          <a:latin typeface="Calibri"/>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FFFFFF"/>
                          </a:solidFill>
                          <a:effectLst/>
                          <a:latin typeface="Calibri"/>
                        </a:rPr>
                        <a:t> </a:t>
                      </a:r>
                    </a:p>
                  </a:txBody>
                  <a:tcPr marL="9525" marR="9525" marT="9525"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FFFFFF"/>
                          </a:solidFill>
                          <a:effectLst/>
                          <a:latin typeface="Calibri"/>
                        </a:rPr>
                        <a:t>P</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6092"/>
                    </a:solidFill>
                  </a:tcPr>
                </a:tc>
                <a:tc>
                  <a:txBody>
                    <a:bodyPr/>
                    <a:lstStyle/>
                    <a:p>
                      <a:pPr algn="ctr" fontAlgn="ctr"/>
                      <a:r>
                        <a:rPr lang="en-US" sz="1400" b="1" i="0" u="none" strike="noStrike" dirty="0">
                          <a:solidFill>
                            <a:srgbClr val="FFFFFF"/>
                          </a:solidFill>
                          <a:effectLst/>
                          <a:latin typeface="Calibri"/>
                        </a:rPr>
                        <a:t>P - minor products</a:t>
                      </a:r>
                    </a:p>
                  </a:txBody>
                  <a:tcPr marL="9525" marR="9525" marT="9525"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6092"/>
                    </a:solidFill>
                  </a:tcPr>
                </a:tc>
                <a:tc>
                  <a:txBody>
                    <a:bodyPr/>
                    <a:lstStyle/>
                    <a:p>
                      <a:pPr algn="ctr" fontAlgn="ctr"/>
                      <a:r>
                        <a:rPr lang="en-US" sz="1400" b="0" i="0" u="none" strike="noStrike">
                          <a:solidFill>
                            <a:srgbClr val="FFFFFF"/>
                          </a:solidFill>
                          <a:effectLst/>
                          <a:latin typeface="Calibri"/>
                        </a:rPr>
                        <a:t> </a:t>
                      </a:r>
                    </a:p>
                  </a:txBody>
                  <a:tcPr marL="9525" marR="9525" marT="9525"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FFFFFF"/>
                          </a:solidFill>
                          <a:effectLst/>
                          <a:latin typeface="Calibri"/>
                        </a:rPr>
                        <a:t> </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6092"/>
                    </a:solidFill>
                  </a:tcPr>
                </a:tc>
                <a:tc>
                  <a:txBody>
                    <a:bodyPr/>
                    <a:lstStyle/>
                    <a:p>
                      <a:pPr algn="ctr" fontAlgn="ctr"/>
                      <a:r>
                        <a:rPr lang="en-US" sz="1400" b="0" i="0" u="none" strike="noStrike">
                          <a:solidFill>
                            <a:srgbClr val="FFFFFF"/>
                          </a:solidFill>
                          <a:effectLst/>
                          <a:latin typeface="Calibri"/>
                        </a:rPr>
                        <a:t> </a:t>
                      </a:r>
                    </a:p>
                  </a:txBody>
                  <a:tcPr marL="9525" marR="9525" marT="9525"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FFFFFF"/>
                          </a:solidFill>
                          <a:effectLst/>
                          <a:latin typeface="Calibri"/>
                        </a:rPr>
                        <a:t> </a:t>
                      </a:r>
                    </a:p>
                  </a:txBody>
                  <a:tcPr marL="9525" marR="9525" marT="9525"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FFFFFF"/>
                          </a:solidFill>
                          <a:effectLst/>
                          <a:latin typeface="Calibri"/>
                        </a:rPr>
                        <a:t> </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6092"/>
                    </a:solidFill>
                  </a:tcPr>
                </a:tc>
                <a:tc>
                  <a:txBody>
                    <a:bodyPr/>
                    <a:lstStyle/>
                    <a:p>
                      <a:pPr algn="ctr" fontAlgn="ctr"/>
                      <a:r>
                        <a:rPr lang="en-US" sz="1400" b="0" i="0" u="none" strike="noStrike">
                          <a:solidFill>
                            <a:srgbClr val="FFFFFF"/>
                          </a:solidFill>
                          <a:effectLst/>
                          <a:latin typeface="Calibri"/>
                        </a:rPr>
                        <a:t> </a:t>
                      </a:r>
                    </a:p>
                  </a:txBody>
                  <a:tcPr marL="9525" marR="9525" marT="9525"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3095">
                <a:tc>
                  <a:txBody>
                    <a:bodyPr/>
                    <a:lstStyle/>
                    <a:p>
                      <a:pPr algn="ctr" fontAlgn="ctr"/>
                      <a:r>
                        <a:rPr lang="en-US" sz="1400" b="0" i="0" u="none" strike="noStrike">
                          <a:solidFill>
                            <a:srgbClr val="000000"/>
                          </a:solidFill>
                          <a:effectLst/>
                          <a:latin typeface="Calibri"/>
                        </a:rPr>
                        <a:t>3</a:t>
                      </a:r>
                    </a:p>
                  </a:txBody>
                  <a:tcPr marL="9525" marR="9525" marT="9525"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FFFFFF"/>
                          </a:solidFill>
                          <a:effectLst/>
                          <a:latin typeface="Calibri"/>
                        </a:rPr>
                        <a:t>P</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6092"/>
                    </a:solidFill>
                  </a:tcPr>
                </a:tc>
                <a:tc>
                  <a:txBody>
                    <a:bodyPr/>
                    <a:lstStyle/>
                    <a:p>
                      <a:pPr algn="ctr" fontAlgn="ctr"/>
                      <a:r>
                        <a:rPr lang="en-US" sz="1400" b="0" i="0" u="none" strike="noStrike">
                          <a:solidFill>
                            <a:srgbClr val="FFFFFF"/>
                          </a:solidFill>
                          <a:effectLst/>
                          <a:latin typeface="Calibri"/>
                        </a:rPr>
                        <a:t> </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66092"/>
                    </a:solidFill>
                  </a:tcPr>
                </a:tc>
                <a:tc>
                  <a:txBody>
                    <a:bodyPr/>
                    <a:lstStyle/>
                    <a:p>
                      <a:pPr algn="ctr" fontAlgn="ctr"/>
                      <a:r>
                        <a:rPr lang="en-US" sz="1400" b="0" i="0" u="none" strike="noStrike">
                          <a:solidFill>
                            <a:srgbClr val="FFFFFF"/>
                          </a:solidFill>
                          <a:effectLst/>
                          <a:latin typeface="Calibri"/>
                        </a:rPr>
                        <a:t> </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6092"/>
                    </a:solidFill>
                  </a:tcPr>
                </a:tc>
                <a:tc>
                  <a:txBody>
                    <a:bodyPr/>
                    <a:lstStyle/>
                    <a:p>
                      <a:pPr algn="ctr" fontAlgn="ctr"/>
                      <a:r>
                        <a:rPr lang="en-US" sz="1400" b="0" i="0" u="none" strike="noStrike">
                          <a:solidFill>
                            <a:srgbClr val="FFFFFF"/>
                          </a:solidFill>
                          <a:effectLst/>
                          <a:latin typeface="Calibri"/>
                        </a:rPr>
                        <a:t> </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66092"/>
                    </a:solidFill>
                  </a:tcPr>
                </a:tc>
                <a:tc>
                  <a:txBody>
                    <a:bodyPr/>
                    <a:lstStyle/>
                    <a:p>
                      <a:pPr algn="ctr" fontAlgn="ctr"/>
                      <a:r>
                        <a:rPr lang="en-US" sz="1400" b="0" i="0" u="none" strike="noStrike">
                          <a:solidFill>
                            <a:srgbClr val="FFFFFF"/>
                          </a:solidFill>
                          <a:effectLst/>
                          <a:latin typeface="Calibri"/>
                        </a:rPr>
                        <a:t> </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6092"/>
                    </a:solidFill>
                  </a:tcPr>
                </a:tc>
                <a:tc>
                  <a:txBody>
                    <a:bodyPr/>
                    <a:lstStyle/>
                    <a:p>
                      <a:pPr algn="ctr" fontAlgn="ctr"/>
                      <a:r>
                        <a:rPr lang="en-US" sz="1400" b="0" i="0" u="none" strike="noStrike">
                          <a:solidFill>
                            <a:srgbClr val="FFFFFF"/>
                          </a:solidFill>
                          <a:effectLst/>
                          <a:latin typeface="Calibri"/>
                        </a:rPr>
                        <a:t> </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6092"/>
                    </a:solidFill>
                  </a:tcPr>
                </a:tc>
                <a:tc>
                  <a:txBody>
                    <a:bodyPr/>
                    <a:lstStyle/>
                    <a:p>
                      <a:pPr algn="ctr" fontAlgn="ctr"/>
                      <a:r>
                        <a:rPr lang="en-US" sz="1400" b="0" i="0" u="none" strike="noStrike">
                          <a:solidFill>
                            <a:srgbClr val="FFFFFF"/>
                          </a:solidFill>
                          <a:effectLst/>
                          <a:latin typeface="Calibri"/>
                        </a:rPr>
                        <a:t> </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FFFFFF"/>
                          </a:solidFill>
                          <a:effectLst/>
                          <a:latin typeface="Calibri"/>
                        </a:rPr>
                        <a:t> </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66092"/>
                    </a:solidFill>
                  </a:tcPr>
                </a:tc>
                <a:tc>
                  <a:txBody>
                    <a:bodyPr/>
                    <a:lstStyle/>
                    <a:p>
                      <a:pPr algn="ctr" fontAlgn="ctr"/>
                      <a:r>
                        <a:rPr lang="en-US" sz="1400" b="0" i="0" u="none" strike="noStrike">
                          <a:solidFill>
                            <a:srgbClr val="FFFFFF"/>
                          </a:solidFill>
                          <a:effectLst/>
                          <a:latin typeface="Calibri"/>
                        </a:rPr>
                        <a:t> </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66092"/>
                    </a:solidFill>
                  </a:tcPr>
                </a:tc>
              </a:tr>
              <a:tr h="263095">
                <a:tc>
                  <a:txBody>
                    <a:bodyPr/>
                    <a:lstStyle/>
                    <a:p>
                      <a:pPr algn="ctr" fontAlgn="ctr"/>
                      <a:r>
                        <a:rPr lang="en-US" sz="1400" b="0" i="0" u="none" strike="noStrike">
                          <a:solidFill>
                            <a:srgbClr val="000000"/>
                          </a:solidFill>
                          <a:effectLst/>
                          <a:latin typeface="Calibri"/>
                        </a:rPr>
                        <a:t>4</a:t>
                      </a:r>
                    </a:p>
                  </a:txBody>
                  <a:tcPr marL="9525" marR="9525" marT="9525"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FFFFFF"/>
                          </a:solidFill>
                          <a:effectLst/>
                          <a:latin typeface="Calibri"/>
                        </a:rPr>
                        <a:t> </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66092"/>
                    </a:solidFill>
                  </a:tcPr>
                </a:tc>
                <a:tc>
                  <a:txBody>
                    <a:bodyPr/>
                    <a:lstStyle/>
                    <a:p>
                      <a:pPr algn="ctr" fontAlgn="ctr"/>
                      <a:r>
                        <a:rPr lang="en-US" sz="1400" b="0" i="0" u="none" strike="noStrike">
                          <a:solidFill>
                            <a:srgbClr val="FFFFFF"/>
                          </a:solidFill>
                          <a:effectLst/>
                          <a:latin typeface="Calibri"/>
                        </a:rPr>
                        <a:t> </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FFFFFF"/>
                          </a:solidFill>
                          <a:effectLst/>
                          <a:latin typeface="Calibri"/>
                        </a:rPr>
                        <a:t> </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6092"/>
                    </a:solidFill>
                  </a:tcPr>
                </a:tc>
                <a:tc>
                  <a:txBody>
                    <a:bodyPr/>
                    <a:lstStyle/>
                    <a:p>
                      <a:pPr algn="ctr" fontAlgn="ctr"/>
                      <a:r>
                        <a:rPr lang="en-US" sz="1400" b="0" i="0" u="none" strike="noStrike">
                          <a:solidFill>
                            <a:srgbClr val="FFFFFF"/>
                          </a:solidFill>
                          <a:effectLst/>
                          <a:latin typeface="Calibri"/>
                        </a:rPr>
                        <a:t> </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FFFFFF"/>
                          </a:solidFill>
                          <a:effectLst/>
                          <a:latin typeface="Calibri"/>
                        </a:rPr>
                        <a:t> </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6092"/>
                    </a:solidFill>
                  </a:tcPr>
                </a:tc>
                <a:tc>
                  <a:txBody>
                    <a:bodyPr/>
                    <a:lstStyle/>
                    <a:p>
                      <a:pPr algn="ctr" fontAlgn="ctr"/>
                      <a:r>
                        <a:rPr lang="en-US" sz="1400" b="0" i="0" u="none" strike="noStrike">
                          <a:solidFill>
                            <a:srgbClr val="FFFFFF"/>
                          </a:solidFill>
                          <a:effectLst/>
                          <a:latin typeface="Calibri"/>
                        </a:rPr>
                        <a:t> </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6092"/>
                    </a:solidFill>
                  </a:tcPr>
                </a:tc>
                <a:tc>
                  <a:txBody>
                    <a:bodyPr/>
                    <a:lstStyle/>
                    <a:p>
                      <a:pPr algn="ctr" fontAlgn="ctr"/>
                      <a:r>
                        <a:rPr lang="en-US" sz="1400" b="0" i="0" u="none" strike="noStrike">
                          <a:solidFill>
                            <a:srgbClr val="FFFFFF"/>
                          </a:solidFill>
                          <a:effectLst/>
                          <a:latin typeface="Calibri"/>
                        </a:rPr>
                        <a:t> </a:t>
                      </a:r>
                    </a:p>
                  </a:txBody>
                  <a:tcPr marL="9525" marR="9525" marT="9525"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FFFFFF"/>
                          </a:solidFill>
                          <a:effectLst/>
                          <a:latin typeface="Calibri"/>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FFFFFF"/>
                          </a:solidFill>
                          <a:effectLst/>
                          <a:latin typeface="Calibri"/>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63095">
                <a:tc>
                  <a:txBody>
                    <a:bodyPr/>
                    <a:lstStyle/>
                    <a:p>
                      <a:pPr algn="ctr" fontAlgn="ctr"/>
                      <a:r>
                        <a:rPr lang="en-US" sz="1400" b="0" i="0" u="none" strike="noStrike">
                          <a:solidFill>
                            <a:srgbClr val="000000"/>
                          </a:solidFill>
                          <a:effectLst/>
                          <a:latin typeface="Calibri"/>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FFFFFF"/>
                          </a:solidFill>
                          <a:effectLst/>
                          <a:latin typeface="Calibri"/>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FFFFFF"/>
                          </a:solidFill>
                          <a:effectLst/>
                          <a:latin typeface="Calibri"/>
                        </a:rPr>
                        <a:t>P</a:t>
                      </a:r>
                    </a:p>
                  </a:txBody>
                  <a:tcPr marL="9525" marR="9525" marT="9525"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FFFFFF"/>
                          </a:solidFill>
                          <a:effectLst/>
                          <a:latin typeface="Calibri"/>
                        </a:rPr>
                        <a:t> </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6092"/>
                    </a:solidFill>
                  </a:tcPr>
                </a:tc>
                <a:tc>
                  <a:txBody>
                    <a:bodyPr/>
                    <a:lstStyle/>
                    <a:p>
                      <a:pPr algn="ctr" fontAlgn="ctr"/>
                      <a:r>
                        <a:rPr lang="en-US" sz="1400" b="0" i="0" u="none" strike="noStrike">
                          <a:solidFill>
                            <a:srgbClr val="FFFFFF"/>
                          </a:solidFill>
                          <a:effectLst/>
                          <a:latin typeface="Calibri"/>
                        </a:rPr>
                        <a:t> </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FFFFFF"/>
                          </a:solidFill>
                          <a:effectLst/>
                          <a:latin typeface="Calibri"/>
                        </a:rPr>
                        <a:t> </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6092"/>
                    </a:solidFill>
                  </a:tcPr>
                </a:tc>
                <a:tc>
                  <a:txBody>
                    <a:bodyPr/>
                    <a:lstStyle/>
                    <a:p>
                      <a:pPr algn="ctr" fontAlgn="ctr"/>
                      <a:r>
                        <a:rPr lang="en-US" sz="1400" b="0" i="0" u="none" strike="noStrike">
                          <a:solidFill>
                            <a:srgbClr val="FFFFFF"/>
                          </a:solidFill>
                          <a:effectLst/>
                          <a:latin typeface="Calibri"/>
                        </a:rPr>
                        <a:t> </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6092"/>
                    </a:solidFill>
                  </a:tcPr>
                </a:tc>
                <a:tc>
                  <a:txBody>
                    <a:bodyPr/>
                    <a:lstStyle/>
                    <a:p>
                      <a:pPr algn="ctr" fontAlgn="ctr"/>
                      <a:r>
                        <a:rPr lang="en-US" sz="1400" b="0" i="0" u="none" strike="noStrike">
                          <a:solidFill>
                            <a:srgbClr val="FFFFFF"/>
                          </a:solidFill>
                          <a:effectLst/>
                          <a:latin typeface="Calibri"/>
                        </a:rPr>
                        <a:t> </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66092"/>
                    </a:solidFill>
                  </a:tcPr>
                </a:tc>
                <a:tc>
                  <a:txBody>
                    <a:bodyPr/>
                    <a:lstStyle/>
                    <a:p>
                      <a:pPr algn="ctr" fontAlgn="ctr"/>
                      <a:r>
                        <a:rPr lang="en-US" sz="1400" b="0" i="0" u="none" strike="noStrike">
                          <a:solidFill>
                            <a:srgbClr val="FFFFFF"/>
                          </a:solidFill>
                          <a:effectLst/>
                          <a:latin typeface="Calibri"/>
                        </a:rPr>
                        <a:t> </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6092"/>
                    </a:solidFill>
                  </a:tcPr>
                </a:tc>
                <a:tc>
                  <a:txBody>
                    <a:bodyPr/>
                    <a:lstStyle/>
                    <a:p>
                      <a:pPr algn="ctr" fontAlgn="ctr"/>
                      <a:r>
                        <a:rPr lang="en-US" sz="1400" b="0" i="0" u="none" strike="noStrike">
                          <a:solidFill>
                            <a:srgbClr val="FFFFFF"/>
                          </a:solidFill>
                          <a:effectLst/>
                          <a:latin typeface="Calibri"/>
                        </a:rPr>
                        <a:t> </a:t>
                      </a:r>
                    </a:p>
                  </a:txBody>
                  <a:tcPr marL="9525" marR="9525" marT="9525"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3095">
                <a:tc>
                  <a:txBody>
                    <a:bodyPr/>
                    <a:lstStyle/>
                    <a:p>
                      <a:pPr algn="ctr" fontAlgn="ctr"/>
                      <a:r>
                        <a:rPr lang="en-US" sz="1400" b="0" i="0" u="none" strike="noStrike">
                          <a:solidFill>
                            <a:srgbClr val="000000"/>
                          </a:solidFill>
                          <a:effectLst/>
                          <a:latin typeface="Calibri"/>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FFFFFF"/>
                          </a:solidFill>
                          <a:effectLst/>
                          <a:latin typeface="Calibri"/>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FFFFFF"/>
                          </a:solidFill>
                          <a:effectLst/>
                          <a:latin typeface="Calibri"/>
                        </a:rPr>
                        <a:t> </a:t>
                      </a:r>
                    </a:p>
                  </a:txBody>
                  <a:tcPr marL="9525" marR="9525" marT="9525"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FFFFFF"/>
                          </a:solidFill>
                          <a:effectLst/>
                          <a:latin typeface="Calibri"/>
                        </a:rPr>
                        <a:t> </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6092"/>
                    </a:solidFill>
                  </a:tcPr>
                </a:tc>
                <a:tc>
                  <a:txBody>
                    <a:bodyPr/>
                    <a:lstStyle/>
                    <a:p>
                      <a:pPr algn="ctr" fontAlgn="ctr"/>
                      <a:r>
                        <a:rPr lang="en-US" sz="1400" b="1" i="0" u="none" strike="noStrike" dirty="0">
                          <a:solidFill>
                            <a:srgbClr val="FFFFFF"/>
                          </a:solidFill>
                          <a:effectLst/>
                          <a:latin typeface="Calibri"/>
                        </a:rPr>
                        <a:t>P</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66092"/>
                    </a:solidFill>
                  </a:tcPr>
                </a:tc>
                <a:tc>
                  <a:txBody>
                    <a:bodyPr/>
                    <a:lstStyle/>
                    <a:p>
                      <a:pPr algn="ctr" fontAlgn="ctr"/>
                      <a:r>
                        <a:rPr lang="en-US" sz="1400" b="1" i="0" u="none" strike="noStrike" dirty="0">
                          <a:solidFill>
                            <a:srgbClr val="FFFFFF"/>
                          </a:solidFill>
                          <a:effectLst/>
                          <a:latin typeface="Calibri"/>
                        </a:rPr>
                        <a:t>P</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66092"/>
                    </a:solidFill>
                  </a:tcPr>
                </a:tc>
                <a:tc>
                  <a:txBody>
                    <a:bodyPr/>
                    <a:lstStyle/>
                    <a:p>
                      <a:pPr algn="ctr" fontAlgn="ctr"/>
                      <a:r>
                        <a:rPr lang="en-US" sz="1400" b="1" i="0" u="none" strike="noStrike" dirty="0">
                          <a:solidFill>
                            <a:srgbClr val="FFFFFF"/>
                          </a:solidFill>
                          <a:effectLst/>
                          <a:latin typeface="Calibri"/>
                        </a:rPr>
                        <a:t>P</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66092"/>
                    </a:solidFill>
                  </a:tcPr>
                </a:tc>
                <a:tc>
                  <a:txBody>
                    <a:bodyPr/>
                    <a:lstStyle/>
                    <a:p>
                      <a:pPr algn="ctr" fontAlgn="ctr"/>
                      <a:r>
                        <a:rPr lang="en-US" sz="1400" b="1" i="0" u="none" strike="noStrike" dirty="0">
                          <a:solidFill>
                            <a:srgbClr val="FFFFFF"/>
                          </a:solidFill>
                          <a:effectLst/>
                          <a:latin typeface="Calibri"/>
                        </a:rPr>
                        <a:t> </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FFFFFF"/>
                          </a:solidFill>
                          <a:effectLst/>
                          <a:latin typeface="Calibri"/>
                        </a:rPr>
                        <a:t>P</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66092"/>
                    </a:solidFill>
                  </a:tcPr>
                </a:tc>
                <a:tc>
                  <a:txBody>
                    <a:bodyPr/>
                    <a:lstStyle/>
                    <a:p>
                      <a:pPr algn="ctr" fontAlgn="ctr"/>
                      <a:r>
                        <a:rPr lang="en-US" sz="1400" b="0" i="0" u="none" strike="noStrike">
                          <a:solidFill>
                            <a:srgbClr val="FFFFFF"/>
                          </a:solidFill>
                          <a:effectLst/>
                          <a:latin typeface="Calibri"/>
                        </a:rPr>
                        <a:t> </a:t>
                      </a:r>
                    </a:p>
                  </a:txBody>
                  <a:tcPr marL="9525" marR="9525" marT="9525"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3095">
                <a:tc>
                  <a:txBody>
                    <a:bodyPr/>
                    <a:lstStyle/>
                    <a:p>
                      <a:pPr algn="ctr" fontAlgn="ctr"/>
                      <a:r>
                        <a:rPr lang="en-US" sz="1400" b="0" i="0" u="none" strike="noStrike">
                          <a:solidFill>
                            <a:srgbClr val="000000"/>
                          </a:solidFill>
                          <a:effectLst/>
                          <a:latin typeface="Calibri"/>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FFFFFF"/>
                          </a:solidFill>
                          <a:effectLst/>
                          <a:latin typeface="Calibri"/>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FFFFFF"/>
                          </a:solidFill>
                          <a:effectLst/>
                          <a:latin typeface="Calibri"/>
                        </a:rPr>
                        <a:t> </a:t>
                      </a:r>
                    </a:p>
                  </a:txBody>
                  <a:tcPr marL="9525" marR="9525" marT="9525"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FFFFFF"/>
                          </a:solidFill>
                          <a:effectLst/>
                          <a:latin typeface="Calibri"/>
                        </a:rPr>
                        <a:t> </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6092"/>
                    </a:solidFill>
                  </a:tcPr>
                </a:tc>
                <a:tc>
                  <a:txBody>
                    <a:bodyPr/>
                    <a:lstStyle/>
                    <a:p>
                      <a:pPr algn="ctr" fontAlgn="ctr"/>
                      <a:r>
                        <a:rPr lang="en-US" sz="1400" b="0" i="0" u="none" strike="noStrike">
                          <a:solidFill>
                            <a:srgbClr val="FFFFFF"/>
                          </a:solidFill>
                          <a:effectLst/>
                          <a:latin typeface="Calibri"/>
                        </a:rPr>
                        <a:t> </a:t>
                      </a:r>
                    </a:p>
                  </a:txBody>
                  <a:tcPr marL="9525" marR="9525" marT="9525"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FFFFFF"/>
                          </a:solidFill>
                          <a:effectLst/>
                          <a:latin typeface="Calibri"/>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FFFFFF"/>
                          </a:solidFill>
                          <a:effectLst/>
                          <a:latin typeface="Calibri"/>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FFFFFF"/>
                          </a:solidFill>
                          <a:effectLst/>
                          <a:latin typeface="Calibri"/>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FFFFFF"/>
                          </a:solidFill>
                          <a:effectLst/>
                          <a:latin typeface="Calibri"/>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FFFFFF"/>
                          </a:solidFill>
                          <a:effectLst/>
                          <a:latin typeface="Calibri"/>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3095">
                <a:tc>
                  <a:txBody>
                    <a:bodyPr/>
                    <a:lstStyle/>
                    <a:p>
                      <a:pPr algn="ctr" fontAlgn="ctr"/>
                      <a:r>
                        <a:rPr lang="en-US" sz="1400" b="0" i="0" u="none" strike="noStrike">
                          <a:solidFill>
                            <a:srgbClr val="000000"/>
                          </a:solidFill>
                          <a:effectLst/>
                          <a:latin typeface="Calibri"/>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FFFFFF"/>
                          </a:solidFill>
                          <a:effectLst/>
                          <a:latin typeface="Calibri"/>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FFFFFF"/>
                          </a:solidFill>
                          <a:effectLst/>
                          <a:latin typeface="Calibri"/>
                        </a:rPr>
                        <a:t> </a:t>
                      </a:r>
                    </a:p>
                  </a:txBody>
                  <a:tcPr marL="9525" marR="9525" marT="9525"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FFFFFF"/>
                          </a:solidFill>
                          <a:effectLst/>
                          <a:latin typeface="Calibri"/>
                        </a:rPr>
                        <a:t> </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6092"/>
                    </a:solidFill>
                  </a:tcPr>
                </a:tc>
                <a:tc>
                  <a:txBody>
                    <a:bodyPr/>
                    <a:lstStyle/>
                    <a:p>
                      <a:pPr algn="ctr" fontAlgn="ctr"/>
                      <a:r>
                        <a:rPr lang="en-US" sz="1400" b="0" i="0" u="none" strike="noStrike">
                          <a:solidFill>
                            <a:srgbClr val="FFFFFF"/>
                          </a:solidFill>
                          <a:effectLst/>
                          <a:latin typeface="Calibri"/>
                        </a:rPr>
                        <a:t> </a:t>
                      </a:r>
                    </a:p>
                  </a:txBody>
                  <a:tcPr marL="9525" marR="9525" marT="9525"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FFFFFF"/>
                          </a:solidFill>
                          <a:effectLst/>
                          <a:latin typeface="Calibri"/>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FFFFFF"/>
                          </a:solidFill>
                          <a:effectLst/>
                          <a:latin typeface="Calibri"/>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FFFFFF"/>
                          </a:solidFill>
                          <a:effectLst/>
                          <a:latin typeface="Calibri"/>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FFFFFF"/>
                          </a:solidFill>
                          <a:effectLst/>
                          <a:latin typeface="Calibri"/>
                        </a:rPr>
                        <a:t> </a:t>
                      </a:r>
                    </a:p>
                  </a:txBody>
                  <a:tcPr marL="9525" marR="9525" marT="9525"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FFFFFF"/>
                          </a:solidFill>
                          <a:effectLst/>
                          <a:latin typeface="Calibri"/>
                        </a:rPr>
                        <a:t> </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66092"/>
                    </a:solidFill>
                  </a:tcPr>
                </a:tc>
              </a:tr>
              <a:tr h="263095">
                <a:tc>
                  <a:txBody>
                    <a:bodyPr/>
                    <a:lstStyle/>
                    <a:p>
                      <a:pPr algn="ctr" fontAlgn="ctr"/>
                      <a:r>
                        <a:rPr lang="en-US" sz="1400" b="0" i="0" u="none" strike="noStrike">
                          <a:solidFill>
                            <a:srgbClr val="000000"/>
                          </a:solidFill>
                          <a:effectLst/>
                          <a:latin typeface="Calibri"/>
                        </a:rPr>
                        <a:t>9</a:t>
                      </a:r>
                    </a:p>
                  </a:txBody>
                  <a:tcPr marL="9525" marR="9525" marT="9525"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FFFFFF"/>
                          </a:solidFill>
                          <a:effectLst/>
                          <a:latin typeface="Calibri"/>
                        </a:rPr>
                        <a:t> </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6092"/>
                    </a:solidFill>
                  </a:tcPr>
                </a:tc>
                <a:tc>
                  <a:txBody>
                    <a:bodyPr/>
                    <a:lstStyle/>
                    <a:p>
                      <a:pPr algn="ctr" fontAlgn="ctr"/>
                      <a:r>
                        <a:rPr lang="en-US" sz="1400" b="0" i="0" u="none" strike="noStrike">
                          <a:solidFill>
                            <a:srgbClr val="FFFFFF"/>
                          </a:solidFill>
                          <a:effectLst/>
                          <a:latin typeface="Calibri"/>
                        </a:rPr>
                        <a:t> </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FFFFFF"/>
                          </a:solidFill>
                          <a:effectLst/>
                          <a:latin typeface="Calibri"/>
                        </a:rPr>
                        <a:t> </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6092"/>
                    </a:solidFill>
                  </a:tcPr>
                </a:tc>
                <a:tc>
                  <a:txBody>
                    <a:bodyPr/>
                    <a:lstStyle/>
                    <a:p>
                      <a:pPr algn="ctr" fontAlgn="ctr"/>
                      <a:r>
                        <a:rPr lang="en-US" sz="1400" b="0" i="0" u="none" strike="noStrike">
                          <a:solidFill>
                            <a:srgbClr val="FFFFFF"/>
                          </a:solidFill>
                          <a:effectLst/>
                          <a:latin typeface="Calibri"/>
                        </a:rPr>
                        <a:t> </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66092"/>
                    </a:solidFill>
                  </a:tcPr>
                </a:tc>
                <a:tc>
                  <a:txBody>
                    <a:bodyPr/>
                    <a:lstStyle/>
                    <a:p>
                      <a:pPr algn="ctr" fontAlgn="ctr"/>
                      <a:r>
                        <a:rPr lang="en-US" sz="1400" b="0" i="0" u="none" strike="noStrike">
                          <a:solidFill>
                            <a:srgbClr val="FFFFFF"/>
                          </a:solidFill>
                          <a:effectLst/>
                          <a:latin typeface="Calibri"/>
                        </a:rPr>
                        <a:t> </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66092"/>
                    </a:solidFill>
                  </a:tcPr>
                </a:tc>
                <a:tc>
                  <a:txBody>
                    <a:bodyPr/>
                    <a:lstStyle/>
                    <a:p>
                      <a:pPr algn="ctr" fontAlgn="ctr"/>
                      <a:r>
                        <a:rPr lang="en-US" sz="1400" b="0" i="0" u="none" strike="noStrike">
                          <a:solidFill>
                            <a:srgbClr val="FFFFFF"/>
                          </a:solidFill>
                          <a:effectLst/>
                          <a:latin typeface="Calibri"/>
                        </a:rPr>
                        <a:t> </a:t>
                      </a:r>
                    </a:p>
                  </a:txBody>
                  <a:tcPr marL="9525" marR="9525" marT="9525"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FFFFFF"/>
                          </a:solidFill>
                          <a:effectLst/>
                          <a:latin typeface="Calibri"/>
                        </a:rPr>
                        <a:t> </a:t>
                      </a:r>
                    </a:p>
                  </a:txBody>
                  <a:tcPr marL="9525" marR="9525" marT="9525"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FFFFFF"/>
                          </a:solidFill>
                          <a:effectLst/>
                          <a:latin typeface="Calibri"/>
                          <a:ea typeface="Times New Roman"/>
                        </a:rPr>
                        <a:t>P</a:t>
                      </a:r>
                      <a:endParaRPr lang="en-US" sz="1400" b="1" i="0" u="none" strike="noStrike" dirty="0">
                        <a:solidFill>
                          <a:srgbClr val="FFFFFF"/>
                        </a:solidFill>
                        <a:effectLst/>
                        <a:latin typeface="Calibri"/>
                      </a:endParaRP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66092"/>
                    </a:solidFill>
                  </a:tcPr>
                </a:tc>
                <a:tc>
                  <a:txBody>
                    <a:bodyPr/>
                    <a:lstStyle/>
                    <a:p>
                      <a:pPr algn="ctr" fontAlgn="ctr"/>
                      <a:r>
                        <a:rPr lang="en-US" sz="1400" b="0" i="0" u="none" strike="noStrike">
                          <a:solidFill>
                            <a:srgbClr val="FFFFFF"/>
                          </a:solidFill>
                          <a:effectLst/>
                          <a:latin typeface="Calibri"/>
                        </a:rPr>
                        <a:t> </a:t>
                      </a:r>
                    </a:p>
                  </a:txBody>
                  <a:tcPr marL="9525" marR="9525" marT="9525"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501136">
                <a:tc>
                  <a:txBody>
                    <a:bodyPr/>
                    <a:lstStyle/>
                    <a:p>
                      <a:pPr algn="ctr" fontAlgn="ctr"/>
                      <a:r>
                        <a:rPr lang="en-US" sz="1400" b="0" i="0" u="none" strike="noStrike">
                          <a:solidFill>
                            <a:srgbClr val="000000"/>
                          </a:solidFill>
                          <a:effectLst/>
                          <a:latin typeface="Calibri"/>
                        </a:rPr>
                        <a:t>10</a:t>
                      </a:r>
                    </a:p>
                  </a:txBody>
                  <a:tcPr marL="9525" marR="9525" marT="9525"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FFFFFF"/>
                          </a:solidFill>
                          <a:effectLst/>
                          <a:latin typeface="Calibri"/>
                        </a:rPr>
                        <a:t>P</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66092"/>
                    </a:solidFill>
                  </a:tcPr>
                </a:tc>
                <a:tc>
                  <a:txBody>
                    <a:bodyPr/>
                    <a:lstStyle/>
                    <a:p>
                      <a:pPr algn="ctr" fontAlgn="ctr"/>
                      <a:r>
                        <a:rPr lang="en-US" sz="1400" b="1" i="0" u="none" strike="noStrike" dirty="0">
                          <a:solidFill>
                            <a:srgbClr val="FFFFFF"/>
                          </a:solidFill>
                          <a:effectLst/>
                          <a:latin typeface="Calibri"/>
                        </a:rPr>
                        <a:t> </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FFFFFF"/>
                          </a:solidFill>
                          <a:effectLst/>
                          <a:latin typeface="Calibri"/>
                        </a:rPr>
                        <a:t>P – minor products</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6092"/>
                    </a:solidFill>
                  </a:tcPr>
                </a:tc>
                <a:tc>
                  <a:txBody>
                    <a:bodyPr/>
                    <a:lstStyle/>
                    <a:p>
                      <a:pPr algn="ctr" fontAlgn="ctr"/>
                      <a:r>
                        <a:rPr lang="en-US" sz="1400" b="0" i="0" u="none" strike="noStrike" dirty="0">
                          <a:solidFill>
                            <a:srgbClr val="FFFFFF"/>
                          </a:solidFill>
                          <a:effectLst/>
                          <a:latin typeface="Calibri"/>
                        </a:rPr>
                        <a:t> </a:t>
                      </a:r>
                    </a:p>
                  </a:txBody>
                  <a:tcPr marL="9525" marR="9525" marT="9525"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FFFFFF"/>
                          </a:solidFill>
                          <a:effectLst/>
                          <a:latin typeface="Calibri"/>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FFFFFF"/>
                          </a:solidFill>
                          <a:effectLst/>
                          <a:latin typeface="Calibri"/>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FFFFFF"/>
                          </a:solidFill>
                          <a:effectLst/>
                          <a:latin typeface="Calibri"/>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FFFFFF"/>
                          </a:solidFill>
                          <a:effectLst/>
                          <a:latin typeface="Calibri"/>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FFFFFF"/>
                          </a:solidFill>
                          <a:effectLst/>
                          <a:latin typeface="Calibri"/>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3551">
                <a:tc>
                  <a:txBody>
                    <a:bodyPr/>
                    <a:lstStyle/>
                    <a:p>
                      <a:pPr algn="ctr" fontAlgn="ctr"/>
                      <a:r>
                        <a:rPr lang="en-US" sz="1400" b="0" i="0" u="none" strike="noStrike">
                          <a:solidFill>
                            <a:srgbClr val="000000"/>
                          </a:solidFill>
                          <a:effectLst/>
                          <a:latin typeface="Calibri"/>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FFFFFF"/>
                          </a:solidFill>
                          <a:effectLst/>
                          <a:latin typeface="Calibri"/>
                        </a:rPr>
                        <a:t> </a:t>
                      </a:r>
                    </a:p>
                  </a:txBody>
                  <a:tcPr marL="9525" marR="9525" marT="9525"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FFFFFF"/>
                          </a:solidFill>
                          <a:effectLst/>
                          <a:latin typeface="Calibri"/>
                        </a:rPr>
                        <a:t>P</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6092"/>
                    </a:solidFill>
                  </a:tcPr>
                </a:tc>
                <a:tc>
                  <a:txBody>
                    <a:bodyPr/>
                    <a:lstStyle/>
                    <a:p>
                      <a:pPr algn="ctr" fontAlgn="ctr"/>
                      <a:r>
                        <a:rPr lang="en-US" sz="1400" b="1" i="0" u="none" strike="noStrike" dirty="0">
                          <a:solidFill>
                            <a:srgbClr val="FFFFFF"/>
                          </a:solidFill>
                          <a:effectLst/>
                          <a:latin typeface="Calibri"/>
                        </a:rPr>
                        <a:t>P but now sole</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6092"/>
                    </a:solidFill>
                  </a:tcPr>
                </a:tc>
                <a:tc>
                  <a:txBody>
                    <a:bodyPr/>
                    <a:lstStyle/>
                    <a:p>
                      <a:pPr algn="ctr" fontAlgn="ctr"/>
                      <a:r>
                        <a:rPr lang="en-US" sz="1400" b="0" i="0" u="none" strike="noStrike">
                          <a:solidFill>
                            <a:srgbClr val="FFFFFF"/>
                          </a:solidFill>
                          <a:effectLst/>
                          <a:latin typeface="Calibri"/>
                        </a:rPr>
                        <a:t> </a:t>
                      </a:r>
                    </a:p>
                  </a:txBody>
                  <a:tcPr marL="9525" marR="9525" marT="9525"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FFFFFF"/>
                          </a:solidFill>
                          <a:effectLst/>
                          <a:latin typeface="Calibri"/>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FFFFFF"/>
                          </a:solidFill>
                          <a:effectLst/>
                          <a:latin typeface="Calibri"/>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FFFFFF"/>
                          </a:solidFill>
                          <a:effectLst/>
                          <a:latin typeface="Calibri"/>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FFFFFF"/>
                          </a:solidFill>
                          <a:effectLst/>
                          <a:latin typeface="Calibri"/>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FFFFFF"/>
                          </a:solidFill>
                          <a:effectLst/>
                          <a:latin typeface="Calibri"/>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8608">
                <a:tc>
                  <a:txBody>
                    <a:bodyPr/>
                    <a:lstStyle/>
                    <a:p>
                      <a:pPr algn="ctr" fontAlgn="ctr"/>
                      <a:r>
                        <a:rPr lang="en-US" sz="1400" b="0" i="0" u="none" strike="noStrike">
                          <a:solidFill>
                            <a:srgbClr val="000000"/>
                          </a:solidFill>
                          <a:effectLst/>
                          <a:latin typeface="Calibri"/>
                        </a:rPr>
                        <a:t>12</a:t>
                      </a:r>
                    </a:p>
                  </a:txBody>
                  <a:tcPr marL="9525" marR="9525" marT="9525"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FFFFFF"/>
                          </a:solidFill>
                          <a:effectLst/>
                          <a:latin typeface="Calibri"/>
                        </a:rPr>
                        <a:t>P</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66092"/>
                    </a:solidFill>
                  </a:tcPr>
                </a:tc>
                <a:tc>
                  <a:txBody>
                    <a:bodyPr/>
                    <a:lstStyle/>
                    <a:p>
                      <a:pPr algn="ctr" fontAlgn="ctr"/>
                      <a:r>
                        <a:rPr lang="en-US" sz="1400" b="1" i="0" u="none" strike="noStrike" dirty="0">
                          <a:solidFill>
                            <a:srgbClr val="FFFFFF"/>
                          </a:solidFill>
                          <a:effectLst/>
                          <a:latin typeface="Calibri"/>
                        </a:rPr>
                        <a:t> </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66092"/>
                    </a:solidFill>
                  </a:tcPr>
                </a:tc>
                <a:tc>
                  <a:txBody>
                    <a:bodyPr/>
                    <a:lstStyle/>
                    <a:p>
                      <a:pPr algn="ctr" fontAlgn="ctr"/>
                      <a:r>
                        <a:rPr lang="en-US" sz="1400" b="1" i="0" u="none" strike="noStrike" dirty="0">
                          <a:solidFill>
                            <a:srgbClr val="FFFFFF"/>
                          </a:solidFill>
                          <a:effectLst/>
                          <a:latin typeface="Calibri"/>
                        </a:rPr>
                        <a:t>P but now sole </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6092"/>
                    </a:solidFill>
                  </a:tcPr>
                </a:tc>
                <a:tc>
                  <a:txBody>
                    <a:bodyPr/>
                    <a:lstStyle/>
                    <a:p>
                      <a:pPr algn="ctr" fontAlgn="ctr"/>
                      <a:r>
                        <a:rPr lang="en-US" sz="1400" b="0" i="0" u="none" strike="noStrike">
                          <a:solidFill>
                            <a:srgbClr val="FFFFFF"/>
                          </a:solidFill>
                          <a:effectLst/>
                          <a:latin typeface="Calibri"/>
                        </a:rPr>
                        <a:t> </a:t>
                      </a:r>
                    </a:p>
                  </a:txBody>
                  <a:tcPr marL="9525" marR="9525" marT="9525"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FFFFFF"/>
                          </a:solidFill>
                          <a:effectLst/>
                          <a:latin typeface="Calibri"/>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FFFFFF"/>
                          </a:solidFill>
                          <a:effectLst/>
                          <a:latin typeface="Calibri"/>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FFFFFF"/>
                          </a:solidFill>
                          <a:effectLst/>
                          <a:latin typeface="Calibri"/>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FFFFFF"/>
                          </a:solidFill>
                          <a:effectLst/>
                          <a:latin typeface="Calibri"/>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FFFFFF"/>
                          </a:solidFill>
                          <a:effectLst/>
                          <a:latin typeface="Calibri"/>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3095">
                <a:tc>
                  <a:txBody>
                    <a:bodyPr/>
                    <a:lstStyle/>
                    <a:p>
                      <a:pPr algn="ctr" fontAlgn="ctr"/>
                      <a:r>
                        <a:rPr lang="en-US" sz="1400" b="0" i="0" u="none" strike="noStrike">
                          <a:solidFill>
                            <a:srgbClr val="000000"/>
                          </a:solidFill>
                          <a:effectLst/>
                          <a:latin typeface="Calibri"/>
                        </a:rPr>
                        <a:t>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FFFFFF"/>
                          </a:solidFill>
                          <a:effectLst/>
                          <a:latin typeface="Calibri"/>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FFFFFF"/>
                          </a:solidFill>
                          <a:effectLst/>
                          <a:latin typeface="Calibri"/>
                        </a:rPr>
                        <a:t> </a:t>
                      </a:r>
                    </a:p>
                  </a:txBody>
                  <a:tcPr marL="9525" marR="9525" marT="9525"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FFFFFF"/>
                          </a:solidFill>
                          <a:effectLst/>
                          <a:latin typeface="Calibri"/>
                        </a:rPr>
                        <a:t> </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6092"/>
                    </a:solidFill>
                  </a:tcPr>
                </a:tc>
                <a:tc>
                  <a:txBody>
                    <a:bodyPr/>
                    <a:lstStyle/>
                    <a:p>
                      <a:pPr algn="ctr" fontAlgn="ctr"/>
                      <a:r>
                        <a:rPr lang="en-US" sz="1400" b="0" i="0" u="none" strike="noStrike">
                          <a:solidFill>
                            <a:srgbClr val="FFFFFF"/>
                          </a:solidFill>
                          <a:effectLst/>
                          <a:latin typeface="Calibri"/>
                        </a:rPr>
                        <a:t> </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66092"/>
                    </a:solidFill>
                  </a:tcPr>
                </a:tc>
                <a:tc>
                  <a:txBody>
                    <a:bodyPr/>
                    <a:lstStyle/>
                    <a:p>
                      <a:pPr algn="ctr" fontAlgn="ctr"/>
                      <a:r>
                        <a:rPr lang="en-US" sz="1400" b="0" i="0" u="none" strike="noStrike">
                          <a:solidFill>
                            <a:srgbClr val="FFFFFF"/>
                          </a:solidFill>
                          <a:effectLst/>
                          <a:latin typeface="Calibri"/>
                        </a:rPr>
                        <a:t> </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6092"/>
                    </a:solidFill>
                  </a:tcPr>
                </a:tc>
                <a:tc>
                  <a:txBody>
                    <a:bodyPr/>
                    <a:lstStyle/>
                    <a:p>
                      <a:pPr algn="ctr" fontAlgn="ctr"/>
                      <a:r>
                        <a:rPr lang="en-US" sz="1400" b="0" i="0" u="none" strike="noStrike">
                          <a:solidFill>
                            <a:srgbClr val="FFFFFF"/>
                          </a:solidFill>
                          <a:effectLst/>
                          <a:latin typeface="Calibri"/>
                        </a:rPr>
                        <a:t> </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6092"/>
                    </a:solidFill>
                  </a:tcPr>
                </a:tc>
                <a:tc>
                  <a:txBody>
                    <a:bodyPr/>
                    <a:lstStyle/>
                    <a:p>
                      <a:pPr algn="ctr" fontAlgn="ctr"/>
                      <a:r>
                        <a:rPr lang="en-US" sz="1400" b="0" i="0" u="none" strike="noStrike">
                          <a:solidFill>
                            <a:srgbClr val="FFFFFF"/>
                          </a:solidFill>
                          <a:effectLst/>
                          <a:latin typeface="Calibri"/>
                        </a:rPr>
                        <a:t> </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66092"/>
                    </a:solidFill>
                  </a:tcPr>
                </a:tc>
                <a:tc>
                  <a:txBody>
                    <a:bodyPr/>
                    <a:lstStyle/>
                    <a:p>
                      <a:pPr algn="ctr" fontAlgn="ctr"/>
                      <a:r>
                        <a:rPr lang="en-US" sz="1400" b="0" i="0" u="none" strike="noStrike">
                          <a:solidFill>
                            <a:srgbClr val="FFFFFF"/>
                          </a:solidFill>
                          <a:effectLst/>
                          <a:latin typeface="Calibri"/>
                        </a:rPr>
                        <a:t> </a:t>
                      </a:r>
                    </a:p>
                  </a:txBody>
                  <a:tcPr marL="9525" marR="9525" marT="9525"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FFFFFF"/>
                          </a:solidFill>
                          <a:effectLst/>
                          <a:latin typeface="Calibri"/>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3095">
                <a:tc>
                  <a:txBody>
                    <a:bodyPr/>
                    <a:lstStyle/>
                    <a:p>
                      <a:pPr algn="ctr" fontAlgn="ctr"/>
                      <a:r>
                        <a:rPr lang="en-US" sz="1400" b="0" i="0" u="none" strike="noStrike">
                          <a:solidFill>
                            <a:srgbClr val="000000"/>
                          </a:solidFill>
                          <a:effectLst/>
                          <a:latin typeface="Calibri"/>
                        </a:rPr>
                        <a:t>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FFFFFF"/>
                          </a:solidFill>
                          <a:effectLst/>
                          <a:latin typeface="Calibri"/>
                        </a:rPr>
                        <a:t> </a:t>
                      </a:r>
                    </a:p>
                  </a:txBody>
                  <a:tcPr marL="9525" marR="9525" marT="9525"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FFFFFF"/>
                          </a:solidFill>
                          <a:effectLst/>
                          <a:latin typeface="Calibri"/>
                        </a:rPr>
                        <a:t>P</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66092"/>
                    </a:solidFill>
                  </a:tcPr>
                </a:tc>
                <a:tc>
                  <a:txBody>
                    <a:bodyPr/>
                    <a:lstStyle/>
                    <a:p>
                      <a:pPr algn="ctr" fontAlgn="ctr"/>
                      <a:r>
                        <a:rPr lang="en-US" sz="1400" b="0" i="0" u="none" strike="noStrike">
                          <a:solidFill>
                            <a:srgbClr val="FFFFFF"/>
                          </a:solidFill>
                          <a:effectLst/>
                          <a:latin typeface="Calibri"/>
                        </a:rPr>
                        <a:t> </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66092"/>
                    </a:solidFill>
                  </a:tcPr>
                </a:tc>
                <a:tc>
                  <a:txBody>
                    <a:bodyPr/>
                    <a:lstStyle/>
                    <a:p>
                      <a:pPr algn="ctr" fontAlgn="ctr"/>
                      <a:r>
                        <a:rPr lang="en-US" sz="1400" b="0" i="0" u="none" strike="noStrike">
                          <a:solidFill>
                            <a:srgbClr val="FFFFFF"/>
                          </a:solidFill>
                          <a:effectLst/>
                          <a:latin typeface="Calibri"/>
                        </a:rPr>
                        <a:t> </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FFFFFF"/>
                          </a:solidFill>
                          <a:effectLst/>
                          <a:latin typeface="Calibri"/>
                        </a:rPr>
                        <a:t> </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66092"/>
                    </a:solidFill>
                  </a:tcPr>
                </a:tc>
                <a:tc>
                  <a:txBody>
                    <a:bodyPr/>
                    <a:lstStyle/>
                    <a:p>
                      <a:pPr algn="ctr" fontAlgn="ctr"/>
                      <a:r>
                        <a:rPr lang="en-US" sz="1400" b="0" i="0" u="none" strike="noStrike">
                          <a:solidFill>
                            <a:srgbClr val="FFFFFF"/>
                          </a:solidFill>
                          <a:effectLst/>
                          <a:latin typeface="Calibri"/>
                        </a:rPr>
                        <a:t> </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66092"/>
                    </a:solidFill>
                  </a:tcPr>
                </a:tc>
                <a:tc>
                  <a:txBody>
                    <a:bodyPr/>
                    <a:lstStyle/>
                    <a:p>
                      <a:pPr algn="ctr" fontAlgn="ctr"/>
                      <a:r>
                        <a:rPr lang="en-US" sz="1400" b="0" i="0" u="none" strike="noStrike">
                          <a:solidFill>
                            <a:srgbClr val="FFFFFF"/>
                          </a:solidFill>
                          <a:effectLst/>
                          <a:latin typeface="Calibri"/>
                        </a:rPr>
                        <a:t> </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FFFFFF"/>
                          </a:solidFill>
                          <a:effectLst/>
                          <a:latin typeface="Calibri"/>
                        </a:rPr>
                        <a:t> </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66092"/>
                    </a:solidFill>
                  </a:tcPr>
                </a:tc>
                <a:tc>
                  <a:txBody>
                    <a:bodyPr/>
                    <a:lstStyle/>
                    <a:p>
                      <a:pPr algn="ctr" fontAlgn="ctr"/>
                      <a:r>
                        <a:rPr lang="en-US" sz="1400" b="0" i="0" u="none" strike="noStrike" dirty="0">
                          <a:solidFill>
                            <a:srgbClr val="FFFFFF"/>
                          </a:solidFill>
                          <a:effectLst/>
                          <a:latin typeface="Calibri"/>
                        </a:rPr>
                        <a:t> </a:t>
                      </a:r>
                    </a:p>
                  </a:txBody>
                  <a:tcPr marL="9525" marR="9525" marT="9525"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6326454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042" y="-367322"/>
            <a:ext cx="5933769" cy="1262063"/>
          </a:xfrm>
        </p:spPr>
        <p:txBody>
          <a:bodyPr/>
          <a:lstStyle/>
          <a:p>
            <a:pPr>
              <a:defRPr/>
            </a:pPr>
            <a:r>
              <a:rPr lang="en-US" sz="3600" dirty="0" smtClean="0"/>
              <a:t>Partnerships were paramount</a:t>
            </a:r>
            <a:endParaRPr lang="en-US" sz="3600" dirty="0"/>
          </a:p>
        </p:txBody>
      </p:sp>
      <p:sp>
        <p:nvSpPr>
          <p:cNvPr id="22531" name="Content Placeholder 5"/>
          <p:cNvSpPr>
            <a:spLocks noGrp="1"/>
          </p:cNvSpPr>
          <p:nvPr>
            <p:ph idx="1"/>
          </p:nvPr>
        </p:nvSpPr>
        <p:spPr>
          <a:xfrm>
            <a:off x="2971800" y="1391256"/>
            <a:ext cx="5715000" cy="5578475"/>
          </a:xfrm>
        </p:spPr>
        <p:txBody>
          <a:bodyPr>
            <a:normAutofit/>
          </a:bodyPr>
          <a:lstStyle/>
          <a:p>
            <a:r>
              <a:rPr lang="en-US" dirty="0" smtClean="0"/>
              <a:t>Market access</a:t>
            </a:r>
          </a:p>
          <a:p>
            <a:r>
              <a:rPr lang="en-US" dirty="0" smtClean="0"/>
              <a:t>Managing risk</a:t>
            </a:r>
          </a:p>
          <a:p>
            <a:r>
              <a:rPr lang="en-US" dirty="0" smtClean="0"/>
              <a:t>Growth</a:t>
            </a:r>
          </a:p>
          <a:p>
            <a:r>
              <a:rPr lang="en-US" dirty="0" smtClean="0"/>
              <a:t>Sharing resources</a:t>
            </a:r>
          </a:p>
          <a:p>
            <a:r>
              <a:rPr lang="en-US" dirty="0" smtClean="0"/>
              <a:t>Distribution</a:t>
            </a:r>
          </a:p>
          <a:p>
            <a:r>
              <a:rPr lang="en-US" dirty="0" smtClean="0"/>
              <a:t>Commercialization</a:t>
            </a:r>
          </a:p>
          <a:p>
            <a:r>
              <a:rPr lang="en-US" dirty="0" smtClean="0"/>
              <a:t>Land investment</a:t>
            </a:r>
          </a:p>
        </p:txBody>
      </p:sp>
      <p:sp>
        <p:nvSpPr>
          <p:cNvPr id="22532" name="Text Placeholder 6"/>
          <p:cNvSpPr>
            <a:spLocks noGrp="1"/>
          </p:cNvSpPr>
          <p:nvPr>
            <p:ph type="body" sz="half" idx="2"/>
          </p:nvPr>
        </p:nvSpPr>
        <p:spPr>
          <a:xfrm>
            <a:off x="304800" y="2514600"/>
            <a:ext cx="2139950" cy="3402013"/>
          </a:xfrm>
        </p:spPr>
        <p:txBody>
          <a:bodyPr/>
          <a:lstStyle/>
          <a:p>
            <a:r>
              <a:rPr lang="en-US" sz="2400" smtClean="0"/>
              <a:t>Main focus or objective of the partnerships</a:t>
            </a:r>
          </a:p>
        </p:txBody>
      </p:sp>
    </p:spTree>
    <p:extLst>
      <p:ext uri="{BB962C8B-B14F-4D97-AF65-F5344CB8AC3E}">
        <p14:creationId xmlns:p14="http://schemas.microsoft.com/office/powerpoint/2010/main" val="26381722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Innovative and aggressive</a:t>
            </a:r>
            <a:endParaRPr lang="en-US" dirty="0"/>
          </a:p>
        </p:txBody>
      </p:sp>
      <p:sp>
        <p:nvSpPr>
          <p:cNvPr id="24579" name="Content Placeholder 2"/>
          <p:cNvSpPr>
            <a:spLocks noGrp="1"/>
          </p:cNvSpPr>
          <p:nvPr>
            <p:ph idx="1"/>
          </p:nvPr>
        </p:nvSpPr>
        <p:spPr>
          <a:xfrm>
            <a:off x="558800" y="1452720"/>
            <a:ext cx="8128000" cy="4525963"/>
          </a:xfrm>
        </p:spPr>
        <p:txBody>
          <a:bodyPr>
            <a:normAutofit/>
          </a:bodyPr>
          <a:lstStyle/>
          <a:p>
            <a:r>
              <a:rPr lang="en-US" dirty="0" smtClean="0"/>
              <a:t>Willingness </a:t>
            </a:r>
            <a:r>
              <a:rPr lang="en-US" dirty="0"/>
              <a:t>to </a:t>
            </a:r>
            <a:r>
              <a:rPr lang="en-US" dirty="0" smtClean="0"/>
              <a:t>experiment &amp; learn </a:t>
            </a:r>
            <a:r>
              <a:rPr lang="en-US" dirty="0"/>
              <a:t>from others</a:t>
            </a:r>
            <a:endParaRPr lang="en-US" dirty="0" smtClean="0"/>
          </a:p>
          <a:p>
            <a:pPr lvl="1"/>
            <a:r>
              <a:rPr lang="en-US" sz="2400" dirty="0" smtClean="0"/>
              <a:t>With production</a:t>
            </a:r>
          </a:p>
          <a:p>
            <a:pPr lvl="1"/>
            <a:r>
              <a:rPr lang="en-US" sz="2400" dirty="0" smtClean="0"/>
              <a:t>With products and markets</a:t>
            </a:r>
          </a:p>
          <a:p>
            <a:r>
              <a:rPr lang="en-US" dirty="0" smtClean="0"/>
              <a:t>Always at leading edge</a:t>
            </a:r>
          </a:p>
          <a:p>
            <a:r>
              <a:rPr lang="en-US" dirty="0" smtClean="0"/>
              <a:t>Managed their risks </a:t>
            </a:r>
            <a:endParaRPr lang="en-US" dirty="0"/>
          </a:p>
          <a:p>
            <a:r>
              <a:rPr lang="en-US" dirty="0" smtClean="0"/>
              <a:t>Leverage – didn’t feel the need to own all the assets they used in their businesses</a:t>
            </a:r>
          </a:p>
        </p:txBody>
      </p:sp>
    </p:spTree>
    <p:extLst>
      <p:ext uri="{BB962C8B-B14F-4D97-AF65-F5344CB8AC3E}">
        <p14:creationId xmlns:p14="http://schemas.microsoft.com/office/powerpoint/2010/main" val="10882646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Topics</a:t>
            </a:r>
            <a:endParaRPr lang="en-CA" dirty="0"/>
          </a:p>
        </p:txBody>
      </p:sp>
      <p:sp>
        <p:nvSpPr>
          <p:cNvPr id="3" name="Content Placeholder 2"/>
          <p:cNvSpPr>
            <a:spLocks noGrp="1"/>
          </p:cNvSpPr>
          <p:nvPr>
            <p:ph idx="1"/>
          </p:nvPr>
        </p:nvSpPr>
        <p:spPr/>
        <p:txBody>
          <a:bodyPr/>
          <a:lstStyle/>
          <a:p>
            <a:pPr>
              <a:spcBef>
                <a:spcPts val="1800"/>
              </a:spcBef>
            </a:pPr>
            <a:r>
              <a:rPr lang="en-US" dirty="0" smtClean="0"/>
              <a:t>Farm level income &amp; investment</a:t>
            </a:r>
          </a:p>
          <a:p>
            <a:pPr>
              <a:spcBef>
                <a:spcPts val="1800"/>
              </a:spcBef>
            </a:pPr>
            <a:r>
              <a:rPr lang="en-US" dirty="0"/>
              <a:t>L</a:t>
            </a:r>
            <a:r>
              <a:rPr lang="en-US" dirty="0" smtClean="0"/>
              <a:t>arge, commercial farms</a:t>
            </a:r>
          </a:p>
          <a:p>
            <a:pPr>
              <a:spcBef>
                <a:spcPts val="1800"/>
              </a:spcBef>
            </a:pPr>
            <a:r>
              <a:rPr lang="en-US" dirty="0" smtClean="0"/>
              <a:t>The role of social media in new products</a:t>
            </a:r>
          </a:p>
          <a:p>
            <a:pPr>
              <a:spcBef>
                <a:spcPts val="1800"/>
              </a:spcBef>
            </a:pPr>
            <a:r>
              <a:rPr lang="en-US" dirty="0" smtClean="0"/>
              <a:t>Risk balancing - The relationship between business risk and financial risk</a:t>
            </a:r>
            <a:endParaRPr lang="en-CA" dirty="0"/>
          </a:p>
        </p:txBody>
      </p:sp>
      <p:sp>
        <p:nvSpPr>
          <p:cNvPr id="4" name="Date Placeholder 3"/>
          <p:cNvSpPr>
            <a:spLocks noGrp="1"/>
          </p:cNvSpPr>
          <p:nvPr>
            <p:ph type="dt" sz="half" idx="10"/>
          </p:nvPr>
        </p:nvSpPr>
        <p:spPr/>
        <p:txBody>
          <a:bodyPr/>
          <a:lstStyle/>
          <a:p>
            <a:fld id="{80D95B5F-6B2E-3346-AE90-A057BC7D7538}" type="datetime4">
              <a:rPr lang="en-CA" smtClean="0"/>
              <a:t>March-8-13</a:t>
            </a:fld>
            <a:endParaRPr lang="en-US"/>
          </a:p>
        </p:txBody>
      </p:sp>
    </p:spTree>
    <p:extLst>
      <p:ext uri="{BB962C8B-B14F-4D97-AF65-F5344CB8AC3E}">
        <p14:creationId xmlns:p14="http://schemas.microsoft.com/office/powerpoint/2010/main" val="13315286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8522" y="1510993"/>
            <a:ext cx="6098458" cy="1470025"/>
          </a:xfrm>
        </p:spPr>
        <p:txBody>
          <a:bodyPr>
            <a:normAutofit/>
          </a:bodyPr>
          <a:lstStyle/>
          <a:p>
            <a:r>
              <a:rPr lang="en-US" sz="4800" dirty="0" smtClean="0"/>
              <a:t>Tweet Eats</a:t>
            </a:r>
            <a:endParaRPr lang="en-US" sz="4800" i="1" dirty="0"/>
          </a:p>
        </p:txBody>
      </p:sp>
      <p:sp>
        <p:nvSpPr>
          <p:cNvPr id="3" name="Subtitle 2"/>
          <p:cNvSpPr>
            <a:spLocks noGrp="1"/>
          </p:cNvSpPr>
          <p:nvPr>
            <p:ph type="subTitle" idx="1"/>
          </p:nvPr>
        </p:nvSpPr>
        <p:spPr>
          <a:xfrm>
            <a:off x="2168012" y="2686050"/>
            <a:ext cx="5604387" cy="2364658"/>
          </a:xfrm>
        </p:spPr>
        <p:txBody>
          <a:bodyPr>
            <a:noAutofit/>
          </a:bodyPr>
          <a:lstStyle/>
          <a:p>
            <a:r>
              <a:rPr lang="en-US" dirty="0" smtClean="0"/>
              <a:t>The Construction of Taste in Online Social Media Networks</a:t>
            </a:r>
          </a:p>
          <a:p>
            <a:endParaRPr lang="en-US" sz="2800" dirty="0"/>
          </a:p>
          <a:p>
            <a:pPr>
              <a:spcBef>
                <a:spcPts val="400"/>
              </a:spcBef>
            </a:pPr>
            <a:r>
              <a:rPr lang="en-US" sz="2600" dirty="0" smtClean="0"/>
              <a:t>Melissa Leithwood</a:t>
            </a:r>
          </a:p>
          <a:p>
            <a:pPr>
              <a:spcBef>
                <a:spcPts val="400"/>
              </a:spcBef>
            </a:pPr>
            <a:r>
              <a:rPr lang="en-US" sz="2600" dirty="0" smtClean="0"/>
              <a:t>PhD Candidate</a:t>
            </a:r>
          </a:p>
          <a:p>
            <a:pPr>
              <a:spcBef>
                <a:spcPts val="400"/>
              </a:spcBef>
            </a:pPr>
            <a:r>
              <a:rPr lang="en-US" sz="2600" dirty="0" smtClean="0"/>
              <a:t>Richard Ivey School of Business</a:t>
            </a:r>
            <a:endParaRPr lang="en-US" sz="2600" dirty="0"/>
          </a:p>
        </p:txBody>
      </p:sp>
    </p:spTree>
    <p:extLst>
      <p:ext uri="{BB962C8B-B14F-4D97-AF65-F5344CB8AC3E}">
        <p14:creationId xmlns:p14="http://schemas.microsoft.com/office/powerpoint/2010/main" val="32268879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Question	</a:t>
            </a:r>
            <a:endParaRPr lang="en-US" dirty="0"/>
          </a:p>
        </p:txBody>
      </p:sp>
      <p:sp>
        <p:nvSpPr>
          <p:cNvPr id="3" name="Content Placeholder 2"/>
          <p:cNvSpPr>
            <a:spLocks noGrp="1"/>
          </p:cNvSpPr>
          <p:nvPr>
            <p:ph idx="1"/>
          </p:nvPr>
        </p:nvSpPr>
        <p:spPr>
          <a:xfrm>
            <a:off x="457200" y="1574375"/>
            <a:ext cx="8229600" cy="1290484"/>
          </a:xfrm>
        </p:spPr>
        <p:txBody>
          <a:bodyPr/>
          <a:lstStyle/>
          <a:p>
            <a:r>
              <a:rPr lang="en-US" dirty="0" smtClean="0"/>
              <a:t>How do individual roles evolve through virtual conversation and construct taste?</a:t>
            </a:r>
            <a:endParaRPr lang="en-US" dirty="0"/>
          </a:p>
        </p:txBody>
      </p:sp>
      <p:sp>
        <p:nvSpPr>
          <p:cNvPr id="4" name="Title 1"/>
          <p:cNvSpPr txBox="1">
            <a:spLocks/>
          </p:cNvSpPr>
          <p:nvPr/>
        </p:nvSpPr>
        <p:spPr>
          <a:xfrm>
            <a:off x="457200" y="3173909"/>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mtClean="0"/>
              <a:t>Motivation	</a:t>
            </a:r>
            <a:endParaRPr lang="en-US" dirty="0"/>
          </a:p>
        </p:txBody>
      </p:sp>
      <p:sp>
        <p:nvSpPr>
          <p:cNvPr id="5" name="Content Placeholder 2"/>
          <p:cNvSpPr txBox="1">
            <a:spLocks/>
          </p:cNvSpPr>
          <p:nvPr/>
        </p:nvSpPr>
        <p:spPr>
          <a:xfrm>
            <a:off x="457200" y="4499472"/>
            <a:ext cx="8229600" cy="128556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Understanding the role social media plays in generating new products and markets</a:t>
            </a:r>
            <a:endParaRPr lang="en-US" dirty="0"/>
          </a:p>
        </p:txBody>
      </p:sp>
    </p:spTree>
    <p:extLst>
      <p:ext uri="{BB962C8B-B14F-4D97-AF65-F5344CB8AC3E}">
        <p14:creationId xmlns:p14="http://schemas.microsoft.com/office/powerpoint/2010/main" val="1201445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 unique consumption community for goat product was identified on Twitter</a:t>
            </a:r>
          </a:p>
          <a:p>
            <a:r>
              <a:rPr lang="en-US" dirty="0" smtClean="0"/>
              <a:t>The community inception was captured by the emergence of a marked Twitter </a:t>
            </a:r>
            <a:r>
              <a:rPr lang="en-US" dirty="0" err="1" smtClean="0"/>
              <a:t>hashtag</a:t>
            </a:r>
            <a:r>
              <a:rPr lang="en-US" dirty="0" smtClean="0"/>
              <a:t> (e.g. #</a:t>
            </a:r>
            <a:r>
              <a:rPr lang="en-US" dirty="0" err="1" smtClean="0"/>
              <a:t>Goaterie</a:t>
            </a:r>
            <a:r>
              <a:rPr lang="en-US" dirty="0" smtClean="0"/>
              <a:t>). </a:t>
            </a:r>
          </a:p>
          <a:p>
            <a:r>
              <a:rPr lang="en-US" dirty="0" smtClean="0"/>
              <a:t>Its maturation was determined by a large reduction in community participation via posts, which was promoted by the end of a community-wide cooking contest exclusively featuring goat milk, cheese, or meat as the primary ingredient.</a:t>
            </a:r>
            <a:endParaRPr lang="en-US" dirty="0"/>
          </a:p>
        </p:txBody>
      </p:sp>
    </p:spTree>
    <p:extLst>
      <p:ext uri="{BB962C8B-B14F-4D97-AF65-F5344CB8AC3E}">
        <p14:creationId xmlns:p14="http://schemas.microsoft.com/office/powerpoint/2010/main" val="39390361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Trending of #</a:t>
            </a:r>
            <a:r>
              <a:rPr lang="en-US" dirty="0" err="1" smtClean="0"/>
              <a:t>Goaterie</a:t>
            </a:r>
            <a:endParaRPr lang="en-US" dirty="0"/>
          </a:p>
        </p:txBody>
      </p:sp>
      <p:pic>
        <p:nvPicPr>
          <p:cNvPr id="4" name="Picture 3" descr="Screen Shot 2013-02-28 at 6.53.5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725" y="1417638"/>
            <a:ext cx="7545807" cy="2824162"/>
          </a:xfrm>
          <a:prstGeom prst="rect">
            <a:avLst/>
          </a:prstGeom>
        </p:spPr>
      </p:pic>
      <p:sp>
        <p:nvSpPr>
          <p:cNvPr id="5" name="TextBox 4"/>
          <p:cNvSpPr txBox="1"/>
          <p:nvPr/>
        </p:nvSpPr>
        <p:spPr>
          <a:xfrm>
            <a:off x="625933" y="4128681"/>
            <a:ext cx="8606555" cy="1754327"/>
          </a:xfrm>
          <a:prstGeom prst="rect">
            <a:avLst/>
          </a:prstGeom>
          <a:noFill/>
        </p:spPr>
        <p:txBody>
          <a:bodyPr wrap="none" rtlCol="0">
            <a:spAutoFit/>
          </a:bodyPr>
          <a:lstStyle/>
          <a:p>
            <a:r>
              <a:rPr lang="en-US" dirty="0" smtClean="0"/>
              <a:t>#</a:t>
            </a:r>
            <a:r>
              <a:rPr lang="en-US" dirty="0" err="1" smtClean="0"/>
              <a:t>Goaterie</a:t>
            </a:r>
            <a:r>
              <a:rPr lang="en-US" dirty="0" smtClean="0"/>
              <a:t> was started on March 10, 2011. </a:t>
            </a:r>
            <a:endParaRPr lang="en-US" dirty="0"/>
          </a:p>
          <a:p>
            <a:r>
              <a:rPr lang="en-US" dirty="0" smtClean="0"/>
              <a:t>On June 19, 2011 a member posted “Did you see the July Bon Appetite? Goat it is!”</a:t>
            </a:r>
          </a:p>
          <a:p>
            <a:r>
              <a:rPr lang="en-US" dirty="0" smtClean="0"/>
              <a:t>This unleashed 1141 posts mentioning #</a:t>
            </a:r>
            <a:r>
              <a:rPr lang="en-US" dirty="0" err="1" smtClean="0"/>
              <a:t>Goaterie</a:t>
            </a:r>
            <a:r>
              <a:rPr lang="en-US" dirty="0" smtClean="0"/>
              <a:t> over the following two months from</a:t>
            </a:r>
          </a:p>
          <a:p>
            <a:r>
              <a:rPr lang="en-US" dirty="0" smtClean="0"/>
              <a:t>June 19 – August 25, 2011.  </a:t>
            </a:r>
          </a:p>
          <a:p>
            <a:r>
              <a:rPr lang="en-US" dirty="0" smtClean="0"/>
              <a:t>Almost one hundred times (98.5%) as many posts as the community experienced over the </a:t>
            </a:r>
          </a:p>
          <a:p>
            <a:r>
              <a:rPr lang="en-US" dirty="0" smtClean="0"/>
              <a:t>Previous three months (from March 10 – June 18, 2011 only 17 #</a:t>
            </a:r>
            <a:r>
              <a:rPr lang="en-US" dirty="0" err="1" smtClean="0"/>
              <a:t>Goaterie</a:t>
            </a:r>
            <a:r>
              <a:rPr lang="en-US" dirty="0" smtClean="0"/>
              <a:t> posts existed).</a:t>
            </a:r>
          </a:p>
        </p:txBody>
      </p:sp>
    </p:spTree>
    <p:extLst>
      <p:ext uri="{BB962C8B-B14F-4D97-AF65-F5344CB8AC3E}">
        <p14:creationId xmlns:p14="http://schemas.microsoft.com/office/powerpoint/2010/main" val="13026786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3-03-01 at 12.37.2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589" y="1240505"/>
            <a:ext cx="8168448" cy="4506730"/>
          </a:xfrm>
          <a:prstGeom prst="rect">
            <a:avLst/>
          </a:prstGeom>
        </p:spPr>
      </p:pic>
      <p:sp>
        <p:nvSpPr>
          <p:cNvPr id="7" name="TextBox 6"/>
          <p:cNvSpPr txBox="1"/>
          <p:nvPr/>
        </p:nvSpPr>
        <p:spPr>
          <a:xfrm>
            <a:off x="238133" y="294846"/>
            <a:ext cx="1021208" cy="369332"/>
          </a:xfrm>
          <a:prstGeom prst="rect">
            <a:avLst/>
          </a:prstGeom>
          <a:noFill/>
        </p:spPr>
        <p:txBody>
          <a:bodyPr wrap="none" rtlCol="0">
            <a:spAutoFit/>
          </a:bodyPr>
          <a:lstStyle/>
          <a:p>
            <a:r>
              <a:rPr lang="en-US" dirty="0" smtClean="0"/>
              <a:t>Findings:</a:t>
            </a:r>
            <a:endParaRPr lang="en-US" dirty="0"/>
          </a:p>
        </p:txBody>
      </p:sp>
    </p:spTree>
    <p:extLst>
      <p:ext uri="{BB962C8B-B14F-4D97-AF65-F5344CB8AC3E}">
        <p14:creationId xmlns:p14="http://schemas.microsoft.com/office/powerpoint/2010/main" val="38559868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Virtual conversations encourage consumption by making each individual consumer believe they do it for unique reasons. </a:t>
            </a:r>
          </a:p>
          <a:p>
            <a:r>
              <a:rPr lang="en-US" dirty="0" smtClean="0"/>
              <a:t>Despite homogenization of taste, individual consumption patterns change as a reflection of the virtual role identity they express.</a:t>
            </a:r>
            <a:endParaRPr lang="en-US" dirty="0"/>
          </a:p>
        </p:txBody>
      </p:sp>
    </p:spTree>
    <p:extLst>
      <p:ext uri="{BB962C8B-B14F-4D97-AF65-F5344CB8AC3E}">
        <p14:creationId xmlns:p14="http://schemas.microsoft.com/office/powerpoint/2010/main" val="26668455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a:xfrm>
            <a:off x="590550" y="1283117"/>
            <a:ext cx="8229600" cy="4112667"/>
          </a:xfrm>
        </p:spPr>
        <p:txBody>
          <a:bodyPr>
            <a:normAutofit fontScale="92500" lnSpcReduction="10000"/>
          </a:bodyPr>
          <a:lstStyle/>
          <a:p>
            <a:pPr algn="ctr" eaLnBrk="1" hangingPunct="1">
              <a:buFont typeface="Arial" charset="0"/>
              <a:buNone/>
            </a:pPr>
            <a:r>
              <a:rPr lang="en-US" sz="3600" dirty="0" smtClean="0"/>
              <a:t>Thank you</a:t>
            </a:r>
          </a:p>
          <a:p>
            <a:pPr algn="ctr" eaLnBrk="1" hangingPunct="1">
              <a:buFont typeface="Arial" charset="0"/>
              <a:buNone/>
            </a:pPr>
            <a:endParaRPr lang="en-US" dirty="0" smtClean="0"/>
          </a:p>
          <a:p>
            <a:pPr algn="ctr" eaLnBrk="1" hangingPunct="1">
              <a:buFont typeface="Arial" charset="0"/>
              <a:buNone/>
            </a:pPr>
            <a:r>
              <a:rPr lang="en-US" dirty="0" smtClean="0"/>
              <a:t>David Sparling</a:t>
            </a:r>
          </a:p>
          <a:p>
            <a:pPr algn="ctr" eaLnBrk="1" hangingPunct="1">
              <a:buFont typeface="Arial" charset="0"/>
              <a:buNone/>
            </a:pPr>
            <a:r>
              <a:rPr lang="en-US" sz="2800" dirty="0" smtClean="0">
                <a:hlinkClick r:id="rId3"/>
              </a:rPr>
              <a:t>dsparling@ivey.ca</a:t>
            </a:r>
            <a:endParaRPr lang="en-US" sz="2800" dirty="0" smtClean="0"/>
          </a:p>
          <a:p>
            <a:pPr algn="ctr" eaLnBrk="1" hangingPunct="1">
              <a:buFont typeface="Arial" charset="0"/>
              <a:buNone/>
            </a:pPr>
            <a:r>
              <a:rPr lang="en-US" sz="2800" dirty="0" smtClean="0">
                <a:hlinkClick r:id="rId4"/>
              </a:rPr>
              <a:t>www.ivey.ca/agri-food</a:t>
            </a:r>
            <a:endParaRPr lang="en-US" sz="2800" dirty="0" smtClean="0"/>
          </a:p>
          <a:p>
            <a:pPr algn="ctr" eaLnBrk="1" hangingPunct="1">
              <a:buFont typeface="Arial" charset="0"/>
              <a:buNone/>
            </a:pPr>
            <a:r>
              <a:rPr lang="en-US" sz="2800" dirty="0" smtClean="0"/>
              <a:t>Twitter - @</a:t>
            </a:r>
            <a:r>
              <a:rPr lang="en-US" sz="2800" dirty="0" err="1" smtClean="0"/>
              <a:t>iveyagrifood</a:t>
            </a:r>
            <a:endParaRPr lang="en-US" sz="2800" dirty="0" smtClean="0"/>
          </a:p>
          <a:p>
            <a:pPr algn="ctr" eaLnBrk="1" hangingPunct="1">
              <a:buFont typeface="Arial" charset="0"/>
              <a:buNone/>
            </a:pPr>
            <a:endParaRPr lang="en-US" sz="2400" dirty="0" smtClean="0"/>
          </a:p>
          <a:p>
            <a:pPr algn="ctr" eaLnBrk="1" hangingPunct="1">
              <a:spcBef>
                <a:spcPts val="1800"/>
              </a:spcBef>
              <a:buFont typeface="Arial" charset="0"/>
              <a:buNone/>
            </a:pPr>
            <a:r>
              <a:rPr lang="en-US" sz="2200" i="1" dirty="0" smtClean="0"/>
              <a:t>The Chair of </a:t>
            </a:r>
            <a:r>
              <a:rPr lang="en-US" sz="2200" i="1" dirty="0" err="1" smtClean="0"/>
              <a:t>Agri</a:t>
            </a:r>
            <a:r>
              <a:rPr lang="en-US" sz="2200" i="1" dirty="0" smtClean="0"/>
              <a:t>-Food Innovation is supported by the Agricultural Adaptation Council</a:t>
            </a:r>
          </a:p>
          <a:p>
            <a:pPr algn="ctr" eaLnBrk="1" hangingPunct="1">
              <a:spcBef>
                <a:spcPts val="1800"/>
              </a:spcBef>
              <a:buFont typeface="Arial" charset="0"/>
              <a:buNone/>
            </a:pPr>
            <a:endParaRPr lang="en-US" dirty="0" smtClean="0"/>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79712" y="5373216"/>
            <a:ext cx="5984394" cy="720080"/>
          </a:xfrm>
          <a:prstGeom prst="rect">
            <a:avLst/>
          </a:prstGeom>
        </p:spPr>
      </p:pic>
    </p:spTree>
    <p:extLst>
      <p:ext uri="{BB962C8B-B14F-4D97-AF65-F5344CB8AC3E}">
        <p14:creationId xmlns:p14="http://schemas.microsoft.com/office/powerpoint/2010/main" val="41212554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69049" y="1142283"/>
            <a:ext cx="6733458" cy="1470025"/>
          </a:xfrm>
        </p:spPr>
        <p:txBody>
          <a:bodyPr/>
          <a:lstStyle/>
          <a:p>
            <a:r>
              <a:rPr lang="en-US" dirty="0"/>
              <a:t>BRM payments and risk balancing: </a:t>
            </a:r>
            <a:br>
              <a:rPr lang="en-US" dirty="0"/>
            </a:br>
            <a:r>
              <a:rPr lang="en-US" sz="2400" dirty="0"/>
              <a:t>Potential implications for financial riskiness of Canadian farms</a:t>
            </a:r>
          </a:p>
        </p:txBody>
      </p:sp>
      <p:sp>
        <p:nvSpPr>
          <p:cNvPr id="3" name="Subtitle 2"/>
          <p:cNvSpPr>
            <a:spLocks noGrp="1"/>
          </p:cNvSpPr>
          <p:nvPr>
            <p:ph type="subTitle" idx="1"/>
          </p:nvPr>
        </p:nvSpPr>
        <p:spPr>
          <a:xfrm>
            <a:off x="2169049" y="3482088"/>
            <a:ext cx="4579735" cy="1537159"/>
          </a:xfrm>
        </p:spPr>
        <p:txBody>
          <a:bodyPr>
            <a:normAutofit fontScale="92500" lnSpcReduction="20000"/>
          </a:bodyPr>
          <a:lstStyle/>
          <a:p>
            <a:r>
              <a:rPr lang="en-US" sz="1800" dirty="0" smtClean="0"/>
              <a:t>Nicoleta Uzea, </a:t>
            </a:r>
            <a:r>
              <a:rPr lang="en-US" sz="1800" dirty="0"/>
              <a:t>Richard Ivey School of Business</a:t>
            </a:r>
            <a:endParaRPr lang="en-US" sz="1800" dirty="0" smtClean="0"/>
          </a:p>
          <a:p>
            <a:r>
              <a:rPr lang="en-US" sz="1800" dirty="0" smtClean="0"/>
              <a:t>Kenneth Poon, University of Guelph</a:t>
            </a:r>
          </a:p>
          <a:p>
            <a:r>
              <a:rPr lang="en-US" sz="1800" dirty="0" smtClean="0"/>
              <a:t>David Sparling, Richard Ivey School of Business</a:t>
            </a:r>
          </a:p>
          <a:p>
            <a:r>
              <a:rPr lang="en-US" sz="1800" dirty="0" err="1" smtClean="0"/>
              <a:t>Alfons</a:t>
            </a:r>
            <a:r>
              <a:rPr lang="en-US" sz="1800" dirty="0" smtClean="0"/>
              <a:t> </a:t>
            </a:r>
            <a:r>
              <a:rPr lang="en-US" sz="1800" dirty="0" err="1" smtClean="0"/>
              <a:t>Weersink</a:t>
            </a:r>
            <a:r>
              <a:rPr lang="en-US" sz="1800" dirty="0" smtClean="0"/>
              <a:t>, University of Guelph</a:t>
            </a:r>
            <a:endParaRPr lang="en-US" sz="1800" dirty="0"/>
          </a:p>
        </p:txBody>
      </p:sp>
    </p:spTree>
    <p:extLst>
      <p:ext uri="{BB962C8B-B14F-4D97-AF65-F5344CB8AC3E}">
        <p14:creationId xmlns:p14="http://schemas.microsoft.com/office/powerpoint/2010/main" val="24050680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BRM programs major component of government-provided subsidy to agriculture</a:t>
            </a:r>
          </a:p>
          <a:p>
            <a:endParaRPr lang="en-US" dirty="0" smtClean="0"/>
          </a:p>
          <a:p>
            <a:pPr lvl="1"/>
            <a:r>
              <a:rPr lang="en-US" dirty="0" smtClean="0"/>
              <a:t>Margin-based whole farm program (CAIS/</a:t>
            </a:r>
            <a:r>
              <a:rPr lang="en-US" dirty="0" err="1" smtClean="0"/>
              <a:t>AgStab</a:t>
            </a:r>
            <a:r>
              <a:rPr lang="en-US" dirty="0" smtClean="0"/>
              <a:t>) + ad-hoc payments</a:t>
            </a:r>
          </a:p>
          <a:p>
            <a:pPr lvl="1"/>
            <a:endParaRPr lang="en-US" dirty="0" smtClean="0"/>
          </a:p>
          <a:p>
            <a:pPr lvl="1"/>
            <a:r>
              <a:rPr lang="en-US" dirty="0" smtClean="0"/>
              <a:t>Worries that government program may ‘crowd – out’ private risk management strategies</a:t>
            </a:r>
          </a:p>
          <a:p>
            <a:pPr lvl="1"/>
            <a:endParaRPr lang="en-US" dirty="0" smtClean="0"/>
          </a:p>
          <a:p>
            <a:pPr lvl="2"/>
            <a:r>
              <a:rPr lang="en-US" dirty="0" smtClean="0"/>
              <a:t>Plant riskier crops (</a:t>
            </a:r>
            <a:r>
              <a:rPr lang="en-US" dirty="0" err="1" smtClean="0"/>
              <a:t>Turvey</a:t>
            </a:r>
            <a:r>
              <a:rPr lang="en-US" dirty="0" smtClean="0"/>
              <a:t> 2012)</a:t>
            </a:r>
          </a:p>
          <a:p>
            <a:pPr lvl="2"/>
            <a:r>
              <a:rPr lang="en-US" dirty="0" smtClean="0"/>
              <a:t>Reduce incentive to use crop insurance (</a:t>
            </a:r>
            <a:r>
              <a:rPr lang="en-US" dirty="0" err="1" smtClean="0"/>
              <a:t>Antón</a:t>
            </a:r>
            <a:r>
              <a:rPr lang="en-US" dirty="0" smtClean="0"/>
              <a:t> and </a:t>
            </a:r>
            <a:r>
              <a:rPr lang="en-US" dirty="0" err="1" smtClean="0"/>
              <a:t>Kilmura</a:t>
            </a:r>
            <a:r>
              <a:rPr lang="en-US" dirty="0" smtClean="0"/>
              <a:t> 2009)</a:t>
            </a:r>
          </a:p>
          <a:p>
            <a:pPr lvl="1"/>
            <a:endParaRPr lang="en-US" dirty="0" smtClean="0"/>
          </a:p>
          <a:p>
            <a:endParaRPr lang="en-US" dirty="0"/>
          </a:p>
        </p:txBody>
      </p:sp>
    </p:spTree>
    <p:extLst>
      <p:ext uri="{BB962C8B-B14F-4D97-AF65-F5344CB8AC3E}">
        <p14:creationId xmlns:p14="http://schemas.microsoft.com/office/powerpoint/2010/main" val="38737820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Balancing Hypothesis</a:t>
            </a:r>
            <a:endParaRPr lang="en-US" dirty="0"/>
          </a:p>
        </p:txBody>
      </p:sp>
      <p:sp>
        <p:nvSpPr>
          <p:cNvPr id="3" name="Content Placeholder 2"/>
          <p:cNvSpPr>
            <a:spLocks noGrp="1"/>
          </p:cNvSpPr>
          <p:nvPr>
            <p:ph idx="1"/>
          </p:nvPr>
        </p:nvSpPr>
        <p:spPr/>
        <p:txBody>
          <a:bodyPr>
            <a:normAutofit/>
          </a:bodyPr>
          <a:lstStyle/>
          <a:p>
            <a:r>
              <a:rPr lang="en-US" dirty="0"/>
              <a:t>Gabriel </a:t>
            </a:r>
            <a:r>
              <a:rPr lang="en-US" dirty="0" smtClean="0"/>
              <a:t>and Baker (1980) suggest operators may manage risk by trading business risk with financial risk</a:t>
            </a:r>
          </a:p>
          <a:p>
            <a:pPr lvl="8"/>
            <a:endParaRPr lang="en-US" sz="1200" dirty="0" smtClean="0"/>
          </a:p>
          <a:p>
            <a:pPr marL="0" indent="0" algn="ctr">
              <a:buNone/>
            </a:pPr>
            <a:r>
              <a:rPr lang="en-US" sz="2400" dirty="0"/>
              <a:t>Business Risk + Financial Risk ≤ Total </a:t>
            </a:r>
            <a:r>
              <a:rPr lang="en-US" sz="2400" dirty="0" smtClean="0"/>
              <a:t>Tolerable Risk</a:t>
            </a:r>
          </a:p>
          <a:p>
            <a:pPr lvl="8"/>
            <a:endParaRPr lang="en-US" dirty="0" smtClean="0"/>
          </a:p>
          <a:p>
            <a:r>
              <a:rPr lang="en-US" dirty="0" smtClean="0"/>
              <a:t>Business risk = volatility in income</a:t>
            </a:r>
          </a:p>
          <a:p>
            <a:pPr lvl="8"/>
            <a:endParaRPr lang="en-US" dirty="0" smtClean="0"/>
          </a:p>
          <a:p>
            <a:r>
              <a:rPr lang="en-US" dirty="0" smtClean="0"/>
              <a:t>Financial risk = level of leverage</a:t>
            </a:r>
          </a:p>
        </p:txBody>
      </p:sp>
    </p:spTree>
    <p:extLst>
      <p:ext uri="{BB962C8B-B14F-4D97-AF65-F5344CB8AC3E}">
        <p14:creationId xmlns:p14="http://schemas.microsoft.com/office/powerpoint/2010/main" val="16669968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0D95B5F-6B2E-3346-AE90-A057BC7D7538}" type="datetime4">
              <a:rPr lang="en-CA" smtClean="0"/>
              <a:t>March-8-13</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9742" y="0"/>
            <a:ext cx="678425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91724" y="937159"/>
            <a:ext cx="2772697" cy="3384103"/>
          </a:xfrm>
        </p:spPr>
        <p:txBody>
          <a:bodyPr/>
          <a:lstStyle/>
          <a:p>
            <a:r>
              <a:rPr lang="en-US" dirty="0" smtClean="0"/>
              <a:t>A snapshot of Canadian agriculture </a:t>
            </a:r>
            <a:br>
              <a:rPr lang="en-US" dirty="0" smtClean="0"/>
            </a:br>
            <a:r>
              <a:rPr lang="en-US" dirty="0" smtClean="0"/>
              <a:t>by sales class and share of sales</a:t>
            </a:r>
            <a:endParaRPr lang="en-CA" dirty="0"/>
          </a:p>
        </p:txBody>
      </p:sp>
    </p:spTree>
    <p:extLst>
      <p:ext uri="{BB962C8B-B14F-4D97-AF65-F5344CB8AC3E}">
        <p14:creationId xmlns:p14="http://schemas.microsoft.com/office/powerpoint/2010/main" val="33895778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 of Risk Balancing for the Effectiveness of BRM Programs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If farmers indeed balance BR and FR, BRM programs (assuming they do reduce BR) may lead farmers to take on more FR than they would otherwise</a:t>
            </a:r>
          </a:p>
          <a:p>
            <a:endParaRPr lang="en-US" dirty="0" smtClean="0"/>
          </a:p>
          <a:p>
            <a:r>
              <a:rPr lang="en-US" dirty="0" smtClean="0"/>
              <a:t>This increases the risk of equity loss</a:t>
            </a:r>
          </a:p>
          <a:p>
            <a:endParaRPr lang="en-US" dirty="0" smtClean="0"/>
          </a:p>
          <a:p>
            <a:r>
              <a:rPr lang="en-US" dirty="0" smtClean="0"/>
              <a:t>Do BRM programs crowd out farmers’ financial risk management strategies?</a:t>
            </a:r>
          </a:p>
          <a:p>
            <a:endParaRPr lang="en-US" dirty="0"/>
          </a:p>
          <a:p>
            <a:r>
              <a:rPr lang="en-US" dirty="0"/>
              <a:t>No studies have looked at the extent of risk balancing on Canadian farms and the impact of BRM payments on the likelihood of risk balancing</a:t>
            </a:r>
          </a:p>
          <a:p>
            <a:endParaRPr lang="en-US" dirty="0" smtClean="0"/>
          </a:p>
        </p:txBody>
      </p:sp>
    </p:spTree>
    <p:extLst>
      <p:ext uri="{BB962C8B-B14F-4D97-AF65-F5344CB8AC3E}">
        <p14:creationId xmlns:p14="http://schemas.microsoft.com/office/powerpoint/2010/main" val="12687395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Problem</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lgn="ctr">
              <a:buNone/>
            </a:pPr>
            <a:r>
              <a:rPr lang="en-US" dirty="0" smtClean="0"/>
              <a:t>Is there empirical evidence to suggest BRM programs </a:t>
            </a:r>
            <a:r>
              <a:rPr lang="en-US" dirty="0"/>
              <a:t>crowd out farmers' financial risk management strategies</a:t>
            </a:r>
            <a:r>
              <a:rPr lang="en-US" dirty="0" smtClean="0"/>
              <a:t>?</a:t>
            </a:r>
            <a:endParaRPr lang="en-US" dirty="0"/>
          </a:p>
        </p:txBody>
      </p:sp>
    </p:spTree>
    <p:extLst>
      <p:ext uri="{BB962C8B-B14F-4D97-AF65-F5344CB8AC3E}">
        <p14:creationId xmlns:p14="http://schemas.microsoft.com/office/powerpoint/2010/main" val="8596097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a:t>
            </a:r>
            <a:endParaRPr lang="en-US" dirty="0"/>
          </a:p>
        </p:txBody>
      </p:sp>
      <p:sp>
        <p:nvSpPr>
          <p:cNvPr id="3" name="Content Placeholder 2"/>
          <p:cNvSpPr>
            <a:spLocks noGrp="1"/>
          </p:cNvSpPr>
          <p:nvPr>
            <p:ph idx="1"/>
          </p:nvPr>
        </p:nvSpPr>
        <p:spPr/>
        <p:txBody>
          <a:bodyPr/>
          <a:lstStyle/>
          <a:p>
            <a:r>
              <a:rPr lang="en-US" dirty="0" smtClean="0"/>
              <a:t>Ontario Farm Income Database (OFID)</a:t>
            </a:r>
          </a:p>
          <a:p>
            <a:pPr lvl="1"/>
            <a:r>
              <a:rPr lang="en-US" dirty="0" smtClean="0"/>
              <a:t>Tax + production data on Ontario CAIS/AgriStability participants</a:t>
            </a:r>
          </a:p>
          <a:p>
            <a:pPr lvl="2"/>
            <a:r>
              <a:rPr lang="en-US" dirty="0" smtClean="0"/>
              <a:t>Detailed income and expenses</a:t>
            </a:r>
          </a:p>
          <a:p>
            <a:pPr lvl="2"/>
            <a:r>
              <a:rPr lang="en-US" dirty="0" smtClean="0"/>
              <a:t>Unique farm ID </a:t>
            </a:r>
            <a:r>
              <a:rPr lang="en-US" dirty="0" smtClean="0">
                <a:sym typeface="Wingdings"/>
              </a:rPr>
              <a:t> panel data possible (2003 to 2010)</a:t>
            </a:r>
          </a:p>
          <a:p>
            <a:pPr lvl="2"/>
            <a:r>
              <a:rPr lang="en-US" dirty="0" smtClean="0">
                <a:sym typeface="Wingdings"/>
              </a:rPr>
              <a:t>Focus on 3 sectors: Field Crops, Dairy, Beef</a:t>
            </a:r>
          </a:p>
          <a:p>
            <a:pPr lvl="2"/>
            <a:endParaRPr lang="en-US" dirty="0" smtClean="0">
              <a:sym typeface="Wingdings"/>
            </a:endParaRPr>
          </a:p>
          <a:p>
            <a:pPr lvl="2"/>
            <a:endParaRPr lang="en-US" dirty="0">
              <a:sym typeface="Wingdings"/>
            </a:endParaRPr>
          </a:p>
          <a:p>
            <a:pPr lvl="2"/>
            <a:endParaRPr lang="en-US" dirty="0" smtClean="0">
              <a:sym typeface="Wingdings"/>
            </a:endParaRPr>
          </a:p>
        </p:txBody>
      </p:sp>
      <p:graphicFrame>
        <p:nvGraphicFramePr>
          <p:cNvPr id="4" name="Table 3"/>
          <p:cNvGraphicFramePr>
            <a:graphicFrameLocks noGrp="1"/>
          </p:cNvGraphicFramePr>
          <p:nvPr>
            <p:extLst>
              <p:ext uri="{D42A27DB-BD31-4B8C-83A1-F6EECF244321}">
                <p14:modId xmlns:p14="http://schemas.microsoft.com/office/powerpoint/2010/main" val="4187341660"/>
              </p:ext>
            </p:extLst>
          </p:nvPr>
        </p:nvGraphicFramePr>
        <p:xfrm>
          <a:off x="1582444" y="4934721"/>
          <a:ext cx="6158509" cy="1010920"/>
        </p:xfrm>
        <a:graphic>
          <a:graphicData uri="http://schemas.openxmlformats.org/drawingml/2006/table">
            <a:tbl>
              <a:tblPr firstRow="1" bandRow="1">
                <a:tableStyleId>{5940675A-B579-460E-94D1-54222C63F5DA}</a:tableStyleId>
              </a:tblPr>
              <a:tblGrid>
                <a:gridCol w="1918492"/>
                <a:gridCol w="1413339"/>
                <a:gridCol w="1413339"/>
                <a:gridCol w="1413339"/>
              </a:tblGrid>
              <a:tr h="370840">
                <a:tc>
                  <a:txBody>
                    <a:bodyPr/>
                    <a:lstStyle/>
                    <a:p>
                      <a:r>
                        <a:rPr lang="en-US" dirty="0" smtClean="0"/>
                        <a:t>Sector</a:t>
                      </a:r>
                      <a:endParaRPr lang="en-US" dirty="0"/>
                    </a:p>
                  </a:txBody>
                  <a:tcPr/>
                </a:tc>
                <a:tc>
                  <a:txBody>
                    <a:bodyPr/>
                    <a:lstStyle/>
                    <a:p>
                      <a:pPr algn="ctr"/>
                      <a:r>
                        <a:rPr lang="en-US" dirty="0" smtClean="0"/>
                        <a:t>Field</a:t>
                      </a:r>
                      <a:r>
                        <a:rPr lang="en-US" baseline="0" dirty="0" smtClean="0"/>
                        <a:t> Crops</a:t>
                      </a:r>
                      <a:endParaRPr lang="en-US" dirty="0"/>
                    </a:p>
                  </a:txBody>
                  <a:tcPr/>
                </a:tc>
                <a:tc>
                  <a:txBody>
                    <a:bodyPr/>
                    <a:lstStyle/>
                    <a:p>
                      <a:pPr algn="ctr"/>
                      <a:r>
                        <a:rPr lang="en-US" dirty="0" smtClean="0"/>
                        <a:t>Dairy</a:t>
                      </a:r>
                      <a:endParaRPr lang="en-US" dirty="0"/>
                    </a:p>
                  </a:txBody>
                  <a:tcPr/>
                </a:tc>
                <a:tc>
                  <a:txBody>
                    <a:bodyPr/>
                    <a:lstStyle/>
                    <a:p>
                      <a:pPr algn="ctr"/>
                      <a:r>
                        <a:rPr lang="en-US" dirty="0" smtClean="0"/>
                        <a:t>Beef</a:t>
                      </a:r>
                      <a:endParaRPr lang="en-US" dirty="0"/>
                    </a:p>
                  </a:txBody>
                  <a:tcPr/>
                </a:tc>
              </a:tr>
              <a:tr h="370840">
                <a:tc>
                  <a:txBody>
                    <a:bodyPr/>
                    <a:lstStyle/>
                    <a:p>
                      <a:r>
                        <a:rPr lang="en-US" dirty="0" smtClean="0"/>
                        <a:t>Number of farms</a:t>
                      </a:r>
                      <a:r>
                        <a:rPr lang="en-US" baseline="0" dirty="0" smtClean="0"/>
                        <a:t> in panel data</a:t>
                      </a:r>
                      <a:endParaRPr lang="en-US" dirty="0"/>
                    </a:p>
                  </a:txBody>
                  <a:tcPr/>
                </a:tc>
                <a:tc>
                  <a:txBody>
                    <a:bodyPr/>
                    <a:lstStyle/>
                    <a:p>
                      <a:pPr algn="ctr"/>
                      <a:r>
                        <a:rPr lang="en-US" dirty="0" smtClean="0"/>
                        <a:t>3,860</a:t>
                      </a:r>
                      <a:endParaRPr lang="en-US" dirty="0"/>
                    </a:p>
                  </a:txBody>
                  <a:tcPr/>
                </a:tc>
                <a:tc>
                  <a:txBody>
                    <a:bodyPr/>
                    <a:lstStyle/>
                    <a:p>
                      <a:pPr algn="ctr"/>
                      <a:r>
                        <a:rPr lang="en-US" dirty="0" smtClean="0"/>
                        <a:t>236</a:t>
                      </a:r>
                      <a:endParaRPr lang="en-US" dirty="0"/>
                    </a:p>
                  </a:txBody>
                  <a:tcPr/>
                </a:tc>
                <a:tc>
                  <a:txBody>
                    <a:bodyPr/>
                    <a:lstStyle/>
                    <a:p>
                      <a:pPr algn="ctr"/>
                      <a:r>
                        <a:rPr lang="en-US" dirty="0" smtClean="0"/>
                        <a:t>1,854</a:t>
                      </a:r>
                      <a:endParaRPr lang="en-US" dirty="0"/>
                    </a:p>
                  </a:txBody>
                  <a:tcPr/>
                </a:tc>
              </a:tr>
            </a:tbl>
          </a:graphicData>
        </a:graphic>
      </p:graphicFrame>
    </p:spTree>
    <p:extLst>
      <p:ext uri="{BB962C8B-B14F-4D97-AF65-F5344CB8AC3E}">
        <p14:creationId xmlns:p14="http://schemas.microsoft.com/office/powerpoint/2010/main" val="28333695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Risk </a:t>
            </a:r>
            <a:r>
              <a:rPr lang="en-US" dirty="0" err="1" smtClean="0"/>
              <a:t>vs</a:t>
            </a:r>
            <a:r>
              <a:rPr lang="en-US" dirty="0" smtClean="0"/>
              <a:t> Financial Risk</a:t>
            </a:r>
            <a:endParaRPr lang="en-US" dirty="0"/>
          </a:p>
        </p:txBody>
      </p:sp>
      <p:sp>
        <p:nvSpPr>
          <p:cNvPr id="3" name="Content Placeholder 2"/>
          <p:cNvSpPr>
            <a:spLocks noGrp="1"/>
          </p:cNvSpPr>
          <p:nvPr>
            <p:ph idx="1"/>
          </p:nvPr>
        </p:nvSpPr>
        <p:spPr/>
        <p:txBody>
          <a:bodyPr/>
          <a:lstStyle/>
          <a:p>
            <a:r>
              <a:rPr lang="en-US" dirty="0" smtClean="0"/>
              <a:t>Measuring Business Risk (BR)</a:t>
            </a:r>
          </a:p>
          <a:p>
            <a:pPr marL="457200" lvl="1" indent="0">
              <a:buNone/>
            </a:pPr>
            <a:endParaRPr lang="en-US" dirty="0" smtClean="0"/>
          </a:p>
          <a:p>
            <a:pPr marL="457200" lvl="1" indent="0">
              <a:buNone/>
            </a:pPr>
            <a:endParaRPr lang="en-US" dirty="0"/>
          </a:p>
          <a:p>
            <a:pPr marL="457200" lvl="1" indent="0">
              <a:buNone/>
            </a:pPr>
            <a:endParaRPr lang="en-US" dirty="0" smtClean="0"/>
          </a:p>
          <a:p>
            <a:r>
              <a:rPr lang="en-US" dirty="0"/>
              <a:t>Measuring </a:t>
            </a:r>
            <a:r>
              <a:rPr lang="en-US" dirty="0" smtClean="0"/>
              <a:t>Financial Risk (FR)</a:t>
            </a:r>
            <a:endParaRPr lang="en-US" dirty="0"/>
          </a:p>
          <a:p>
            <a:pPr marL="457200" lvl="1" indent="0">
              <a:buNone/>
            </a:pPr>
            <a:endParaRPr lang="en-US" dirty="0" smtClean="0"/>
          </a:p>
          <a:p>
            <a:pPr marL="457200" lvl="1"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91643061"/>
              </p:ext>
            </p:extLst>
          </p:nvPr>
        </p:nvGraphicFramePr>
        <p:xfrm>
          <a:off x="1524000" y="2145230"/>
          <a:ext cx="6096000" cy="1600200"/>
        </p:xfrm>
        <a:graphic>
          <a:graphicData uri="http://schemas.openxmlformats.org/drawingml/2006/table">
            <a:tbl>
              <a:tblPr firstRow="1" bandRow="1">
                <a:tableStyleId>{5940675A-B579-460E-94D1-54222C63F5DA}</a:tableStyleId>
              </a:tblPr>
              <a:tblGrid>
                <a:gridCol w="3048000"/>
                <a:gridCol w="3048000"/>
              </a:tblGrid>
              <a:tr h="262205">
                <a:tc>
                  <a:txBody>
                    <a:bodyPr/>
                    <a:lstStyle/>
                    <a:p>
                      <a:pPr algn="ctr"/>
                      <a:r>
                        <a:rPr lang="en-US" dirty="0" smtClean="0"/>
                        <a:t>Theory</a:t>
                      </a:r>
                      <a:endParaRPr lang="en-US" dirty="0"/>
                    </a:p>
                  </a:txBody>
                  <a:tcPr/>
                </a:tc>
                <a:tc>
                  <a:txBody>
                    <a:bodyPr/>
                    <a:lstStyle/>
                    <a:p>
                      <a:pPr algn="ctr"/>
                      <a:r>
                        <a:rPr lang="en-US" dirty="0" smtClean="0"/>
                        <a:t>OFID measure</a:t>
                      </a:r>
                      <a:endParaRPr lang="en-US" dirty="0"/>
                    </a:p>
                  </a:txBody>
                  <a:tcPr/>
                </a:tc>
              </a:tr>
              <a:tr h="843977">
                <a:tc>
                  <a:txBody>
                    <a:bodyPr/>
                    <a:lstStyle/>
                    <a:p>
                      <a:endParaRPr lang="en-US" dirty="0"/>
                    </a:p>
                  </a:txBody>
                  <a:tcPr>
                    <a:lnB w="12700" cap="flat" cmpd="sng" algn="ctr">
                      <a:solidFill>
                        <a:scrgbClr r="0" g="0" b="0"/>
                      </a:solidFill>
                      <a:prstDash val="solid"/>
                      <a:round/>
                      <a:headEnd type="none" w="med" len="med"/>
                      <a:tailEnd type="none" w="med" len="med"/>
                    </a:lnB>
                  </a:tcPr>
                </a:tc>
                <a:tc>
                  <a:txBody>
                    <a:bodyPr/>
                    <a:lstStyle/>
                    <a:p>
                      <a:pPr algn="ctr"/>
                      <a:r>
                        <a:rPr lang="en-US" dirty="0" smtClean="0"/>
                        <a:t>Coefficient</a:t>
                      </a:r>
                      <a:r>
                        <a:rPr lang="en-US" baseline="0" dirty="0" smtClean="0"/>
                        <a:t> of </a:t>
                      </a:r>
                      <a:r>
                        <a:rPr lang="en-US" dirty="0" smtClean="0"/>
                        <a:t>Variation: </a:t>
                      </a:r>
                      <a:r>
                        <a:rPr lang="en-US" baseline="0" dirty="0" smtClean="0"/>
                        <a:t>Earnings Before Interest and Tax (3 years)*</a:t>
                      </a:r>
                      <a:endParaRPr lang="en-US" dirty="0"/>
                    </a:p>
                  </a:txBody>
                  <a:tcPr anchor="ctr">
                    <a:lnB w="12700" cap="flat" cmpd="sng" algn="ctr">
                      <a:solidFill>
                        <a:scrgbClr r="0" g="0" b="0"/>
                      </a:solidFill>
                      <a:prstDash val="solid"/>
                      <a:round/>
                      <a:headEnd type="none" w="med" len="med"/>
                      <a:tailEnd type="none" w="med" len="med"/>
                    </a:lnB>
                  </a:tcPr>
                </a:tc>
              </a:tr>
              <a:tr h="245078">
                <a:tc gridSpan="2">
                  <a:txBody>
                    <a:bodyPr/>
                    <a:lstStyle/>
                    <a:p>
                      <a:r>
                        <a:rPr lang="en-US" sz="1500" dirty="0" smtClean="0"/>
                        <a:t>* First BR measure</a:t>
                      </a:r>
                      <a:r>
                        <a:rPr lang="en-US" sz="1500" baseline="0" dirty="0" smtClean="0"/>
                        <a:t> looks at volatility of income in 2003-2005</a:t>
                      </a:r>
                      <a:endParaRPr lang="en-US" sz="1500" dirty="0"/>
                    </a:p>
                  </a:txBody>
                  <a:tcPr>
                    <a:lnL w="12700" cmpd="sng">
                      <a:noFill/>
                    </a:lnL>
                    <a:lnR w="12700" cmpd="sng">
                      <a:noFill/>
                    </a:lnR>
                    <a:lnT w="12700"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algn="ctr"/>
                      <a:endParaRPr lang="en-US" dirty="0"/>
                    </a:p>
                  </a:txBody>
                  <a:tcPr anchor="ctr"/>
                </a:tc>
              </a:tr>
            </a:tbl>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502624546"/>
              </p:ext>
            </p:extLst>
          </p:nvPr>
        </p:nvGraphicFramePr>
        <p:xfrm>
          <a:off x="2893165" y="2558767"/>
          <a:ext cx="382298" cy="697132"/>
        </p:xfrm>
        <a:graphic>
          <a:graphicData uri="http://schemas.openxmlformats.org/presentationml/2006/ole">
            <mc:AlternateContent xmlns:mc="http://schemas.openxmlformats.org/markup-compatibility/2006">
              <mc:Choice xmlns:v="urn:schemas-microsoft-com:vml" Requires="v">
                <p:oleObj spid="_x0000_s1044" name="Equation" r:id="rId3" imgW="215900" imgH="393700" progId="Equation.3">
                  <p:embed/>
                </p:oleObj>
              </mc:Choice>
              <mc:Fallback>
                <p:oleObj name="Equation" r:id="rId3" imgW="215900" imgH="393700" progId="Equation.3">
                  <p:embed/>
                  <p:pic>
                    <p:nvPicPr>
                      <p:cNvPr id="0" name=""/>
                      <p:cNvPicPr/>
                      <p:nvPr/>
                    </p:nvPicPr>
                    <p:blipFill>
                      <a:blip r:embed="rId4"/>
                      <a:stretch>
                        <a:fillRect/>
                      </a:stretch>
                    </p:blipFill>
                    <p:spPr>
                      <a:xfrm>
                        <a:off x="2893165" y="2558767"/>
                        <a:ext cx="382298" cy="697132"/>
                      </a:xfrm>
                      <a:prstGeom prst="rect">
                        <a:avLst/>
                      </a:prstGeom>
                    </p:spPr>
                  </p:pic>
                </p:oleObj>
              </mc:Fallback>
            </mc:AlternateContent>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427358784"/>
              </p:ext>
            </p:extLst>
          </p:nvPr>
        </p:nvGraphicFramePr>
        <p:xfrm>
          <a:off x="1524000" y="4456912"/>
          <a:ext cx="6096000" cy="1220877"/>
        </p:xfrm>
        <a:graphic>
          <a:graphicData uri="http://schemas.openxmlformats.org/drawingml/2006/table">
            <a:tbl>
              <a:tblPr firstRow="1" bandRow="1">
                <a:tableStyleId>{5940675A-B579-460E-94D1-54222C63F5DA}</a:tableStyleId>
              </a:tblPr>
              <a:tblGrid>
                <a:gridCol w="3048000"/>
                <a:gridCol w="3048000"/>
              </a:tblGrid>
              <a:tr h="0">
                <a:tc>
                  <a:txBody>
                    <a:bodyPr/>
                    <a:lstStyle/>
                    <a:p>
                      <a:pPr algn="ctr"/>
                      <a:r>
                        <a:rPr lang="en-US" dirty="0" smtClean="0"/>
                        <a:t>Theory</a:t>
                      </a:r>
                      <a:endParaRPr lang="en-US" dirty="0"/>
                    </a:p>
                  </a:txBody>
                  <a:tcPr/>
                </a:tc>
                <a:tc>
                  <a:txBody>
                    <a:bodyPr/>
                    <a:lstStyle/>
                    <a:p>
                      <a:pPr algn="ctr"/>
                      <a:r>
                        <a:rPr lang="en-US" dirty="0" smtClean="0"/>
                        <a:t>OFID measure</a:t>
                      </a:r>
                      <a:endParaRPr lang="en-US" dirty="0"/>
                    </a:p>
                  </a:txBody>
                  <a:tcPr/>
                </a:tc>
              </a:tr>
              <a:tr h="855117">
                <a:tc>
                  <a:txBody>
                    <a:bodyPr/>
                    <a:lstStyle/>
                    <a:p>
                      <a:pPr algn="ctr"/>
                      <a:endParaRPr lang="en-US" dirty="0"/>
                    </a:p>
                  </a:txBody>
                  <a:tcPr/>
                </a:tc>
                <a:tc>
                  <a:txBody>
                    <a:bodyPr/>
                    <a:lstStyle/>
                    <a:p>
                      <a:pPr algn="ctr"/>
                      <a:r>
                        <a:rPr lang="en-US" u="sng" dirty="0" smtClean="0"/>
                        <a:t>     Interest expense     </a:t>
                      </a:r>
                      <a:r>
                        <a:rPr lang="en-US" u="sng" dirty="0" smtClean="0">
                          <a:solidFill>
                            <a:schemeClr val="bg1"/>
                          </a:solidFill>
                        </a:rPr>
                        <a:t>.</a:t>
                      </a:r>
                    </a:p>
                    <a:p>
                      <a:pPr algn="ctr"/>
                      <a:r>
                        <a:rPr lang="en-US" b="0" u="none" dirty="0" smtClean="0"/>
                        <a:t>Earnings</a:t>
                      </a:r>
                      <a:r>
                        <a:rPr lang="en-US" b="0" u="none" baseline="0" dirty="0" smtClean="0"/>
                        <a:t> Before Tax</a:t>
                      </a:r>
                      <a:endParaRPr lang="en-US" b="0" u="none" dirty="0"/>
                    </a:p>
                  </a:txBody>
                  <a:tcPr anchor="ctr"/>
                </a:tc>
              </a:tr>
            </a:tbl>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724137578"/>
              </p:ext>
            </p:extLst>
          </p:nvPr>
        </p:nvGraphicFramePr>
        <p:xfrm>
          <a:off x="2553713" y="4897661"/>
          <a:ext cx="1060919" cy="686477"/>
        </p:xfrm>
        <a:graphic>
          <a:graphicData uri="http://schemas.openxmlformats.org/presentationml/2006/ole">
            <mc:AlternateContent xmlns:mc="http://schemas.openxmlformats.org/markup-compatibility/2006">
              <mc:Choice xmlns:v="urn:schemas-microsoft-com:vml" Requires="v">
                <p:oleObj spid="_x0000_s1045" name="Equation" r:id="rId5" imgW="647700" imgH="419100" progId="Equation.3">
                  <p:embed/>
                </p:oleObj>
              </mc:Choice>
              <mc:Fallback>
                <p:oleObj name="Equation" r:id="rId5" imgW="647700" imgH="419100" progId="Equation.3">
                  <p:embed/>
                  <p:pic>
                    <p:nvPicPr>
                      <p:cNvPr id="0" name=""/>
                      <p:cNvPicPr/>
                      <p:nvPr/>
                    </p:nvPicPr>
                    <p:blipFill>
                      <a:blip r:embed="rId6"/>
                      <a:stretch>
                        <a:fillRect/>
                      </a:stretch>
                    </p:blipFill>
                    <p:spPr>
                      <a:xfrm>
                        <a:off x="2553713" y="4897661"/>
                        <a:ext cx="1060919" cy="686477"/>
                      </a:xfrm>
                      <a:prstGeom prst="rect">
                        <a:avLst/>
                      </a:prstGeom>
                    </p:spPr>
                  </p:pic>
                </p:oleObj>
              </mc:Fallback>
            </mc:AlternateContent>
          </a:graphicData>
        </a:graphic>
      </p:graphicFrame>
    </p:spTree>
    <p:extLst>
      <p:ext uri="{BB962C8B-B14F-4D97-AF65-F5344CB8AC3E}">
        <p14:creationId xmlns:p14="http://schemas.microsoft.com/office/powerpoint/2010/main" val="1662026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800" y="127327"/>
            <a:ext cx="8128000" cy="981915"/>
          </a:xfrm>
        </p:spPr>
        <p:txBody>
          <a:bodyPr/>
          <a:lstStyle/>
          <a:p>
            <a:r>
              <a:rPr lang="en-US" dirty="0" smtClean="0"/>
              <a:t>Measuring the Extent of Risk Balancing</a:t>
            </a:r>
            <a:endParaRPr lang="en-US" dirty="0"/>
          </a:p>
        </p:txBody>
      </p:sp>
      <p:sp>
        <p:nvSpPr>
          <p:cNvPr id="3" name="Content Placeholder 2"/>
          <p:cNvSpPr>
            <a:spLocks noGrp="1"/>
          </p:cNvSpPr>
          <p:nvPr>
            <p:ph idx="1"/>
          </p:nvPr>
        </p:nvSpPr>
        <p:spPr/>
        <p:txBody>
          <a:bodyPr>
            <a:normAutofit lnSpcReduction="10000"/>
          </a:bodyPr>
          <a:lstStyle/>
          <a:p>
            <a:r>
              <a:rPr lang="en-US" dirty="0" smtClean="0"/>
              <a:t>Correlation analysis</a:t>
            </a:r>
          </a:p>
          <a:p>
            <a:pPr lvl="8"/>
            <a:endParaRPr lang="en-US" dirty="0" smtClean="0"/>
          </a:p>
          <a:p>
            <a:pPr marL="971550" lvl="1" indent="-514350">
              <a:buFontTx/>
              <a:buChar char="-"/>
            </a:pPr>
            <a:r>
              <a:rPr lang="en-US" dirty="0" smtClean="0"/>
              <a:t>Per farm: correlate between 5 pairs of BR and FR measures </a:t>
            </a:r>
            <a:r>
              <a:rPr lang="en-US" sz="2400" dirty="0" smtClean="0"/>
              <a:t>(2003-2005 BR to 2006 FR)</a:t>
            </a:r>
          </a:p>
          <a:p>
            <a:pPr marL="971550" lvl="1" indent="-514350">
              <a:buFontTx/>
              <a:buChar char="-"/>
            </a:pPr>
            <a:endParaRPr lang="en-US" sz="2400" dirty="0" smtClean="0"/>
          </a:p>
          <a:p>
            <a:pPr marL="971550" lvl="1" indent="-514350">
              <a:buFontTx/>
              <a:buChar char="-"/>
            </a:pPr>
            <a:r>
              <a:rPr lang="en-US" dirty="0" smtClean="0"/>
              <a:t>Spearman’s rank-order correlation – chosen to go around negative values for BR and FR</a:t>
            </a:r>
          </a:p>
          <a:p>
            <a:pPr marL="971550" lvl="1" indent="-514350">
              <a:buFontTx/>
              <a:buChar char="-"/>
            </a:pPr>
            <a:endParaRPr lang="en-US" dirty="0" smtClean="0"/>
          </a:p>
          <a:p>
            <a:pPr marL="971550" lvl="1" indent="-514350">
              <a:buFontTx/>
              <a:buChar char="-"/>
            </a:pPr>
            <a:r>
              <a:rPr lang="en-US" dirty="0" smtClean="0"/>
              <a:t>Extent </a:t>
            </a:r>
            <a:r>
              <a:rPr lang="en-US" dirty="0"/>
              <a:t>of risk balancing </a:t>
            </a:r>
            <a:r>
              <a:rPr lang="en-US" dirty="0" err="1" smtClean="0"/>
              <a:t>behaviour</a:t>
            </a:r>
            <a:r>
              <a:rPr lang="en-US" dirty="0" smtClean="0"/>
              <a:t> = share of farms with negative significant correlation</a:t>
            </a:r>
          </a:p>
          <a:p>
            <a:pPr lvl="2"/>
            <a:endParaRPr lang="en-US" dirty="0" smtClean="0"/>
          </a:p>
        </p:txBody>
      </p:sp>
    </p:spTree>
    <p:extLst>
      <p:ext uri="{BB962C8B-B14F-4D97-AF65-F5344CB8AC3E}">
        <p14:creationId xmlns:p14="http://schemas.microsoft.com/office/powerpoint/2010/main" val="3850908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Extent of risk balancing</a:t>
            </a:r>
          </a:p>
        </p:txBody>
      </p:sp>
      <p:sp>
        <p:nvSpPr>
          <p:cNvPr id="6" name="Content Placeholder 2"/>
          <p:cNvSpPr>
            <a:spLocks noGrp="1"/>
          </p:cNvSpPr>
          <p:nvPr>
            <p:ph idx="1"/>
          </p:nvPr>
        </p:nvSpPr>
        <p:spPr>
          <a:xfrm>
            <a:off x="457200" y="4838095"/>
            <a:ext cx="8229600" cy="1330476"/>
          </a:xfrm>
        </p:spPr>
        <p:txBody>
          <a:bodyPr>
            <a:noAutofit/>
          </a:bodyPr>
          <a:lstStyle/>
          <a:p>
            <a:r>
              <a:rPr lang="en-US" sz="2000" dirty="0" smtClean="0"/>
              <a:t>224 crop </a:t>
            </a:r>
            <a:r>
              <a:rPr lang="en-US" sz="2000" dirty="0"/>
              <a:t>farms (</a:t>
            </a:r>
            <a:r>
              <a:rPr lang="en-US" sz="2000" dirty="0" smtClean="0"/>
              <a:t>5.80%) &amp; 11 dairy farms </a:t>
            </a:r>
            <a:r>
              <a:rPr lang="en-US" sz="2000" dirty="0"/>
              <a:t>(4.66%</a:t>
            </a:r>
            <a:r>
              <a:rPr lang="en-US" sz="2000" dirty="0" smtClean="0"/>
              <a:t>) with significant negative correlation</a:t>
            </a:r>
          </a:p>
          <a:p>
            <a:pPr lvl="1"/>
            <a:r>
              <a:rPr lang="en-US" sz="1800" dirty="0" smtClean="0"/>
              <a:t>Small number of pairs means correlation values has to be </a:t>
            </a:r>
          </a:p>
          <a:p>
            <a:pPr marL="457200" lvl="1" indent="0">
              <a:buNone/>
            </a:pPr>
            <a:r>
              <a:rPr lang="en-US" sz="1800" dirty="0" smtClean="0"/>
              <a:t>      very high to be significant (≤ -0.9)</a:t>
            </a:r>
          </a:p>
        </p:txBody>
      </p:sp>
      <p:pic>
        <p:nvPicPr>
          <p:cNvPr id="9" name="Picture 8" descr="20130307 Field Crop DAIRY BR FR Spearman' regbin.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988" y="1163713"/>
            <a:ext cx="7227358" cy="3594705"/>
          </a:xfrm>
          <a:prstGeom prst="rect">
            <a:avLst/>
          </a:prstGeom>
        </p:spPr>
      </p:pic>
    </p:spTree>
    <p:extLst>
      <p:ext uri="{BB962C8B-B14F-4D97-AF65-F5344CB8AC3E}">
        <p14:creationId xmlns:p14="http://schemas.microsoft.com/office/powerpoint/2010/main" val="31288885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a:t>
            </a:r>
            <a:r>
              <a:rPr lang="en-US" dirty="0" smtClean="0"/>
              <a:t>Associated </a:t>
            </a:r>
            <a:r>
              <a:rPr lang="en-US" dirty="0"/>
              <a:t>with </a:t>
            </a:r>
            <a:r>
              <a:rPr lang="en-US" dirty="0" smtClean="0"/>
              <a:t>Risk </a:t>
            </a:r>
            <a:r>
              <a:rPr lang="en-US" dirty="0" smtClean="0"/>
              <a:t>Balancing</a:t>
            </a:r>
            <a:r>
              <a:rPr lang="en-US" dirty="0" smtClean="0"/>
              <a:t/>
            </a:r>
            <a:br>
              <a:rPr lang="en-US" dirty="0" smtClean="0"/>
            </a:br>
            <a:r>
              <a:rPr lang="en-US" sz="2800" dirty="0" smtClean="0"/>
              <a:t>What Is the Impact of BRM Payments?</a:t>
            </a:r>
            <a:endParaRPr lang="en-US" sz="2800" dirty="0"/>
          </a:p>
        </p:txBody>
      </p:sp>
      <p:sp>
        <p:nvSpPr>
          <p:cNvPr id="3" name="Content Placeholder 2"/>
          <p:cNvSpPr>
            <a:spLocks noGrp="1"/>
          </p:cNvSpPr>
          <p:nvPr>
            <p:ph idx="1"/>
          </p:nvPr>
        </p:nvSpPr>
        <p:spPr>
          <a:xfrm>
            <a:off x="558800" y="1600201"/>
            <a:ext cx="8128000" cy="2570525"/>
          </a:xfrm>
        </p:spPr>
        <p:txBody>
          <a:bodyPr>
            <a:normAutofit fontScale="85000" lnSpcReduction="20000"/>
          </a:bodyPr>
          <a:lstStyle/>
          <a:p>
            <a:r>
              <a:rPr lang="en-US" dirty="0" smtClean="0"/>
              <a:t>Risk balancing: Looking at movement of BR and FR over time </a:t>
            </a:r>
          </a:p>
          <a:p>
            <a:pPr lvl="1"/>
            <a:r>
              <a:rPr lang="en-US" dirty="0" smtClean="0"/>
              <a:t>If </a:t>
            </a:r>
            <a:r>
              <a:rPr lang="en-US" dirty="0"/>
              <a:t>BR goes </a:t>
            </a:r>
            <a:r>
              <a:rPr lang="en-US" dirty="0" smtClean="0"/>
              <a:t>down </a:t>
            </a:r>
            <a:r>
              <a:rPr lang="en-US" dirty="0"/>
              <a:t>from 05-06, does FR go </a:t>
            </a:r>
            <a:r>
              <a:rPr lang="en-US" dirty="0" smtClean="0"/>
              <a:t>up </a:t>
            </a:r>
            <a:r>
              <a:rPr lang="en-US" dirty="0"/>
              <a:t>from 06-07?</a:t>
            </a:r>
            <a:r>
              <a:rPr lang="en-US" sz="2200" dirty="0"/>
              <a:t> </a:t>
            </a:r>
            <a:endParaRPr lang="en-US" sz="2200" dirty="0" smtClean="0"/>
          </a:p>
          <a:p>
            <a:pPr lvl="1"/>
            <a:endParaRPr lang="en-US" dirty="0" smtClean="0"/>
          </a:p>
          <a:p>
            <a:r>
              <a:rPr lang="en-US" dirty="0" smtClean="0"/>
              <a:t>Estimated </a:t>
            </a:r>
            <a:r>
              <a:rPr lang="en-US" dirty="0" err="1" smtClean="0"/>
              <a:t>logit</a:t>
            </a:r>
            <a:r>
              <a:rPr lang="en-US" dirty="0" smtClean="0"/>
              <a:t> (random effects and fixed effects) and </a:t>
            </a:r>
            <a:r>
              <a:rPr lang="en-US" dirty="0" err="1" smtClean="0"/>
              <a:t>probit</a:t>
            </a:r>
            <a:r>
              <a:rPr lang="en-US" dirty="0" smtClean="0"/>
              <a:t> (random effects) models</a:t>
            </a:r>
          </a:p>
          <a:p>
            <a:pPr marL="0" indent="0">
              <a:buNone/>
            </a:pPr>
            <a:endParaRPr lang="en-US" dirty="0" smtClean="0"/>
          </a:p>
        </p:txBody>
      </p:sp>
      <p:graphicFrame>
        <p:nvGraphicFramePr>
          <p:cNvPr id="4" name="Table 3"/>
          <p:cNvGraphicFramePr>
            <a:graphicFrameLocks noGrp="1"/>
          </p:cNvGraphicFramePr>
          <p:nvPr>
            <p:extLst>
              <p:ext uri="{D42A27DB-BD31-4B8C-83A1-F6EECF244321}">
                <p14:modId xmlns:p14="http://schemas.microsoft.com/office/powerpoint/2010/main" val="2959532936"/>
              </p:ext>
            </p:extLst>
          </p:nvPr>
        </p:nvGraphicFramePr>
        <p:xfrm>
          <a:off x="1590805" y="4384110"/>
          <a:ext cx="6162242" cy="1280160"/>
        </p:xfrm>
        <a:graphic>
          <a:graphicData uri="http://schemas.openxmlformats.org/drawingml/2006/table">
            <a:tbl>
              <a:tblPr firstRow="1" bandRow="1">
                <a:tableStyleId>{5940675A-B579-460E-94D1-54222C63F5DA}</a:tableStyleId>
              </a:tblPr>
              <a:tblGrid>
                <a:gridCol w="6162242"/>
              </a:tblGrid>
              <a:tr h="0">
                <a:tc>
                  <a:txBody>
                    <a:bodyPr/>
                    <a:lstStyle/>
                    <a:p>
                      <a:r>
                        <a:rPr lang="en-US" dirty="0" smtClean="0"/>
                        <a:t>Dependent</a:t>
                      </a:r>
                      <a:r>
                        <a:rPr lang="en-US" baseline="0" dirty="0" smtClean="0"/>
                        <a:t> Variable</a:t>
                      </a:r>
                      <a:endParaRPr lang="en-US" dirty="0"/>
                    </a:p>
                  </a:txBody>
                  <a:tcPr/>
                </a:tc>
              </a:tr>
              <a:tr h="711513">
                <a:tc>
                  <a:txBody>
                    <a:bodyPr/>
                    <a:lstStyle/>
                    <a:p>
                      <a:pPr marL="0" marR="0" indent="0" algn="l" defTabSz="457200" rtl="0" eaLnBrk="1" fontAlgn="auto" latinLnBrk="0" hangingPunct="1">
                        <a:lnSpc>
                          <a:spcPct val="100000"/>
                        </a:lnSpc>
                        <a:spcBef>
                          <a:spcPts val="0"/>
                        </a:spcBef>
                        <a:spcAft>
                          <a:spcPts val="0"/>
                        </a:spcAft>
                        <a:buClrTx/>
                        <a:buSzTx/>
                        <a:buFont typeface="Arial"/>
                        <a:buNone/>
                        <a:tabLst/>
                        <a:defRPr/>
                      </a:pPr>
                      <a:r>
                        <a:rPr lang="en-US" baseline="0" dirty="0" smtClean="0"/>
                        <a:t>RISK_BAL</a:t>
                      </a:r>
                      <a:endParaRPr lang="en-US" dirty="0" smtClean="0"/>
                    </a:p>
                    <a:p>
                      <a:pPr marL="285750" marR="0" indent="-285750" algn="l" defTabSz="457200" rtl="0" eaLnBrk="1" fontAlgn="auto" latinLnBrk="0" hangingPunct="1">
                        <a:lnSpc>
                          <a:spcPct val="100000"/>
                        </a:lnSpc>
                        <a:spcBef>
                          <a:spcPts val="0"/>
                        </a:spcBef>
                        <a:spcAft>
                          <a:spcPts val="0"/>
                        </a:spcAft>
                        <a:buClrTx/>
                        <a:buSzTx/>
                        <a:buFont typeface="Arial"/>
                        <a:buChar char="•"/>
                        <a:tabLst/>
                        <a:defRPr/>
                      </a:pPr>
                      <a:r>
                        <a:rPr lang="en-US" dirty="0" smtClean="0"/>
                        <a:t>if FR moves in opposite direction of BR in previous period:</a:t>
                      </a:r>
                      <a:r>
                        <a:rPr lang="en-US" baseline="0" dirty="0" smtClean="0"/>
                        <a:t> </a:t>
                      </a:r>
                      <a:r>
                        <a:rPr lang="en-US" dirty="0" smtClean="0"/>
                        <a:t>1</a:t>
                      </a:r>
                    </a:p>
                    <a:p>
                      <a:pPr marL="285750" marR="0" indent="-285750" algn="l" defTabSz="457200" rtl="0" eaLnBrk="1" fontAlgn="auto" latinLnBrk="0" hangingPunct="1">
                        <a:lnSpc>
                          <a:spcPct val="100000"/>
                        </a:lnSpc>
                        <a:spcBef>
                          <a:spcPts val="0"/>
                        </a:spcBef>
                        <a:spcAft>
                          <a:spcPts val="0"/>
                        </a:spcAft>
                        <a:buClrTx/>
                        <a:buSzTx/>
                        <a:buFont typeface="Arial"/>
                        <a:buChar char="•"/>
                        <a:tabLst/>
                        <a:defRPr/>
                      </a:pPr>
                      <a:r>
                        <a:rPr lang="en-US" dirty="0" smtClean="0"/>
                        <a:t>Otherwise:</a:t>
                      </a:r>
                      <a:r>
                        <a:rPr lang="en-US" baseline="0" dirty="0" smtClean="0"/>
                        <a:t> 0</a:t>
                      </a:r>
                      <a:endParaRPr lang="en-US" dirty="0" smtClean="0"/>
                    </a:p>
                  </a:txBody>
                  <a:tcPr/>
                </a:tc>
              </a:tr>
            </a:tbl>
          </a:graphicData>
        </a:graphic>
      </p:graphicFrame>
    </p:spTree>
    <p:extLst>
      <p:ext uri="{BB962C8B-B14F-4D97-AF65-F5344CB8AC3E}">
        <p14:creationId xmlns:p14="http://schemas.microsoft.com/office/powerpoint/2010/main" val="9177258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Independent Variables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295683291"/>
              </p:ext>
            </p:extLst>
          </p:nvPr>
        </p:nvGraphicFramePr>
        <p:xfrm>
          <a:off x="457200" y="1093161"/>
          <a:ext cx="8376391" cy="4741881"/>
        </p:xfrm>
        <a:graphic>
          <a:graphicData uri="http://schemas.openxmlformats.org/drawingml/2006/table">
            <a:tbl>
              <a:tblPr firstRow="1" bandRow="1">
                <a:tableStyleId>{5940675A-B579-460E-94D1-54222C63F5DA}</a:tableStyleId>
              </a:tblPr>
              <a:tblGrid>
                <a:gridCol w="2792130"/>
                <a:gridCol w="2792131"/>
                <a:gridCol w="2792130"/>
              </a:tblGrid>
              <a:tr h="427389">
                <a:tc gridSpan="3">
                  <a:txBody>
                    <a:bodyPr/>
                    <a:lstStyle/>
                    <a:p>
                      <a:pPr lvl="0"/>
                      <a:r>
                        <a:rPr lang="en-US" b="1" dirty="0" smtClean="0"/>
                        <a:t>Enterprise</a:t>
                      </a:r>
                      <a:r>
                        <a:rPr lang="en-US" b="1" baseline="0" dirty="0" smtClean="0"/>
                        <a:t> Diversity</a:t>
                      </a:r>
                      <a:r>
                        <a:rPr lang="en-US" baseline="0" dirty="0" smtClean="0"/>
                        <a:t>: </a:t>
                      </a:r>
                      <a:r>
                        <a:rPr lang="en-US" dirty="0" smtClean="0"/>
                        <a:t>Herfindahl Index</a:t>
                      </a:r>
                      <a:r>
                        <a:rPr lang="en-US" baseline="0" dirty="0" smtClean="0"/>
                        <a:t> of enterprise revenue (from crop, beef, hogs, </a:t>
                      </a:r>
                      <a:r>
                        <a:rPr lang="en-US" baseline="0" dirty="0" err="1" smtClean="0"/>
                        <a:t>etc</a:t>
                      </a:r>
                      <a:r>
                        <a:rPr lang="en-US" baseline="0" dirty="0" smtClean="0"/>
                        <a:t>)</a:t>
                      </a:r>
                      <a:endParaRPr lang="en-US" dirty="0" smtClean="0"/>
                    </a:p>
                  </a:txBody>
                  <a:tcPr/>
                </a:tc>
                <a:tc hMerge="1">
                  <a:txBody>
                    <a:bodyPr/>
                    <a:lstStyle/>
                    <a:p>
                      <a:endParaRPr lang="en-US"/>
                    </a:p>
                  </a:txBody>
                  <a:tcPr/>
                </a:tc>
                <a:tc hMerge="1">
                  <a:txBody>
                    <a:bodyPr/>
                    <a:lstStyle/>
                    <a:p>
                      <a:endParaRPr lang="en-US"/>
                    </a:p>
                  </a:txBody>
                  <a:tcPr/>
                </a:tc>
              </a:tr>
              <a:tr h="427389">
                <a:tc gridSpan="3">
                  <a:txBody>
                    <a:bodyPr/>
                    <a:lstStyle/>
                    <a:p>
                      <a:pPr lvl="0"/>
                      <a:r>
                        <a:rPr lang="en-US" b="1" dirty="0" smtClean="0"/>
                        <a:t>Operating profit</a:t>
                      </a:r>
                      <a:r>
                        <a:rPr lang="en-US" b="1" baseline="0" dirty="0" smtClean="0"/>
                        <a:t> margin</a:t>
                      </a:r>
                      <a:r>
                        <a:rPr lang="en-US" baseline="0" dirty="0" smtClean="0"/>
                        <a:t>: $ of net income per $ of revenue</a:t>
                      </a:r>
                      <a:endParaRPr lang="en-US" dirty="0"/>
                    </a:p>
                  </a:txBody>
                  <a:tcPr/>
                </a:tc>
                <a:tc hMerge="1">
                  <a:txBody>
                    <a:bodyPr/>
                    <a:lstStyle/>
                    <a:p>
                      <a:endParaRPr lang="en-US"/>
                    </a:p>
                  </a:txBody>
                  <a:tcPr/>
                </a:tc>
                <a:tc hMerge="1">
                  <a:txBody>
                    <a:bodyPr/>
                    <a:lstStyle/>
                    <a:p>
                      <a:endParaRPr lang="en-US"/>
                    </a:p>
                  </a:txBody>
                  <a:tcPr/>
                </a:tc>
              </a:tr>
              <a:tr h="410376">
                <a:tc gridSpan="3">
                  <a:txBody>
                    <a:bodyPr/>
                    <a:lstStyle/>
                    <a:p>
                      <a:pPr lvl="0"/>
                      <a:r>
                        <a:rPr lang="en-US" b="1" dirty="0" smtClean="0"/>
                        <a:t>Operating expense</a:t>
                      </a:r>
                      <a:r>
                        <a:rPr lang="en-US" b="1" baseline="0" dirty="0" smtClean="0"/>
                        <a:t> ratio</a:t>
                      </a:r>
                      <a:r>
                        <a:rPr lang="en-US" baseline="0" dirty="0" smtClean="0"/>
                        <a:t>: $ of expense per $ of revenue</a:t>
                      </a:r>
                      <a:endParaRPr lang="en-US" dirty="0"/>
                    </a:p>
                  </a:txBody>
                  <a:tcPr/>
                </a:tc>
                <a:tc hMerge="1">
                  <a:txBody>
                    <a:bodyPr/>
                    <a:lstStyle/>
                    <a:p>
                      <a:endParaRPr lang="en-US"/>
                    </a:p>
                  </a:txBody>
                  <a:tcPr/>
                </a:tc>
                <a:tc hMerge="1">
                  <a:txBody>
                    <a:bodyPr/>
                    <a:lstStyle/>
                    <a:p>
                      <a:endParaRPr lang="en-US"/>
                    </a:p>
                  </a:txBody>
                  <a:tcPr/>
                </a:tc>
              </a:tr>
              <a:tr h="427389">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Interest expense:</a:t>
                      </a:r>
                      <a:r>
                        <a:rPr lang="en-US" b="1" baseline="0" dirty="0" smtClean="0"/>
                        <a:t> </a:t>
                      </a:r>
                      <a:r>
                        <a:rPr lang="en-US" b="0" baseline="0" dirty="0" smtClean="0"/>
                        <a:t>(in 100,000s)</a:t>
                      </a:r>
                      <a:endParaRPr lang="en-US" b="0" dirty="0" smtClean="0"/>
                    </a:p>
                  </a:txBody>
                  <a:tcPr/>
                </a:tc>
                <a:tc hMerge="1">
                  <a:txBody>
                    <a:bodyPr/>
                    <a:lstStyle/>
                    <a:p>
                      <a:endParaRPr lang="en-US"/>
                    </a:p>
                  </a:txBody>
                  <a:tcPr/>
                </a:tc>
                <a:tc hMerge="1">
                  <a:txBody>
                    <a:bodyPr/>
                    <a:lstStyle/>
                    <a:p>
                      <a:endParaRPr lang="en-US"/>
                    </a:p>
                  </a:txBody>
                  <a:tcPr/>
                </a:tc>
              </a:tr>
              <a:tr h="427389">
                <a:tc gridSpan="3">
                  <a:txBody>
                    <a:bodyPr/>
                    <a:lstStyle/>
                    <a:p>
                      <a:pPr lvl="0"/>
                      <a:r>
                        <a:rPr lang="en-US" b="1" dirty="0" smtClean="0"/>
                        <a:t>BRM payments: </a:t>
                      </a:r>
                      <a:r>
                        <a:rPr lang="en-US" b="0" baseline="0" dirty="0" smtClean="0"/>
                        <a:t>(in 100,000s)</a:t>
                      </a:r>
                      <a:r>
                        <a:rPr lang="en-US" b="1" baseline="0" dirty="0" smtClean="0"/>
                        <a:t> </a:t>
                      </a:r>
                      <a:r>
                        <a:rPr lang="en-US" b="0" dirty="0" smtClean="0"/>
                        <a:t>based on year they received money</a:t>
                      </a:r>
                      <a:endParaRPr lang="en-US" b="1" dirty="0"/>
                    </a:p>
                  </a:txBody>
                  <a:tcPr/>
                </a:tc>
                <a:tc hMerge="1">
                  <a:txBody>
                    <a:bodyPr/>
                    <a:lstStyle/>
                    <a:p>
                      <a:endParaRPr lang="en-US"/>
                    </a:p>
                  </a:txBody>
                  <a:tcPr/>
                </a:tc>
                <a:tc hMerge="1">
                  <a:txBody>
                    <a:bodyPr/>
                    <a:lstStyle/>
                    <a:p>
                      <a:endParaRPr lang="en-US"/>
                    </a:p>
                  </a:txBody>
                  <a:tcPr/>
                </a:tc>
              </a:tr>
              <a:tr h="427389">
                <a:tc gridSpan="3">
                  <a:txBody>
                    <a:bodyPr/>
                    <a:lstStyle/>
                    <a:p>
                      <a:pPr lvl="0"/>
                      <a:r>
                        <a:rPr lang="en-US" b="1" dirty="0" smtClean="0"/>
                        <a:t>Partnership</a:t>
                      </a:r>
                      <a:r>
                        <a:rPr lang="en-US" b="1" baseline="0" dirty="0" smtClean="0"/>
                        <a:t> </a:t>
                      </a:r>
                      <a:r>
                        <a:rPr lang="en-US" b="0" baseline="0" dirty="0" smtClean="0"/>
                        <a:t>(dummy)</a:t>
                      </a:r>
                      <a:r>
                        <a:rPr lang="en-US" baseline="0" dirty="0" smtClean="0"/>
                        <a:t>: if farm has more than 1 operator: 1, otherwise 0</a:t>
                      </a:r>
                      <a:endParaRPr lang="en-US" dirty="0"/>
                    </a:p>
                  </a:txBody>
                  <a:tcPr/>
                </a:tc>
                <a:tc hMerge="1">
                  <a:txBody>
                    <a:bodyPr/>
                    <a:lstStyle/>
                    <a:p>
                      <a:endParaRPr lang="en-US"/>
                    </a:p>
                  </a:txBody>
                  <a:tcPr/>
                </a:tc>
                <a:tc hMerge="1">
                  <a:txBody>
                    <a:bodyPr/>
                    <a:lstStyle/>
                    <a:p>
                      <a:endParaRPr lang="en-US"/>
                    </a:p>
                  </a:txBody>
                  <a:tcPr/>
                </a:tc>
              </a:tr>
              <a:tr h="0">
                <a:tc rowSpan="6">
                  <a:txBody>
                    <a:bodyPr/>
                    <a:lstStyle/>
                    <a:p>
                      <a:pPr lvl="0"/>
                      <a:r>
                        <a:rPr lang="en-US" b="1" dirty="0" smtClean="0"/>
                        <a:t>Size category</a:t>
                      </a:r>
                      <a:r>
                        <a:rPr lang="en-US" b="1" baseline="0" dirty="0" smtClean="0"/>
                        <a:t> </a:t>
                      </a:r>
                      <a:r>
                        <a:rPr lang="en-US" b="0" baseline="0" dirty="0" smtClean="0"/>
                        <a:t>(</a:t>
                      </a:r>
                      <a:r>
                        <a:rPr lang="en-US" baseline="0" dirty="0" smtClean="0"/>
                        <a:t>dummies)</a:t>
                      </a:r>
                    </a:p>
                    <a:p>
                      <a:pPr lvl="0"/>
                      <a:r>
                        <a:rPr lang="en-US" baseline="0" dirty="0" smtClean="0"/>
                        <a:t>by dollar of sales</a:t>
                      </a:r>
                      <a:endParaRPr lang="en-US" dirty="0"/>
                    </a:p>
                  </a:txBody>
                  <a:tcPr/>
                </a:tc>
                <a:tc>
                  <a:txBody>
                    <a:bodyPr/>
                    <a:lstStyle/>
                    <a:p>
                      <a:pPr lvl="0"/>
                      <a:r>
                        <a:rPr lang="en-US" dirty="0" smtClean="0"/>
                        <a:t>Field Crop</a:t>
                      </a:r>
                      <a:r>
                        <a:rPr lang="en-US" baseline="0" dirty="0" smtClean="0"/>
                        <a:t> Farms</a:t>
                      </a:r>
                      <a:endParaRPr lang="en-US" dirty="0"/>
                    </a:p>
                  </a:txBody>
                  <a:tcPr/>
                </a:tc>
                <a:tc>
                  <a:txBody>
                    <a:bodyPr/>
                    <a:lstStyle/>
                    <a:p>
                      <a:pPr lvl="0"/>
                      <a:r>
                        <a:rPr lang="en-US" dirty="0" smtClean="0"/>
                        <a:t>Dairy Farms</a:t>
                      </a:r>
                    </a:p>
                  </a:txBody>
                  <a:tcPr/>
                </a:tc>
              </a:tr>
              <a:tr h="294529">
                <a:tc vMerge="1">
                  <a:txBody>
                    <a:bodyPr/>
                    <a:lstStyle/>
                    <a:p>
                      <a:pPr lvl="1"/>
                      <a:endParaRPr lang="en-US" dirty="0"/>
                    </a:p>
                  </a:txBody>
                  <a:tcPr/>
                </a:tc>
                <a:tc>
                  <a:txBody>
                    <a:bodyPr/>
                    <a:lstStyle/>
                    <a:p>
                      <a:pPr lvl="1"/>
                      <a:r>
                        <a:rPr lang="en-US" dirty="0" smtClean="0"/>
                        <a:t>$0-$10k</a:t>
                      </a:r>
                    </a:p>
                  </a:txBody>
                  <a:tcPr/>
                </a:tc>
                <a:tc>
                  <a:txBody>
                    <a:bodyPr/>
                    <a:lstStyle/>
                    <a:p>
                      <a:pPr lvl="1"/>
                      <a:r>
                        <a:rPr lang="en-US" dirty="0" smtClean="0"/>
                        <a:t>$0k-$250k</a:t>
                      </a:r>
                      <a:endParaRPr lang="en-US" dirty="0"/>
                    </a:p>
                  </a:txBody>
                  <a:tcPr/>
                </a:tc>
              </a:tr>
              <a:tr h="223297">
                <a:tc vMerge="1">
                  <a:txBody>
                    <a:bodyPr/>
                    <a:lstStyle/>
                    <a:p>
                      <a:pPr lvl="1"/>
                      <a:endParaRPr lang="en-US" dirty="0"/>
                    </a:p>
                  </a:txBody>
                  <a:tcPr/>
                </a:tc>
                <a:tc>
                  <a:txBody>
                    <a:bodyPr/>
                    <a:lstStyle/>
                    <a:p>
                      <a:pPr lvl="1"/>
                      <a:r>
                        <a:rPr lang="en-US" dirty="0" smtClean="0"/>
                        <a:t>$10k-$100k</a:t>
                      </a:r>
                      <a:endParaRPr lang="en-US" dirty="0"/>
                    </a:p>
                  </a:txBody>
                  <a:tcPr/>
                </a:tc>
                <a:tc>
                  <a:txBody>
                    <a:bodyPr/>
                    <a:lstStyle/>
                    <a:p>
                      <a:pPr lvl="1"/>
                      <a:r>
                        <a:rPr lang="en-US" dirty="0" smtClean="0"/>
                        <a:t>$250k-$500k</a:t>
                      </a:r>
                      <a:endParaRPr lang="en-US" dirty="0"/>
                    </a:p>
                  </a:txBody>
                  <a:tcPr/>
                </a:tc>
              </a:tr>
              <a:tr h="152066">
                <a:tc vMerge="1">
                  <a:txBody>
                    <a:bodyPr/>
                    <a:lstStyle/>
                    <a:p>
                      <a:pPr lvl="1"/>
                      <a:endParaRPr lang="en-US" dirty="0"/>
                    </a:p>
                  </a:txBody>
                  <a:tcPr/>
                </a:tc>
                <a:tc>
                  <a:txBody>
                    <a:bodyPr/>
                    <a:lstStyle/>
                    <a:p>
                      <a:pPr lvl="1"/>
                      <a:r>
                        <a:rPr lang="en-US" dirty="0" smtClean="0"/>
                        <a:t>$100k-$250k</a:t>
                      </a:r>
                      <a:endParaRPr lang="en-US" dirty="0"/>
                    </a:p>
                  </a:txBody>
                  <a:tcPr/>
                </a:tc>
                <a:tc>
                  <a:txBody>
                    <a:bodyPr/>
                    <a:lstStyle/>
                    <a:p>
                      <a:pPr lvl="1"/>
                      <a:r>
                        <a:rPr lang="en-US" dirty="0" smtClean="0"/>
                        <a:t>+$500k</a:t>
                      </a:r>
                      <a:endParaRPr lang="en-US" dirty="0"/>
                    </a:p>
                  </a:txBody>
                  <a:tcPr/>
                </a:tc>
              </a:tr>
              <a:tr h="0">
                <a:tc vMerge="1">
                  <a:txBody>
                    <a:bodyPr/>
                    <a:lstStyle/>
                    <a:p>
                      <a:pPr lvl="1"/>
                      <a:endParaRPr lang="en-US" dirty="0"/>
                    </a:p>
                  </a:txBody>
                  <a:tcPr/>
                </a:tc>
                <a:tc>
                  <a:txBody>
                    <a:bodyPr/>
                    <a:lstStyle/>
                    <a:p>
                      <a:pPr lvl="1"/>
                      <a:r>
                        <a:rPr lang="en-US" dirty="0" smtClean="0"/>
                        <a:t>$250k-$500k</a:t>
                      </a:r>
                      <a:endParaRPr lang="en-US" dirty="0"/>
                    </a:p>
                  </a:txBody>
                  <a:tcPr/>
                </a:tc>
                <a:tc>
                  <a:txBody>
                    <a:bodyPr/>
                    <a:lstStyle/>
                    <a:p>
                      <a:pPr lvl="1"/>
                      <a:endParaRPr lang="en-US" dirty="0"/>
                    </a:p>
                  </a:txBody>
                  <a:tcPr/>
                </a:tc>
              </a:tr>
              <a:tr h="0">
                <a:tc vMerge="1">
                  <a:txBody>
                    <a:bodyPr/>
                    <a:lstStyle/>
                    <a:p>
                      <a:pPr lvl="1"/>
                      <a:endParaRPr lang="en-US" dirty="0"/>
                    </a:p>
                  </a:txBody>
                  <a:tcPr/>
                </a:tc>
                <a:tc>
                  <a:txBody>
                    <a:bodyPr/>
                    <a:lstStyle/>
                    <a:p>
                      <a:pPr lvl="1"/>
                      <a:r>
                        <a:rPr lang="en-US" dirty="0" smtClean="0"/>
                        <a:t>+$500k</a:t>
                      </a:r>
                      <a:endParaRPr lang="en-US" dirty="0"/>
                    </a:p>
                  </a:txBody>
                  <a:tcPr/>
                </a:tc>
                <a:tc>
                  <a:txBody>
                    <a:bodyPr/>
                    <a:lstStyle/>
                    <a:p>
                      <a:pPr lvl="1"/>
                      <a:endParaRPr lang="en-US" dirty="0"/>
                    </a:p>
                  </a:txBody>
                  <a:tcPr/>
                </a:tc>
              </a:tr>
            </a:tbl>
          </a:graphicData>
        </a:graphic>
      </p:graphicFrame>
    </p:spTree>
    <p:extLst>
      <p:ext uri="{BB962C8B-B14F-4D97-AF65-F5344CB8AC3E}">
        <p14:creationId xmlns:p14="http://schemas.microsoft.com/office/powerpoint/2010/main" val="24023291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Regression results</a:t>
            </a:r>
          </a:p>
        </p:txBody>
      </p:sp>
      <p:graphicFrame>
        <p:nvGraphicFramePr>
          <p:cNvPr id="5" name="Object 4"/>
          <p:cNvGraphicFramePr>
            <a:graphicFrameLocks noChangeAspect="1"/>
          </p:cNvGraphicFramePr>
          <p:nvPr>
            <p:extLst>
              <p:ext uri="{D42A27DB-BD31-4B8C-83A1-F6EECF244321}">
                <p14:modId xmlns:p14="http://schemas.microsoft.com/office/powerpoint/2010/main" val="3108430461"/>
              </p:ext>
            </p:extLst>
          </p:nvPr>
        </p:nvGraphicFramePr>
        <p:xfrm>
          <a:off x="-126826" y="1799303"/>
          <a:ext cx="9383321" cy="3303639"/>
        </p:xfrm>
        <a:graphic>
          <a:graphicData uri="http://schemas.openxmlformats.org/presentationml/2006/ole">
            <mc:AlternateContent xmlns:mc="http://schemas.openxmlformats.org/markup-compatibility/2006">
              <mc:Choice xmlns:v="urn:schemas-microsoft-com:vml" Requires="v">
                <p:oleObj spid="_x0000_s2059" name="Document" r:id="rId3" imgW="9423400" imgH="3035300" progId="Word.Document.12">
                  <p:embed/>
                </p:oleObj>
              </mc:Choice>
              <mc:Fallback>
                <p:oleObj name="Document" r:id="rId3" imgW="9423400" imgH="3035300" progId="Word.Document.12">
                  <p:embed/>
                  <p:pic>
                    <p:nvPicPr>
                      <p:cNvPr id="0" name=""/>
                      <p:cNvPicPr/>
                      <p:nvPr/>
                    </p:nvPicPr>
                    <p:blipFill>
                      <a:blip r:embed="rId4"/>
                      <a:stretch>
                        <a:fillRect/>
                      </a:stretch>
                    </p:blipFill>
                    <p:spPr>
                      <a:xfrm>
                        <a:off x="-126826" y="1799303"/>
                        <a:ext cx="9383321" cy="3303639"/>
                      </a:xfrm>
                      <a:prstGeom prst="rect">
                        <a:avLst/>
                      </a:prstGeom>
                    </p:spPr>
                  </p:pic>
                </p:oleObj>
              </mc:Fallback>
            </mc:AlternateContent>
          </a:graphicData>
        </a:graphic>
      </p:graphicFrame>
    </p:spTree>
    <p:extLst>
      <p:ext uri="{BB962C8B-B14F-4D97-AF65-F5344CB8AC3E}">
        <p14:creationId xmlns:p14="http://schemas.microsoft.com/office/powerpoint/2010/main" val="18028530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findings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Program payments may crowd out farm’s risk balancing strategy</a:t>
            </a:r>
          </a:p>
          <a:p>
            <a:endParaRPr lang="en-US" dirty="0" smtClean="0"/>
          </a:p>
          <a:p>
            <a:pPr lvl="1"/>
            <a:r>
              <a:rPr lang="en-US" dirty="0" smtClean="0"/>
              <a:t>Farms that received more payments less likely to risk balance</a:t>
            </a:r>
          </a:p>
          <a:p>
            <a:pPr lvl="1"/>
            <a:r>
              <a:rPr lang="en-US" dirty="0" smtClean="0"/>
              <a:t>BUT, may be sector-specific</a:t>
            </a:r>
          </a:p>
          <a:p>
            <a:pPr marL="0" indent="0">
              <a:buNone/>
            </a:pPr>
            <a:endParaRPr lang="en-US" dirty="0" smtClean="0"/>
          </a:p>
          <a:p>
            <a:r>
              <a:rPr lang="en-US" dirty="0" smtClean="0"/>
              <a:t>Other factors that influence risk balancing </a:t>
            </a:r>
            <a:r>
              <a:rPr lang="en-US" dirty="0" err="1" smtClean="0"/>
              <a:t>behaviour</a:t>
            </a:r>
            <a:r>
              <a:rPr lang="en-US" dirty="0" smtClean="0"/>
              <a:t> also seems to be sector specific</a:t>
            </a:r>
          </a:p>
          <a:p>
            <a:pPr marL="0" indent="0">
              <a:buNone/>
            </a:pPr>
            <a:endParaRPr lang="en-US" dirty="0" smtClean="0"/>
          </a:p>
          <a:p>
            <a:pPr lvl="1"/>
            <a:r>
              <a:rPr lang="en-US" dirty="0" smtClean="0"/>
              <a:t>Interest expense influence </a:t>
            </a:r>
            <a:r>
              <a:rPr lang="en-US" dirty="0" err="1" smtClean="0"/>
              <a:t>behaviour</a:t>
            </a:r>
            <a:r>
              <a:rPr lang="en-US" dirty="0" smtClean="0"/>
              <a:t> for field crop operations but not for dairy</a:t>
            </a:r>
          </a:p>
          <a:p>
            <a:endParaRPr lang="en-US" dirty="0" smtClean="0"/>
          </a:p>
          <a:p>
            <a:pPr lvl="1"/>
            <a:r>
              <a:rPr lang="en-US" dirty="0" smtClean="0"/>
              <a:t>Larger field crop farms more likely to risk balance, but size have no effect for dairy operations</a:t>
            </a:r>
          </a:p>
        </p:txBody>
      </p:sp>
    </p:spTree>
    <p:extLst>
      <p:ext uri="{BB962C8B-B14F-4D97-AF65-F5344CB8AC3E}">
        <p14:creationId xmlns:p14="http://schemas.microsoft.com/office/powerpoint/2010/main" val="38086442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changes between 2005 and 2010</a:t>
            </a:r>
            <a:endParaRPr lang="en-CA" dirty="0"/>
          </a:p>
        </p:txBody>
      </p:sp>
      <p:sp>
        <p:nvSpPr>
          <p:cNvPr id="3" name="Content Placeholder 2"/>
          <p:cNvSpPr>
            <a:spLocks noGrp="1"/>
          </p:cNvSpPr>
          <p:nvPr>
            <p:ph idx="1"/>
          </p:nvPr>
        </p:nvSpPr>
        <p:spPr>
          <a:xfrm>
            <a:off x="558800" y="1600201"/>
            <a:ext cx="8128000" cy="4195916"/>
          </a:xfrm>
        </p:spPr>
        <p:txBody>
          <a:bodyPr>
            <a:normAutofit fontScale="92500" lnSpcReduction="10000"/>
          </a:bodyPr>
          <a:lstStyle/>
          <a:p>
            <a:r>
              <a:rPr lang="en-CA" dirty="0" smtClean="0"/>
              <a:t>Sales </a:t>
            </a:r>
            <a:r>
              <a:rPr lang="en-US" dirty="0" smtClean="0"/>
              <a:t> 	41%    			</a:t>
            </a:r>
          </a:p>
          <a:p>
            <a:r>
              <a:rPr lang="en-US" dirty="0"/>
              <a:t> </a:t>
            </a:r>
            <a:r>
              <a:rPr lang="en-US" dirty="0" smtClean="0"/>
              <a:t>            Net </a:t>
            </a:r>
            <a:r>
              <a:rPr lang="en-US" dirty="0"/>
              <a:t>income </a:t>
            </a:r>
            <a:r>
              <a:rPr lang="en-US" dirty="0" smtClean="0"/>
              <a:t>  126</a:t>
            </a:r>
            <a:r>
              <a:rPr lang="en-US" dirty="0"/>
              <a:t>%.  </a:t>
            </a:r>
            <a:endParaRPr lang="en-CA" dirty="0"/>
          </a:p>
          <a:p>
            <a:pPr lvl="0"/>
            <a:r>
              <a:rPr lang="en-US" dirty="0" smtClean="0"/>
              <a:t>                                  Assets     45</a:t>
            </a:r>
            <a:r>
              <a:rPr lang="en-US" dirty="0"/>
              <a:t>% </a:t>
            </a:r>
            <a:endParaRPr lang="en-US" dirty="0" smtClean="0"/>
          </a:p>
          <a:p>
            <a:pPr lvl="0"/>
            <a:r>
              <a:rPr lang="en-US" dirty="0" smtClean="0"/>
              <a:t>Net worth   47% - average $486,000/farm</a:t>
            </a:r>
            <a:endParaRPr lang="en-CA" dirty="0"/>
          </a:p>
          <a:p>
            <a:pPr lvl="1"/>
            <a:r>
              <a:rPr lang="en-US" dirty="0" smtClean="0"/>
              <a:t>Increases ranged </a:t>
            </a:r>
            <a:r>
              <a:rPr lang="en-US" dirty="0"/>
              <a:t>from $190,000 for </a:t>
            </a:r>
            <a:r>
              <a:rPr lang="en-US" dirty="0" smtClean="0"/>
              <a:t>farms selling less that $100,000 per year </a:t>
            </a:r>
          </a:p>
          <a:p>
            <a:pPr lvl="1"/>
            <a:r>
              <a:rPr lang="en-US" dirty="0" smtClean="0"/>
              <a:t>to over </a:t>
            </a:r>
            <a:r>
              <a:rPr lang="en-US" dirty="0"/>
              <a:t>$1.9 million for </a:t>
            </a:r>
            <a:r>
              <a:rPr lang="en-US" dirty="0" smtClean="0"/>
              <a:t>farms selling &gt; $2.5 million/yr.  </a:t>
            </a:r>
            <a:endParaRPr lang="en-CA" dirty="0"/>
          </a:p>
          <a:p>
            <a:pPr lvl="0"/>
            <a:r>
              <a:rPr lang="en-US" dirty="0"/>
              <a:t>Government </a:t>
            </a:r>
            <a:r>
              <a:rPr lang="en-US" dirty="0" smtClean="0"/>
              <a:t>payments     9%.</a:t>
            </a:r>
            <a:endParaRPr lang="en-CA" dirty="0"/>
          </a:p>
        </p:txBody>
      </p:sp>
      <p:sp>
        <p:nvSpPr>
          <p:cNvPr id="5" name="Up Arrow 4"/>
          <p:cNvSpPr/>
          <p:nvPr/>
        </p:nvSpPr>
        <p:spPr>
          <a:xfrm>
            <a:off x="1946794" y="1327356"/>
            <a:ext cx="353961" cy="604687"/>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6" name="Up Arrow 5"/>
          <p:cNvSpPr/>
          <p:nvPr/>
        </p:nvSpPr>
        <p:spPr>
          <a:xfrm>
            <a:off x="4193480" y="1323665"/>
            <a:ext cx="353961" cy="1157749"/>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7" name="Up Arrow 6"/>
          <p:cNvSpPr/>
          <p:nvPr/>
        </p:nvSpPr>
        <p:spPr>
          <a:xfrm>
            <a:off x="5786292" y="2326550"/>
            <a:ext cx="353961" cy="604687"/>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8" name="Up Arrow 7"/>
          <p:cNvSpPr/>
          <p:nvPr/>
        </p:nvSpPr>
        <p:spPr>
          <a:xfrm>
            <a:off x="2487568" y="2858716"/>
            <a:ext cx="353961" cy="604687"/>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9" name="Down Arrow 8"/>
          <p:cNvSpPr/>
          <p:nvPr/>
        </p:nvSpPr>
        <p:spPr>
          <a:xfrm>
            <a:off x="4881716" y="5279923"/>
            <a:ext cx="334275" cy="51619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684951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00"/>
                                        <p:tgtEl>
                                          <p:spTgt spid="3">
                                            <p:txEl>
                                              <p:pRg st="2" end="2"/>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wipe(down)">
                                      <p:cBhvr>
                                        <p:cTn id="31" dur="500"/>
                                        <p:tgtEl>
                                          <p:spTgt spid="3">
                                            <p:txEl>
                                              <p:pRg st="3" end="3"/>
                                            </p:tx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down)">
                                      <p:cBhvr>
                                        <p:cTn id="34" dur="500"/>
                                        <p:tgtEl>
                                          <p:spTgt spid="8"/>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wipe(down)">
                                      <p:cBhvr>
                                        <p:cTn id="37" dur="500"/>
                                        <p:tgtEl>
                                          <p:spTgt spid="3">
                                            <p:txEl>
                                              <p:pRg st="4" end="4"/>
                                            </p:txEl>
                                          </p:spTgt>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wipe(down)">
                                      <p:cBhvr>
                                        <p:cTn id="40" dur="500"/>
                                        <p:tgtEl>
                                          <p:spTgt spid="3">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wipe(down)">
                                      <p:cBhvr>
                                        <p:cTn id="45" dur="500"/>
                                        <p:tgtEl>
                                          <p:spTgt spid="3">
                                            <p:txEl>
                                              <p:pRg st="6" end="6"/>
                                            </p:txEl>
                                          </p:spTgt>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down)">
                                      <p:cBhvr>
                                        <p:cTn id="4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animBg="1"/>
      <p:bldP spid="7" grpId="0" animBg="1"/>
      <p:bldP spid="8" grpId="0" animBg="1"/>
      <p:bldP spid="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 &amp; Challenges</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Next Steps:</a:t>
            </a:r>
          </a:p>
          <a:p>
            <a:endParaRPr lang="en-US" dirty="0" smtClean="0"/>
          </a:p>
          <a:p>
            <a:r>
              <a:rPr lang="en-US" dirty="0" smtClean="0"/>
              <a:t>Extend analysis to other sectors (beef)</a:t>
            </a:r>
          </a:p>
          <a:p>
            <a:endParaRPr lang="en-US" dirty="0" smtClean="0"/>
          </a:p>
          <a:p>
            <a:pPr marL="0" indent="0">
              <a:buNone/>
            </a:pPr>
            <a:r>
              <a:rPr lang="en-US" dirty="0" smtClean="0"/>
              <a:t>Challenges:</a:t>
            </a:r>
          </a:p>
          <a:p>
            <a:pPr marL="0" indent="0">
              <a:buNone/>
            </a:pPr>
            <a:endParaRPr lang="en-US" dirty="0" smtClean="0"/>
          </a:p>
          <a:p>
            <a:r>
              <a:rPr lang="en-US" dirty="0" smtClean="0"/>
              <a:t>OFID </a:t>
            </a:r>
            <a:r>
              <a:rPr lang="en-US" dirty="0"/>
              <a:t>is detailed in tax &amp; production data but does not capture </a:t>
            </a:r>
            <a:r>
              <a:rPr lang="en-US" dirty="0" smtClean="0"/>
              <a:t>balance sheet information</a:t>
            </a:r>
          </a:p>
          <a:p>
            <a:endParaRPr lang="en-US" dirty="0" smtClean="0"/>
          </a:p>
          <a:p>
            <a:pPr lvl="1"/>
            <a:r>
              <a:rPr lang="en-US" dirty="0" smtClean="0"/>
              <a:t>Especially important in capturing value of asset (land, quota)</a:t>
            </a:r>
          </a:p>
        </p:txBody>
      </p:sp>
    </p:spTree>
    <p:extLst>
      <p:ext uri="{BB962C8B-B14F-4D97-AF65-F5344CB8AC3E}">
        <p14:creationId xmlns:p14="http://schemas.microsoft.com/office/powerpoint/2010/main" val="4265178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smtClean="0"/>
          </a:p>
          <a:p>
            <a:pPr marL="0" indent="0" algn="ctr">
              <a:buNone/>
            </a:pPr>
            <a:r>
              <a:rPr lang="en-US" dirty="0" smtClean="0"/>
              <a:t>Thank You</a:t>
            </a:r>
            <a:endParaRPr lang="en-US" dirty="0"/>
          </a:p>
        </p:txBody>
      </p:sp>
    </p:spTree>
    <p:extLst>
      <p:ext uri="{BB962C8B-B14F-4D97-AF65-F5344CB8AC3E}">
        <p14:creationId xmlns:p14="http://schemas.microsoft.com/office/powerpoint/2010/main" val="39928907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 – Field Crop Results</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573908567"/>
              </p:ext>
            </p:extLst>
          </p:nvPr>
        </p:nvGraphicFramePr>
        <p:xfrm>
          <a:off x="2225524" y="1093161"/>
          <a:ext cx="4692952" cy="5114512"/>
        </p:xfrm>
        <a:graphic>
          <a:graphicData uri="http://schemas.openxmlformats.org/presentationml/2006/ole">
            <mc:AlternateContent xmlns:mc="http://schemas.openxmlformats.org/markup-compatibility/2006">
              <mc:Choice xmlns:v="urn:schemas-microsoft-com:vml" Requires="v">
                <p:oleObj spid="_x0000_s3083" name="Document" r:id="rId3" imgW="6096000" imgH="6642100" progId="Word.Document.12">
                  <p:embed/>
                </p:oleObj>
              </mc:Choice>
              <mc:Fallback>
                <p:oleObj name="Document" r:id="rId3" imgW="6096000" imgH="6642100" progId="Word.Document.12">
                  <p:embed/>
                  <p:pic>
                    <p:nvPicPr>
                      <p:cNvPr id="0" name=""/>
                      <p:cNvPicPr/>
                      <p:nvPr/>
                    </p:nvPicPr>
                    <p:blipFill>
                      <a:blip r:embed="rId4"/>
                      <a:stretch>
                        <a:fillRect/>
                      </a:stretch>
                    </p:blipFill>
                    <p:spPr>
                      <a:xfrm>
                        <a:off x="2225524" y="1093161"/>
                        <a:ext cx="4692952" cy="5114512"/>
                      </a:xfrm>
                      <a:prstGeom prst="rect">
                        <a:avLst/>
                      </a:prstGeom>
                    </p:spPr>
                  </p:pic>
                </p:oleObj>
              </mc:Fallback>
            </mc:AlternateContent>
          </a:graphicData>
        </a:graphic>
      </p:graphicFrame>
    </p:spTree>
    <p:extLst>
      <p:ext uri="{BB962C8B-B14F-4D97-AF65-F5344CB8AC3E}">
        <p14:creationId xmlns:p14="http://schemas.microsoft.com/office/powerpoint/2010/main" val="35966249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 – Dairy Results</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373785474"/>
              </p:ext>
            </p:extLst>
          </p:nvPr>
        </p:nvGraphicFramePr>
        <p:xfrm>
          <a:off x="2212219" y="1122546"/>
          <a:ext cx="4825877" cy="4978044"/>
        </p:xfrm>
        <a:graphic>
          <a:graphicData uri="http://schemas.openxmlformats.org/presentationml/2006/ole">
            <mc:AlternateContent xmlns:mc="http://schemas.openxmlformats.org/markup-compatibility/2006">
              <mc:Choice xmlns:v="urn:schemas-microsoft-com:vml" Requires="v">
                <p:oleObj spid="_x0000_s4107" name="Document" r:id="rId3" imgW="5638800" imgH="5816600" progId="Word.Document.12">
                  <p:embed/>
                </p:oleObj>
              </mc:Choice>
              <mc:Fallback>
                <p:oleObj name="Document" r:id="rId3" imgW="5638800" imgH="5816600" progId="Word.Document.12">
                  <p:embed/>
                  <p:pic>
                    <p:nvPicPr>
                      <p:cNvPr id="0" name=""/>
                      <p:cNvPicPr/>
                      <p:nvPr/>
                    </p:nvPicPr>
                    <p:blipFill>
                      <a:blip r:embed="rId4"/>
                      <a:stretch>
                        <a:fillRect/>
                      </a:stretch>
                    </p:blipFill>
                    <p:spPr>
                      <a:xfrm>
                        <a:off x="2212219" y="1122546"/>
                        <a:ext cx="4825877" cy="4978044"/>
                      </a:xfrm>
                      <a:prstGeom prst="rect">
                        <a:avLst/>
                      </a:prstGeom>
                    </p:spPr>
                  </p:pic>
                </p:oleObj>
              </mc:Fallback>
            </mc:AlternateContent>
          </a:graphicData>
        </a:graphic>
      </p:graphicFrame>
    </p:spTree>
    <p:extLst>
      <p:ext uri="{BB962C8B-B14F-4D97-AF65-F5344CB8AC3E}">
        <p14:creationId xmlns:p14="http://schemas.microsoft.com/office/powerpoint/2010/main" val="42365632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105" y="67534"/>
            <a:ext cx="8128000" cy="981915"/>
          </a:xfrm>
        </p:spPr>
        <p:txBody>
          <a:bodyPr/>
          <a:lstStyle/>
          <a:p>
            <a:pPr lvl="0"/>
            <a:r>
              <a:rPr lang="en-US" sz="3200" dirty="0" smtClean="0">
                <a:solidFill>
                  <a:schemeClr val="tx1"/>
                </a:solidFill>
                <a:latin typeface="Minion Pro" pitchFamily="18" charset="0"/>
                <a:ea typeface="Calibri" pitchFamily="34" charset="0"/>
                <a:cs typeface="Times New Roman" pitchFamily="18" charset="0"/>
              </a:rPr>
              <a:t>How much are they investing?</a:t>
            </a:r>
            <a:endParaRPr lang="en-CA" sz="3200" dirty="0">
              <a:latin typeface="Minion Pro" pitchFamily="18"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36960212"/>
              </p:ext>
            </p:extLst>
          </p:nvPr>
        </p:nvGraphicFramePr>
        <p:xfrm>
          <a:off x="0" y="1173482"/>
          <a:ext cx="9220198" cy="5907446"/>
        </p:xfrm>
        <a:graphic>
          <a:graphicData uri="http://schemas.openxmlformats.org/drawingml/2006/table">
            <a:tbl>
              <a:tblPr firstRow="1" firstCol="1" bandRow="1">
                <a:tableStyleId>{5C22544A-7EE6-4342-B048-85BDC9FD1C3A}</a:tableStyleId>
              </a:tblPr>
              <a:tblGrid>
                <a:gridCol w="1492794"/>
                <a:gridCol w="965925"/>
                <a:gridCol w="1141549"/>
                <a:gridCol w="1756228"/>
                <a:gridCol w="1229360"/>
                <a:gridCol w="1317171"/>
                <a:gridCol w="1317171"/>
              </a:tblGrid>
              <a:tr h="552079">
                <a:tc gridSpan="7">
                  <a:txBody>
                    <a:bodyPr/>
                    <a:lstStyle/>
                    <a:p>
                      <a:pPr marL="0" marR="0">
                        <a:lnSpc>
                          <a:spcPct val="115000"/>
                        </a:lnSpc>
                        <a:spcBef>
                          <a:spcPts val="0"/>
                        </a:spcBef>
                        <a:spcAft>
                          <a:spcPts val="0"/>
                        </a:spcAft>
                      </a:pPr>
                      <a:r>
                        <a:rPr lang="en-US" sz="2800" dirty="0" smtClean="0">
                          <a:solidFill>
                            <a:schemeClr val="bg1"/>
                          </a:solidFill>
                          <a:latin typeface="Minion Pro" pitchFamily="18" charset="0"/>
                          <a:ea typeface="Calibri" pitchFamily="34" charset="0"/>
                          <a:cs typeface="Times New Roman" pitchFamily="18" charset="0"/>
                        </a:rPr>
                        <a:t>Total earnings, investment, and debt by revenue class, </a:t>
                      </a:r>
                      <a:r>
                        <a:rPr lang="en-US" sz="2800" b="1" dirty="0" smtClean="0">
                          <a:solidFill>
                            <a:schemeClr val="bg1"/>
                          </a:solidFill>
                          <a:latin typeface="Minion Pro" pitchFamily="18" charset="0"/>
                          <a:ea typeface="Calibri" pitchFamily="34" charset="0"/>
                          <a:cs typeface="Times New Roman" pitchFamily="18" charset="0"/>
                        </a:rPr>
                        <a:t>2009</a:t>
                      </a:r>
                      <a:endParaRPr lang="en-CA" sz="2800" dirty="0">
                        <a:solidFill>
                          <a:schemeClr val="bg1"/>
                        </a:solidFill>
                        <a:effectLst/>
                        <a:latin typeface="Calibri"/>
                        <a:ea typeface="Calibri"/>
                        <a:cs typeface="Times New Roman"/>
                      </a:endParaRPr>
                    </a:p>
                  </a:txBody>
                  <a:tcPr marL="68580" marR="68580" marT="0" marB="0"/>
                </a:tc>
                <a:tc hMerge="1">
                  <a:txBody>
                    <a:bodyPr/>
                    <a:lstStyle/>
                    <a:p>
                      <a:pPr marL="0" marR="0" algn="ctr">
                        <a:lnSpc>
                          <a:spcPct val="115000"/>
                        </a:lnSpc>
                        <a:spcBef>
                          <a:spcPts val="0"/>
                        </a:spcBef>
                        <a:spcAft>
                          <a:spcPts val="0"/>
                        </a:spcAft>
                      </a:pPr>
                      <a:endParaRPr lang="en-CA" sz="1800">
                        <a:effectLst/>
                        <a:latin typeface="Calibri"/>
                        <a:ea typeface="Calibri"/>
                        <a:cs typeface="Times New Roman"/>
                      </a:endParaRPr>
                    </a:p>
                  </a:txBody>
                  <a:tcPr marL="68580" marR="68580" marT="0" marB="0"/>
                </a:tc>
                <a:tc hMerge="1">
                  <a:txBody>
                    <a:bodyPr/>
                    <a:lstStyle/>
                    <a:p>
                      <a:pPr marL="0" marR="0" algn="ctr">
                        <a:lnSpc>
                          <a:spcPct val="115000"/>
                        </a:lnSpc>
                        <a:spcBef>
                          <a:spcPts val="0"/>
                        </a:spcBef>
                        <a:spcAft>
                          <a:spcPts val="0"/>
                        </a:spcAft>
                      </a:pPr>
                      <a:endParaRPr lang="en-CA" sz="1800" dirty="0">
                        <a:effectLst/>
                        <a:latin typeface="Calibri"/>
                        <a:ea typeface="Calibri"/>
                        <a:cs typeface="Times New Roman"/>
                      </a:endParaRPr>
                    </a:p>
                  </a:txBody>
                  <a:tcPr marL="68580" marR="68580" marT="0" marB="0"/>
                </a:tc>
                <a:tc hMerge="1">
                  <a:txBody>
                    <a:bodyPr/>
                    <a:lstStyle/>
                    <a:p>
                      <a:pPr marL="0" marR="0" algn="ctr">
                        <a:lnSpc>
                          <a:spcPct val="115000"/>
                        </a:lnSpc>
                        <a:spcBef>
                          <a:spcPts val="0"/>
                        </a:spcBef>
                        <a:spcAft>
                          <a:spcPts val="0"/>
                        </a:spcAft>
                      </a:pPr>
                      <a:endParaRPr lang="en-CA" sz="1800" dirty="0">
                        <a:effectLst/>
                        <a:latin typeface="Calibri"/>
                        <a:ea typeface="Calibri"/>
                        <a:cs typeface="Times New Roman"/>
                      </a:endParaRPr>
                    </a:p>
                  </a:txBody>
                  <a:tcPr marL="68580" marR="68580" marT="0" marB="0"/>
                </a:tc>
                <a:tc hMerge="1">
                  <a:txBody>
                    <a:bodyPr/>
                    <a:lstStyle/>
                    <a:p>
                      <a:pPr marL="0" marR="0" algn="ctr">
                        <a:lnSpc>
                          <a:spcPct val="115000"/>
                        </a:lnSpc>
                        <a:spcBef>
                          <a:spcPts val="0"/>
                        </a:spcBef>
                        <a:spcAft>
                          <a:spcPts val="0"/>
                        </a:spcAft>
                      </a:pPr>
                      <a:endParaRPr lang="en-CA" sz="1800" dirty="0">
                        <a:effectLst/>
                        <a:latin typeface="Calibri"/>
                        <a:ea typeface="Calibri"/>
                        <a:cs typeface="Times New Roman"/>
                      </a:endParaRPr>
                    </a:p>
                  </a:txBody>
                  <a:tcPr marL="68580" marR="68580" marT="0" marB="0"/>
                </a:tc>
                <a:tc hMerge="1">
                  <a:txBody>
                    <a:bodyPr/>
                    <a:lstStyle/>
                    <a:p>
                      <a:pPr marL="0" marR="0" algn="ctr">
                        <a:lnSpc>
                          <a:spcPct val="115000"/>
                        </a:lnSpc>
                        <a:spcBef>
                          <a:spcPts val="0"/>
                        </a:spcBef>
                        <a:spcAft>
                          <a:spcPts val="0"/>
                        </a:spcAft>
                      </a:pPr>
                      <a:endParaRPr lang="en-CA" sz="1800" dirty="0">
                        <a:effectLst/>
                        <a:latin typeface="Calibri"/>
                        <a:ea typeface="Calibri"/>
                        <a:cs typeface="Times New Roman"/>
                      </a:endParaRPr>
                    </a:p>
                  </a:txBody>
                  <a:tcPr marL="68580" marR="68580" marT="0" marB="0"/>
                </a:tc>
                <a:tc hMerge="1">
                  <a:txBody>
                    <a:bodyPr/>
                    <a:lstStyle/>
                    <a:p>
                      <a:pPr marL="0" marR="0" algn="ctr">
                        <a:lnSpc>
                          <a:spcPct val="115000"/>
                        </a:lnSpc>
                        <a:spcBef>
                          <a:spcPts val="0"/>
                        </a:spcBef>
                        <a:spcAft>
                          <a:spcPts val="0"/>
                        </a:spcAft>
                      </a:pPr>
                      <a:endParaRPr lang="en-CA" sz="1800" dirty="0">
                        <a:effectLst/>
                        <a:latin typeface="Calibri"/>
                        <a:ea typeface="Calibri"/>
                        <a:cs typeface="Times New Roman"/>
                      </a:endParaRPr>
                    </a:p>
                  </a:txBody>
                  <a:tcPr marL="68580" marR="68580" marT="0" marB="0"/>
                </a:tc>
              </a:tr>
              <a:tr h="722671">
                <a:tc>
                  <a:txBody>
                    <a:bodyPr/>
                    <a:lstStyle/>
                    <a:p>
                      <a:pPr marL="0" marR="0">
                        <a:lnSpc>
                          <a:spcPct val="115000"/>
                        </a:lnSpc>
                        <a:spcBef>
                          <a:spcPts val="0"/>
                        </a:spcBef>
                        <a:spcAft>
                          <a:spcPts val="0"/>
                        </a:spcAft>
                      </a:pPr>
                      <a:r>
                        <a:rPr lang="en-US" sz="1800" dirty="0">
                          <a:effectLst/>
                        </a:rPr>
                        <a:t>Revenue Class</a:t>
                      </a:r>
                      <a:endParaRPr lang="en-CA" sz="1800" dirty="0">
                        <a:effectLst/>
                        <a:latin typeface="Calibri"/>
                        <a:ea typeface="Calibri"/>
                        <a:cs typeface="Times New Roman"/>
                      </a:endParaRPr>
                    </a:p>
                  </a:txBody>
                  <a:tcPr marL="68580" marR="68580" marT="0" marB="0"/>
                </a:tc>
                <a:tc>
                  <a:txBody>
                    <a:bodyPr/>
                    <a:lstStyle/>
                    <a:p>
                      <a:pPr marL="0" marR="0" algn="ctr">
                        <a:lnSpc>
                          <a:spcPct val="100000"/>
                        </a:lnSpc>
                        <a:spcBef>
                          <a:spcPts val="0"/>
                        </a:spcBef>
                        <a:spcAft>
                          <a:spcPts val="0"/>
                        </a:spcAft>
                      </a:pPr>
                      <a:r>
                        <a:rPr lang="en-US" sz="1800" dirty="0">
                          <a:effectLst/>
                        </a:rPr>
                        <a:t>Number of farms</a:t>
                      </a:r>
                      <a:endParaRPr lang="en-CA" sz="1800" dirty="0">
                        <a:effectLst/>
                        <a:latin typeface="Calibri"/>
                        <a:ea typeface="Calibri"/>
                        <a:cs typeface="Times New Roman"/>
                      </a:endParaRPr>
                    </a:p>
                  </a:txBody>
                  <a:tcPr marL="68580" marR="68580" marT="0" marB="0"/>
                </a:tc>
                <a:tc>
                  <a:txBody>
                    <a:bodyPr/>
                    <a:lstStyle/>
                    <a:p>
                      <a:pPr marL="0" marR="0" algn="ctr">
                        <a:lnSpc>
                          <a:spcPct val="100000"/>
                        </a:lnSpc>
                        <a:spcBef>
                          <a:spcPts val="0"/>
                        </a:spcBef>
                        <a:spcAft>
                          <a:spcPts val="0"/>
                        </a:spcAft>
                      </a:pPr>
                      <a:r>
                        <a:rPr lang="en-US" sz="1800" dirty="0" smtClean="0">
                          <a:effectLst/>
                        </a:rPr>
                        <a:t>Sales</a:t>
                      </a:r>
                      <a:endParaRPr lang="en-CA" sz="1800" dirty="0">
                        <a:effectLst/>
                      </a:endParaRPr>
                    </a:p>
                    <a:p>
                      <a:pPr marL="0" marR="0" algn="ctr">
                        <a:lnSpc>
                          <a:spcPct val="100000"/>
                        </a:lnSpc>
                        <a:spcBef>
                          <a:spcPts val="0"/>
                        </a:spcBef>
                        <a:spcAft>
                          <a:spcPts val="0"/>
                        </a:spcAft>
                      </a:pPr>
                      <a:r>
                        <a:rPr lang="en-US" sz="1800" dirty="0">
                          <a:effectLst/>
                        </a:rPr>
                        <a:t>($ Million)</a:t>
                      </a:r>
                      <a:endParaRPr lang="en-CA" sz="1800" dirty="0">
                        <a:effectLst/>
                        <a:latin typeface="Calibri"/>
                        <a:ea typeface="Calibri"/>
                        <a:cs typeface="Times New Roman"/>
                      </a:endParaRPr>
                    </a:p>
                  </a:txBody>
                  <a:tcPr marL="68580" marR="68580" marT="0" marB="0"/>
                </a:tc>
                <a:tc>
                  <a:txBody>
                    <a:bodyPr/>
                    <a:lstStyle/>
                    <a:p>
                      <a:pPr marL="0" marR="0" algn="ctr">
                        <a:lnSpc>
                          <a:spcPct val="100000"/>
                        </a:lnSpc>
                        <a:spcBef>
                          <a:spcPts val="0"/>
                        </a:spcBef>
                        <a:spcAft>
                          <a:spcPts val="0"/>
                        </a:spcAft>
                      </a:pPr>
                      <a:r>
                        <a:rPr lang="en-US" sz="1800" dirty="0" smtClean="0">
                          <a:effectLst/>
                        </a:rPr>
                        <a:t>Net operating </a:t>
                      </a:r>
                      <a:r>
                        <a:rPr lang="en-US" sz="1800" dirty="0">
                          <a:effectLst/>
                        </a:rPr>
                        <a:t>income</a:t>
                      </a:r>
                      <a:endParaRPr lang="en-CA" sz="1800" dirty="0">
                        <a:effectLst/>
                      </a:endParaRPr>
                    </a:p>
                    <a:p>
                      <a:pPr marL="0" marR="0" algn="ctr">
                        <a:lnSpc>
                          <a:spcPct val="100000"/>
                        </a:lnSpc>
                        <a:spcBef>
                          <a:spcPts val="0"/>
                        </a:spcBef>
                        <a:spcAft>
                          <a:spcPts val="0"/>
                        </a:spcAft>
                      </a:pPr>
                      <a:r>
                        <a:rPr lang="en-US" sz="1800" dirty="0">
                          <a:effectLst/>
                        </a:rPr>
                        <a:t>($ Million)</a:t>
                      </a:r>
                      <a:endParaRPr lang="en-CA" sz="1800" dirty="0">
                        <a:effectLst/>
                        <a:latin typeface="Calibri"/>
                        <a:ea typeface="Calibri"/>
                        <a:cs typeface="Times New Roman"/>
                      </a:endParaRPr>
                    </a:p>
                  </a:txBody>
                  <a:tcPr marL="68580" marR="68580" marT="0" marB="0"/>
                </a:tc>
                <a:tc>
                  <a:txBody>
                    <a:bodyPr/>
                    <a:lstStyle/>
                    <a:p>
                      <a:pPr marL="0" marR="0" algn="ctr">
                        <a:lnSpc>
                          <a:spcPct val="100000"/>
                        </a:lnSpc>
                        <a:spcBef>
                          <a:spcPts val="0"/>
                        </a:spcBef>
                        <a:spcAft>
                          <a:spcPts val="0"/>
                        </a:spcAft>
                      </a:pPr>
                      <a:r>
                        <a:rPr lang="en-US" sz="1800" dirty="0" smtClean="0">
                          <a:effectLst/>
                        </a:rPr>
                        <a:t>Gov’t </a:t>
                      </a:r>
                      <a:r>
                        <a:rPr lang="en-US" sz="1800" dirty="0">
                          <a:effectLst/>
                        </a:rPr>
                        <a:t>payments</a:t>
                      </a:r>
                      <a:endParaRPr lang="en-CA" sz="1800" dirty="0">
                        <a:effectLst/>
                      </a:endParaRPr>
                    </a:p>
                    <a:p>
                      <a:pPr marL="0" marR="0" algn="ctr">
                        <a:lnSpc>
                          <a:spcPct val="100000"/>
                        </a:lnSpc>
                        <a:spcBef>
                          <a:spcPts val="0"/>
                        </a:spcBef>
                        <a:spcAft>
                          <a:spcPts val="0"/>
                        </a:spcAft>
                      </a:pPr>
                      <a:r>
                        <a:rPr lang="en-US" sz="1800" dirty="0">
                          <a:effectLst/>
                        </a:rPr>
                        <a:t>($ Million)</a:t>
                      </a:r>
                      <a:endParaRPr lang="en-CA" sz="1800" dirty="0">
                        <a:effectLst/>
                        <a:latin typeface="Calibri"/>
                        <a:ea typeface="Calibri"/>
                        <a:cs typeface="Times New Roman"/>
                      </a:endParaRPr>
                    </a:p>
                  </a:txBody>
                  <a:tcPr marL="68580" marR="68580" marT="0" marB="0"/>
                </a:tc>
                <a:tc>
                  <a:txBody>
                    <a:bodyPr/>
                    <a:lstStyle/>
                    <a:p>
                      <a:pPr marL="0" marR="0" algn="ctr">
                        <a:lnSpc>
                          <a:spcPct val="100000"/>
                        </a:lnSpc>
                        <a:spcBef>
                          <a:spcPts val="0"/>
                        </a:spcBef>
                        <a:spcAft>
                          <a:spcPts val="0"/>
                        </a:spcAft>
                      </a:pPr>
                      <a:r>
                        <a:rPr lang="en-US" sz="1800" dirty="0" smtClean="0">
                          <a:effectLst/>
                        </a:rPr>
                        <a:t>Investments</a:t>
                      </a:r>
                      <a:endParaRPr lang="en-CA" sz="1800" dirty="0">
                        <a:effectLst/>
                      </a:endParaRPr>
                    </a:p>
                    <a:p>
                      <a:pPr marL="0" marR="0" algn="ctr">
                        <a:lnSpc>
                          <a:spcPct val="100000"/>
                        </a:lnSpc>
                        <a:spcBef>
                          <a:spcPts val="0"/>
                        </a:spcBef>
                        <a:spcAft>
                          <a:spcPts val="0"/>
                        </a:spcAft>
                      </a:pPr>
                      <a:r>
                        <a:rPr lang="en-US" sz="1800" dirty="0">
                          <a:effectLst/>
                        </a:rPr>
                        <a:t>($ Million)</a:t>
                      </a:r>
                      <a:endParaRPr lang="en-CA" sz="1800" dirty="0">
                        <a:effectLst/>
                        <a:latin typeface="Calibri"/>
                        <a:ea typeface="Calibri"/>
                        <a:cs typeface="Times New Roman"/>
                      </a:endParaRPr>
                    </a:p>
                  </a:txBody>
                  <a:tcPr marL="68580" marR="68580" marT="0" marB="0"/>
                </a:tc>
                <a:tc>
                  <a:txBody>
                    <a:bodyPr/>
                    <a:lstStyle/>
                    <a:p>
                      <a:pPr marL="0" marR="0" algn="ctr">
                        <a:lnSpc>
                          <a:spcPct val="100000"/>
                        </a:lnSpc>
                        <a:spcBef>
                          <a:spcPts val="0"/>
                        </a:spcBef>
                        <a:spcAft>
                          <a:spcPts val="0"/>
                        </a:spcAft>
                      </a:pPr>
                      <a:r>
                        <a:rPr lang="en-US" sz="1800" dirty="0" smtClean="0">
                          <a:effectLst/>
                        </a:rPr>
                        <a:t>Debt </a:t>
                      </a:r>
                      <a:r>
                        <a:rPr lang="en-US" sz="1100" dirty="0">
                          <a:effectLst/>
                        </a:rPr>
                        <a:t> </a:t>
                      </a:r>
                      <a:r>
                        <a:rPr lang="en-US" sz="1800" dirty="0">
                          <a:effectLst/>
                        </a:rPr>
                        <a:t>(in $ Million)</a:t>
                      </a:r>
                      <a:endParaRPr lang="en-CA" sz="1800" dirty="0">
                        <a:effectLst/>
                        <a:latin typeface="Calibri"/>
                        <a:ea typeface="Calibri"/>
                        <a:cs typeface="Times New Roman"/>
                      </a:endParaRPr>
                    </a:p>
                  </a:txBody>
                  <a:tcPr marL="68580" marR="68580" marT="0" marB="0"/>
                </a:tc>
              </a:tr>
              <a:tr h="643677">
                <a:tc>
                  <a:txBody>
                    <a:bodyPr/>
                    <a:lstStyle/>
                    <a:p>
                      <a:pPr marL="0" marR="0">
                        <a:lnSpc>
                          <a:spcPct val="115000"/>
                        </a:lnSpc>
                        <a:spcBef>
                          <a:spcPts val="0"/>
                        </a:spcBef>
                        <a:spcAft>
                          <a:spcPts val="0"/>
                        </a:spcAft>
                      </a:pPr>
                      <a:r>
                        <a:rPr lang="en-US" sz="1800">
                          <a:effectLst/>
                        </a:rPr>
                        <a:t>$10,000 - 99,999</a:t>
                      </a:r>
                      <a:endParaRPr lang="en-CA" sz="18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a:effectLst/>
                        </a:rPr>
                        <a:t>73,210</a:t>
                      </a:r>
                      <a:endParaRPr lang="en-CA" sz="18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dirty="0">
                          <a:effectLst/>
                        </a:rPr>
                        <a:t>$2,887</a:t>
                      </a:r>
                      <a:endParaRPr lang="en-CA" sz="18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a:effectLst/>
                        </a:rPr>
                        <a:t>-$534</a:t>
                      </a:r>
                      <a:endParaRPr lang="en-CA" sz="18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a:effectLst/>
                        </a:rPr>
                        <a:t>$244</a:t>
                      </a:r>
                      <a:endParaRPr lang="en-CA" sz="18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a:effectLst/>
                        </a:rPr>
                        <a:t>$1,104</a:t>
                      </a:r>
                      <a:endParaRPr lang="en-CA" sz="18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dirty="0">
                          <a:effectLst/>
                        </a:rPr>
                        <a:t>$4,633</a:t>
                      </a:r>
                      <a:endParaRPr lang="en-CA" sz="1800" dirty="0">
                        <a:effectLst/>
                        <a:latin typeface="Calibri"/>
                        <a:ea typeface="Calibri"/>
                        <a:cs typeface="Times New Roman"/>
                      </a:endParaRPr>
                    </a:p>
                  </a:txBody>
                  <a:tcPr marL="68580" marR="68580" marT="0" marB="0" anchor="ctr"/>
                </a:tc>
              </a:tr>
              <a:tr h="643677">
                <a:tc>
                  <a:txBody>
                    <a:bodyPr/>
                    <a:lstStyle/>
                    <a:p>
                      <a:pPr marL="0" marR="0">
                        <a:lnSpc>
                          <a:spcPct val="115000"/>
                        </a:lnSpc>
                        <a:spcBef>
                          <a:spcPts val="0"/>
                        </a:spcBef>
                        <a:spcAft>
                          <a:spcPts val="0"/>
                        </a:spcAft>
                      </a:pPr>
                      <a:r>
                        <a:rPr lang="en-US" sz="1800">
                          <a:effectLst/>
                        </a:rPr>
                        <a:t>$100,000 - 249,999</a:t>
                      </a:r>
                      <a:endParaRPr lang="en-CA" sz="18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a:effectLst/>
                        </a:rPr>
                        <a:t>31,560</a:t>
                      </a:r>
                      <a:endParaRPr lang="en-CA" sz="18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a:effectLst/>
                        </a:rPr>
                        <a:t>$4,818</a:t>
                      </a:r>
                      <a:endParaRPr lang="en-CA" sz="18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a:effectLst/>
                        </a:rPr>
                        <a:t>$233</a:t>
                      </a:r>
                      <a:endParaRPr lang="en-CA" sz="18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a:effectLst/>
                        </a:rPr>
                        <a:t>$334</a:t>
                      </a:r>
                      <a:endParaRPr lang="en-CA" sz="18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a:effectLst/>
                        </a:rPr>
                        <a:t>$1,439</a:t>
                      </a:r>
                      <a:endParaRPr lang="en-CA" sz="18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a:effectLst/>
                        </a:rPr>
                        <a:t>$5,766</a:t>
                      </a:r>
                      <a:endParaRPr lang="en-CA" sz="1800">
                        <a:effectLst/>
                        <a:latin typeface="Calibri"/>
                        <a:ea typeface="Calibri"/>
                        <a:cs typeface="Times New Roman"/>
                      </a:endParaRPr>
                    </a:p>
                  </a:txBody>
                  <a:tcPr marL="68580" marR="68580" marT="0" marB="0" anchor="ctr"/>
                </a:tc>
              </a:tr>
              <a:tr h="643677">
                <a:tc>
                  <a:txBody>
                    <a:bodyPr/>
                    <a:lstStyle/>
                    <a:p>
                      <a:pPr marL="0" marR="0">
                        <a:lnSpc>
                          <a:spcPct val="115000"/>
                        </a:lnSpc>
                        <a:spcBef>
                          <a:spcPts val="0"/>
                        </a:spcBef>
                        <a:spcAft>
                          <a:spcPts val="0"/>
                        </a:spcAft>
                      </a:pPr>
                      <a:r>
                        <a:rPr lang="en-US" sz="1800">
                          <a:effectLst/>
                        </a:rPr>
                        <a:t>$250,000 - 499,999</a:t>
                      </a:r>
                      <a:endParaRPr lang="en-CA" sz="18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a:effectLst/>
                        </a:rPr>
                        <a:t>22,540</a:t>
                      </a:r>
                      <a:endParaRPr lang="en-CA" sz="18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a:effectLst/>
                        </a:rPr>
                        <a:t>$7,468</a:t>
                      </a:r>
                      <a:endParaRPr lang="en-CA" sz="18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a:effectLst/>
                        </a:rPr>
                        <a:t>$846</a:t>
                      </a:r>
                      <a:endParaRPr lang="en-CA" sz="18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a:effectLst/>
                        </a:rPr>
                        <a:t>$448</a:t>
                      </a:r>
                      <a:endParaRPr lang="en-CA" sz="18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a:effectLst/>
                        </a:rPr>
                        <a:t>$1,927</a:t>
                      </a:r>
                      <a:endParaRPr lang="en-CA" sz="18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a:effectLst/>
                        </a:rPr>
                        <a:t>$9,171</a:t>
                      </a:r>
                      <a:endParaRPr lang="en-CA" sz="1800">
                        <a:effectLst/>
                        <a:latin typeface="Calibri"/>
                        <a:ea typeface="Calibri"/>
                        <a:cs typeface="Times New Roman"/>
                      </a:endParaRPr>
                    </a:p>
                  </a:txBody>
                  <a:tcPr marL="68580" marR="68580" marT="0" marB="0" anchor="ctr"/>
                </a:tc>
              </a:tr>
              <a:tr h="643677">
                <a:tc>
                  <a:txBody>
                    <a:bodyPr/>
                    <a:lstStyle/>
                    <a:p>
                      <a:pPr marL="0" marR="0">
                        <a:lnSpc>
                          <a:spcPct val="115000"/>
                        </a:lnSpc>
                        <a:spcBef>
                          <a:spcPts val="0"/>
                        </a:spcBef>
                        <a:spcAft>
                          <a:spcPts val="0"/>
                        </a:spcAft>
                      </a:pPr>
                      <a:r>
                        <a:rPr lang="en-US" sz="1800">
                          <a:effectLst/>
                        </a:rPr>
                        <a:t>$500,000 - 999,999</a:t>
                      </a:r>
                      <a:endParaRPr lang="en-CA" sz="18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a:effectLst/>
                        </a:rPr>
                        <a:t>14,210</a:t>
                      </a:r>
                      <a:endParaRPr lang="en-CA" sz="18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a:effectLst/>
                        </a:rPr>
                        <a:t>$9,410</a:t>
                      </a:r>
                      <a:endParaRPr lang="en-CA" sz="18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a:effectLst/>
                        </a:rPr>
                        <a:t>$1,233</a:t>
                      </a:r>
                      <a:endParaRPr lang="en-CA" sz="18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a:effectLst/>
                        </a:rPr>
                        <a:t>$449</a:t>
                      </a:r>
                      <a:endParaRPr lang="en-CA" sz="18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a:effectLst/>
                        </a:rPr>
                        <a:t>$2,541</a:t>
                      </a:r>
                      <a:endParaRPr lang="en-CA" sz="18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a:effectLst/>
                        </a:rPr>
                        <a:t>$10,417</a:t>
                      </a:r>
                      <a:endParaRPr lang="en-CA" sz="1800">
                        <a:effectLst/>
                        <a:latin typeface="Calibri"/>
                        <a:ea typeface="Calibri"/>
                        <a:cs typeface="Times New Roman"/>
                      </a:endParaRPr>
                    </a:p>
                  </a:txBody>
                  <a:tcPr marL="68580" marR="68580" marT="0" marB="0" anchor="ctr"/>
                </a:tc>
              </a:tr>
              <a:tr h="643677">
                <a:tc>
                  <a:txBody>
                    <a:bodyPr/>
                    <a:lstStyle/>
                    <a:p>
                      <a:pPr marL="0" marR="0">
                        <a:lnSpc>
                          <a:spcPct val="115000"/>
                        </a:lnSpc>
                        <a:spcBef>
                          <a:spcPts val="0"/>
                        </a:spcBef>
                        <a:spcAft>
                          <a:spcPts val="0"/>
                        </a:spcAft>
                      </a:pPr>
                      <a:r>
                        <a:rPr lang="en-US" sz="1800">
                          <a:effectLst/>
                        </a:rPr>
                        <a:t>$1,000,000 - 2,499,999</a:t>
                      </a:r>
                      <a:endParaRPr lang="en-CA" sz="18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a:effectLst/>
                        </a:rPr>
                        <a:t>7,065</a:t>
                      </a:r>
                      <a:endParaRPr lang="en-CA" sz="18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a:effectLst/>
                        </a:rPr>
                        <a:t>$9,812</a:t>
                      </a:r>
                      <a:endParaRPr lang="en-CA" sz="18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a:effectLst/>
                        </a:rPr>
                        <a:t>$978</a:t>
                      </a:r>
                      <a:endParaRPr lang="en-CA" sz="18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a:effectLst/>
                        </a:rPr>
                        <a:t>$491</a:t>
                      </a:r>
                      <a:endParaRPr lang="en-CA" sz="18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a:effectLst/>
                        </a:rPr>
                        <a:t>$2,699</a:t>
                      </a:r>
                      <a:endParaRPr lang="en-CA" sz="18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a:effectLst/>
                        </a:rPr>
                        <a:t>$10,793</a:t>
                      </a:r>
                      <a:endParaRPr lang="en-CA" sz="1800">
                        <a:effectLst/>
                        <a:latin typeface="Calibri"/>
                        <a:ea typeface="Calibri"/>
                        <a:cs typeface="Times New Roman"/>
                      </a:endParaRPr>
                    </a:p>
                  </a:txBody>
                  <a:tcPr marL="68580" marR="68580" marT="0" marB="0" anchor="ctr"/>
                </a:tc>
              </a:tr>
              <a:tr h="312094">
                <a:tc>
                  <a:txBody>
                    <a:bodyPr/>
                    <a:lstStyle/>
                    <a:p>
                      <a:pPr marL="0" marR="0">
                        <a:lnSpc>
                          <a:spcPct val="115000"/>
                        </a:lnSpc>
                        <a:spcBef>
                          <a:spcPts val="0"/>
                        </a:spcBef>
                        <a:spcAft>
                          <a:spcPts val="0"/>
                        </a:spcAft>
                      </a:pPr>
                      <a:r>
                        <a:rPr lang="en-US" sz="1800">
                          <a:effectLst/>
                        </a:rPr>
                        <a:t>$2,500,000+</a:t>
                      </a:r>
                      <a:endParaRPr lang="en-CA" sz="18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a:effectLst/>
                        </a:rPr>
                        <a:t>2,095</a:t>
                      </a:r>
                      <a:endParaRPr lang="en-CA" sz="18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a:effectLst/>
                        </a:rPr>
                        <a:t>$11,476</a:t>
                      </a:r>
                      <a:endParaRPr lang="en-CA" sz="18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a:effectLst/>
                        </a:rPr>
                        <a:t>$735</a:t>
                      </a:r>
                      <a:endParaRPr lang="en-CA" sz="18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a:effectLst/>
                        </a:rPr>
                        <a:t>$414</a:t>
                      </a:r>
                      <a:endParaRPr lang="en-CA" sz="18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a:effectLst/>
                        </a:rPr>
                        <a:t>$1,731</a:t>
                      </a:r>
                      <a:endParaRPr lang="en-CA" sz="18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a:effectLst/>
                        </a:rPr>
                        <a:t>$7,916</a:t>
                      </a:r>
                      <a:endParaRPr lang="en-CA" sz="1800">
                        <a:effectLst/>
                        <a:latin typeface="Calibri"/>
                        <a:ea typeface="Calibri"/>
                        <a:cs typeface="Times New Roman"/>
                      </a:endParaRPr>
                    </a:p>
                  </a:txBody>
                  <a:tcPr marL="68580" marR="68580" marT="0" marB="0" anchor="ctr"/>
                </a:tc>
              </a:tr>
              <a:tr h="569177">
                <a:tc>
                  <a:txBody>
                    <a:bodyPr/>
                    <a:lstStyle/>
                    <a:p>
                      <a:pPr marL="0" marR="0">
                        <a:lnSpc>
                          <a:spcPct val="115000"/>
                        </a:lnSpc>
                        <a:spcBef>
                          <a:spcPts val="0"/>
                        </a:spcBef>
                        <a:spcAft>
                          <a:spcPts val="0"/>
                        </a:spcAft>
                      </a:pPr>
                      <a:r>
                        <a:rPr lang="en-US" sz="1800">
                          <a:effectLst/>
                        </a:rPr>
                        <a:t>Total </a:t>
                      </a:r>
                      <a:endParaRPr lang="en-CA" sz="18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b="1" dirty="0">
                          <a:effectLst/>
                        </a:rPr>
                        <a:t>150,680</a:t>
                      </a:r>
                      <a:endParaRPr lang="en-CA" sz="18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b="1" dirty="0">
                          <a:effectLst/>
                        </a:rPr>
                        <a:t>$45,871</a:t>
                      </a:r>
                      <a:endParaRPr lang="en-CA" sz="18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b="1" dirty="0">
                          <a:effectLst/>
                        </a:rPr>
                        <a:t>$3,490</a:t>
                      </a:r>
                      <a:endParaRPr lang="en-CA" sz="18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b="1" dirty="0">
                          <a:effectLst/>
                        </a:rPr>
                        <a:t>$2,380</a:t>
                      </a:r>
                      <a:endParaRPr lang="en-CA" sz="18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b="1" dirty="0">
                          <a:effectLst/>
                        </a:rPr>
                        <a:t>$11,441</a:t>
                      </a:r>
                      <a:endParaRPr lang="en-CA" sz="18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b="1" dirty="0">
                          <a:effectLst/>
                        </a:rPr>
                        <a:t>$48,696</a:t>
                      </a:r>
                      <a:endParaRPr lang="en-CA" sz="1800" b="1" dirty="0">
                        <a:effectLst/>
                        <a:latin typeface="Calibri"/>
                        <a:ea typeface="Calibri"/>
                        <a:cs typeface="Times New Roman"/>
                      </a:endParaRPr>
                    </a:p>
                  </a:txBody>
                  <a:tcPr marL="68580" marR="68580" marT="0" marB="0" anchor="ctr"/>
                </a:tc>
              </a:tr>
            </a:tbl>
          </a:graphicData>
        </a:graphic>
      </p:graphicFrame>
      <p:sp>
        <p:nvSpPr>
          <p:cNvPr id="4" name="Date Placeholder 3"/>
          <p:cNvSpPr>
            <a:spLocks noGrp="1"/>
          </p:cNvSpPr>
          <p:nvPr>
            <p:ph type="dt" sz="half" idx="10"/>
          </p:nvPr>
        </p:nvSpPr>
        <p:spPr/>
        <p:txBody>
          <a:bodyPr/>
          <a:lstStyle/>
          <a:p>
            <a:fld id="{80D95B5F-6B2E-3346-AE90-A057BC7D7538}" type="datetime4">
              <a:rPr lang="en-CA" smtClean="0"/>
              <a:t>March-8-13</a:t>
            </a:fld>
            <a:endParaRPr lang="en-US"/>
          </a:p>
        </p:txBody>
      </p:sp>
    </p:spTree>
    <p:extLst>
      <p:ext uri="{BB962C8B-B14F-4D97-AF65-F5344CB8AC3E}">
        <p14:creationId xmlns:p14="http://schemas.microsoft.com/office/powerpoint/2010/main" val="14941928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smaller farms are pulling back</a:t>
            </a:r>
            <a:endParaRPr lang="en-CA" dirty="0"/>
          </a:p>
        </p:txBody>
      </p:sp>
      <p:sp>
        <p:nvSpPr>
          <p:cNvPr id="3" name="Content Placeholder 2"/>
          <p:cNvSpPr>
            <a:spLocks noGrp="1"/>
          </p:cNvSpPr>
          <p:nvPr>
            <p:ph idx="1"/>
          </p:nvPr>
        </p:nvSpPr>
        <p:spPr/>
        <p:txBody>
          <a:bodyPr/>
          <a:lstStyle/>
          <a:p>
            <a:endParaRPr lang="en-CA"/>
          </a:p>
        </p:txBody>
      </p:sp>
      <p:sp>
        <p:nvSpPr>
          <p:cNvPr id="4" name="Date Placeholder 3"/>
          <p:cNvSpPr>
            <a:spLocks noGrp="1"/>
          </p:cNvSpPr>
          <p:nvPr>
            <p:ph type="dt" sz="half" idx="10"/>
          </p:nvPr>
        </p:nvSpPr>
        <p:spPr/>
        <p:txBody>
          <a:bodyPr/>
          <a:lstStyle/>
          <a:p>
            <a:fld id="{80D95B5F-6B2E-3346-AE90-A057BC7D7538}" type="datetime4">
              <a:rPr lang="en-CA" smtClean="0"/>
              <a:t>March-8-13</a:t>
            </a:fld>
            <a:endParaRPr lang="en-US"/>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211145"/>
            <a:ext cx="9144000" cy="5033001"/>
          </a:xfrm>
          <a:prstGeom prst="rect">
            <a:avLst/>
          </a:prstGeom>
          <a:noFill/>
          <a:ln>
            <a:noFill/>
          </a:ln>
        </p:spPr>
      </p:pic>
    </p:spTree>
    <p:extLst>
      <p:ext uri="{BB962C8B-B14F-4D97-AF65-F5344CB8AC3E}">
        <p14:creationId xmlns:p14="http://schemas.microsoft.com/office/powerpoint/2010/main" val="40545952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640869892"/>
              </p:ext>
            </p:extLst>
          </p:nvPr>
        </p:nvGraphicFramePr>
        <p:xfrm>
          <a:off x="0" y="1253614"/>
          <a:ext cx="9143999" cy="4439264"/>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558800" y="-21484"/>
            <a:ext cx="8128000" cy="981915"/>
          </a:xfrm>
        </p:spPr>
        <p:txBody>
          <a:bodyPr/>
          <a:lstStyle/>
          <a:p>
            <a:r>
              <a:rPr lang="en-US" dirty="0" smtClean="0"/>
              <a:t>Income has improved for farmers</a:t>
            </a:r>
            <a:endParaRPr lang="en-CA" dirty="0"/>
          </a:p>
        </p:txBody>
      </p:sp>
      <p:sp>
        <p:nvSpPr>
          <p:cNvPr id="4" name="Date Placeholder 3"/>
          <p:cNvSpPr>
            <a:spLocks noGrp="1"/>
          </p:cNvSpPr>
          <p:nvPr>
            <p:ph type="dt" sz="half" idx="10"/>
          </p:nvPr>
        </p:nvSpPr>
        <p:spPr/>
        <p:txBody>
          <a:bodyPr/>
          <a:lstStyle/>
          <a:p>
            <a:fld id="{80D95B5F-6B2E-3346-AE90-A057BC7D7538}" type="datetime4">
              <a:rPr lang="en-CA" smtClean="0"/>
              <a:t>March-8-13</a:t>
            </a:fld>
            <a:endParaRPr lang="en-US"/>
          </a:p>
        </p:txBody>
      </p:sp>
      <p:sp>
        <p:nvSpPr>
          <p:cNvPr id="7" name="TextBox 6"/>
          <p:cNvSpPr txBox="1"/>
          <p:nvPr/>
        </p:nvSpPr>
        <p:spPr>
          <a:xfrm>
            <a:off x="3436374" y="5756626"/>
            <a:ext cx="2787445" cy="461665"/>
          </a:xfrm>
          <a:prstGeom prst="rect">
            <a:avLst/>
          </a:prstGeom>
          <a:noFill/>
        </p:spPr>
        <p:txBody>
          <a:bodyPr wrap="square" rtlCol="0">
            <a:spAutoFit/>
          </a:bodyPr>
          <a:lstStyle/>
          <a:p>
            <a:r>
              <a:rPr lang="en-US" sz="2400" dirty="0" smtClean="0"/>
              <a:t>Sales Class</a:t>
            </a:r>
            <a:endParaRPr lang="en-CA" sz="2400" dirty="0"/>
          </a:p>
        </p:txBody>
      </p:sp>
      <p:sp>
        <p:nvSpPr>
          <p:cNvPr id="8" name="Title 1"/>
          <p:cNvSpPr txBox="1">
            <a:spLocks/>
          </p:cNvSpPr>
          <p:nvPr/>
        </p:nvSpPr>
        <p:spPr>
          <a:xfrm>
            <a:off x="1370764" y="766887"/>
            <a:ext cx="8128000" cy="981915"/>
          </a:xfrm>
          <a:prstGeom prst="rect">
            <a:avLst/>
          </a:prstGeom>
        </p:spPr>
        <p:txBody>
          <a:bodyPr vert="horz" lIns="0" tIns="45720" rIns="91440" bIns="45720" rtlCol="0" anchor="b" anchorCtr="0">
            <a:noAutofit/>
          </a:bodyPr>
          <a:lstStyle>
            <a:lvl1pPr algn="l" defTabSz="457200" rtl="0" eaLnBrk="1" latinLnBrk="0" hangingPunct="1">
              <a:lnSpc>
                <a:spcPts val="3400"/>
              </a:lnSpc>
              <a:spcBef>
                <a:spcPct val="0"/>
              </a:spcBef>
              <a:buNone/>
              <a:defRPr sz="3200" kern="1200">
                <a:solidFill>
                  <a:schemeClr val="tx1">
                    <a:lumMod val="65000"/>
                    <a:lumOff val="35000"/>
                  </a:schemeClr>
                </a:solidFill>
                <a:latin typeface="Minion Pro"/>
                <a:ea typeface="+mj-ea"/>
                <a:cs typeface="+mj-cs"/>
              </a:defRPr>
            </a:lvl1pPr>
          </a:lstStyle>
          <a:p>
            <a:r>
              <a:rPr lang="en-US" sz="2400" smtClean="0"/>
              <a:t>Average net farm income by sales class, Canada, 2005-2010</a:t>
            </a:r>
            <a:endParaRPr lang="en-CA" sz="2400" dirty="0"/>
          </a:p>
        </p:txBody>
      </p:sp>
    </p:spTree>
    <p:extLst>
      <p:ext uri="{BB962C8B-B14F-4D97-AF65-F5344CB8AC3E}">
        <p14:creationId xmlns:p14="http://schemas.microsoft.com/office/powerpoint/2010/main" val="8587238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232" y="111246"/>
            <a:ext cx="8981768" cy="981915"/>
          </a:xfrm>
        </p:spPr>
        <p:txBody>
          <a:bodyPr/>
          <a:lstStyle/>
          <a:p>
            <a:r>
              <a:rPr lang="en-US" dirty="0" smtClean="0"/>
              <a:t>Off-farm income supports smaller farms</a:t>
            </a:r>
            <a:endParaRPr lang="en-CA" dirty="0"/>
          </a:p>
        </p:txBody>
      </p:sp>
      <p:sp>
        <p:nvSpPr>
          <p:cNvPr id="3" name="Content Placeholder 2"/>
          <p:cNvSpPr>
            <a:spLocks noGrp="1"/>
          </p:cNvSpPr>
          <p:nvPr>
            <p:ph idx="1"/>
          </p:nvPr>
        </p:nvSpPr>
        <p:spPr/>
        <p:txBody>
          <a:bodyPr/>
          <a:lstStyle/>
          <a:p>
            <a:endParaRPr lang="en-CA"/>
          </a:p>
        </p:txBody>
      </p:sp>
      <p:sp>
        <p:nvSpPr>
          <p:cNvPr id="4" name="Date Placeholder 3"/>
          <p:cNvSpPr>
            <a:spLocks noGrp="1"/>
          </p:cNvSpPr>
          <p:nvPr>
            <p:ph type="dt" sz="half" idx="10"/>
          </p:nvPr>
        </p:nvSpPr>
        <p:spPr/>
        <p:txBody>
          <a:bodyPr/>
          <a:lstStyle/>
          <a:p>
            <a:fld id="{80D95B5F-6B2E-3346-AE90-A057BC7D7538}" type="datetime4">
              <a:rPr lang="en-CA" smtClean="0"/>
              <a:t>March-8-13</a:t>
            </a:fld>
            <a:endParaRPr lang="en-US"/>
          </a:p>
        </p:txBody>
      </p:sp>
      <p:pic>
        <p:nvPicPr>
          <p:cNvPr id="4098" name="Chart 11"/>
          <p:cNvPicPr>
            <a:picLocks noChangeArrowheads="1"/>
          </p:cNvPicPr>
          <p:nvPr/>
        </p:nvPicPr>
        <p:blipFill>
          <a:blip r:embed="rId2">
            <a:extLst>
              <a:ext uri="{28A0092B-C50C-407E-A947-70E740481C1C}">
                <a14:useLocalDpi xmlns:a14="http://schemas.microsoft.com/office/drawing/2010/main" val="0"/>
              </a:ext>
            </a:extLst>
          </a:blip>
          <a:srcRect b="-34"/>
          <a:stretch>
            <a:fillRect/>
          </a:stretch>
        </p:blipFill>
        <p:spPr bwMode="auto">
          <a:xfrm>
            <a:off x="0" y="963613"/>
            <a:ext cx="9144000" cy="539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25432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measures and ratios</a:t>
            </a:r>
            <a:endParaRPr lang="en-C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90164922"/>
              </p:ext>
            </p:extLst>
          </p:nvPr>
        </p:nvGraphicFramePr>
        <p:xfrm>
          <a:off x="0" y="1268362"/>
          <a:ext cx="9144001" cy="4940323"/>
        </p:xfrm>
        <a:graphic>
          <a:graphicData uri="http://schemas.openxmlformats.org/drawingml/2006/table">
            <a:tbl>
              <a:tblPr firstRow="1" firstCol="1" bandRow="1">
                <a:tableStyleId>{5C22544A-7EE6-4342-B048-85BDC9FD1C3A}</a:tableStyleId>
              </a:tblPr>
              <a:tblGrid>
                <a:gridCol w="1784555"/>
                <a:gridCol w="1253613"/>
                <a:gridCol w="1217219"/>
                <a:gridCol w="1214227"/>
                <a:gridCol w="1175058"/>
                <a:gridCol w="1258990"/>
                <a:gridCol w="1240339"/>
              </a:tblGrid>
              <a:tr h="547687">
                <a:tc>
                  <a:txBody>
                    <a:bodyPr/>
                    <a:lstStyle/>
                    <a:p>
                      <a:pPr marL="0" marR="0">
                        <a:lnSpc>
                          <a:spcPct val="114000"/>
                        </a:lnSpc>
                        <a:spcBef>
                          <a:spcPts val="0"/>
                        </a:spcBef>
                        <a:spcAft>
                          <a:spcPts val="0"/>
                        </a:spcAft>
                      </a:pPr>
                      <a:r>
                        <a:rPr lang="en-US" sz="1800" dirty="0">
                          <a:effectLst/>
                        </a:rPr>
                        <a:t> </a:t>
                      </a:r>
                      <a:endParaRPr lang="en-CA" sz="1800" dirty="0">
                        <a:effectLst/>
                        <a:latin typeface="Calibri"/>
                        <a:ea typeface="Calibri"/>
                        <a:cs typeface="Times New Roman"/>
                      </a:endParaRPr>
                    </a:p>
                  </a:txBody>
                  <a:tcPr marL="68580" marR="68580" marT="0" marB="0" anchor="b"/>
                </a:tc>
                <a:tc gridSpan="6">
                  <a:txBody>
                    <a:bodyPr/>
                    <a:lstStyle/>
                    <a:p>
                      <a:pPr marL="0" marR="0" algn="ctr">
                        <a:lnSpc>
                          <a:spcPct val="114000"/>
                        </a:lnSpc>
                        <a:spcBef>
                          <a:spcPts val="0"/>
                        </a:spcBef>
                        <a:spcAft>
                          <a:spcPts val="0"/>
                        </a:spcAft>
                      </a:pPr>
                      <a:r>
                        <a:rPr lang="en-US" sz="2000">
                          <a:effectLst/>
                        </a:rPr>
                        <a:t>2010</a:t>
                      </a:r>
                      <a:endParaRPr lang="en-CA" sz="1800">
                        <a:effectLst/>
                        <a:latin typeface="Calibri"/>
                        <a:ea typeface="Calibri"/>
                        <a:cs typeface="Times New Roman"/>
                      </a:endParaRPr>
                    </a:p>
                  </a:txBody>
                  <a:tcPr marL="68580" marR="68580" marT="0" marB="0" anchor="b"/>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r>
              <a:tr h="845992">
                <a:tc>
                  <a:txBody>
                    <a:bodyPr/>
                    <a:lstStyle/>
                    <a:p>
                      <a:pPr marL="0" marR="0">
                        <a:lnSpc>
                          <a:spcPct val="114000"/>
                        </a:lnSpc>
                        <a:spcBef>
                          <a:spcPts val="0"/>
                        </a:spcBef>
                        <a:spcAft>
                          <a:spcPts val="0"/>
                        </a:spcAft>
                      </a:pPr>
                      <a:r>
                        <a:rPr lang="en-US" sz="1800">
                          <a:effectLst/>
                        </a:rPr>
                        <a:t> </a:t>
                      </a:r>
                      <a:endParaRPr lang="en-CA" sz="1800">
                        <a:effectLst/>
                        <a:latin typeface="Calibri"/>
                        <a:ea typeface="Calibri"/>
                        <a:cs typeface="Times New Roman"/>
                      </a:endParaRPr>
                    </a:p>
                  </a:txBody>
                  <a:tcPr marL="68580" marR="68580" marT="0" marB="0" anchor="b"/>
                </a:tc>
                <a:tc>
                  <a:txBody>
                    <a:bodyPr/>
                    <a:lstStyle/>
                    <a:p>
                      <a:pPr marL="0" marR="0" algn="ctr">
                        <a:lnSpc>
                          <a:spcPct val="114000"/>
                        </a:lnSpc>
                        <a:spcBef>
                          <a:spcPts val="0"/>
                        </a:spcBef>
                        <a:spcAft>
                          <a:spcPts val="0"/>
                        </a:spcAft>
                      </a:pPr>
                      <a:r>
                        <a:rPr lang="en-US" sz="1800" b="1" dirty="0">
                          <a:effectLst/>
                        </a:rPr>
                        <a:t>$10,000 - $99,999</a:t>
                      </a:r>
                      <a:endParaRPr lang="en-CA" sz="1800" b="1" dirty="0">
                        <a:effectLst/>
                        <a:latin typeface="Calibri"/>
                        <a:ea typeface="Calibri"/>
                        <a:cs typeface="Times New Roman"/>
                      </a:endParaRPr>
                    </a:p>
                  </a:txBody>
                  <a:tcPr marL="68580" marR="68580" marT="0" marB="0" anchor="b"/>
                </a:tc>
                <a:tc>
                  <a:txBody>
                    <a:bodyPr/>
                    <a:lstStyle/>
                    <a:p>
                      <a:pPr marL="0" marR="0" algn="ctr">
                        <a:lnSpc>
                          <a:spcPct val="114000"/>
                        </a:lnSpc>
                        <a:spcBef>
                          <a:spcPts val="0"/>
                        </a:spcBef>
                        <a:spcAft>
                          <a:spcPts val="0"/>
                        </a:spcAft>
                      </a:pPr>
                      <a:r>
                        <a:rPr lang="en-US" sz="1800" b="1" dirty="0">
                          <a:effectLst/>
                        </a:rPr>
                        <a:t>$100,000 - $249,999</a:t>
                      </a:r>
                      <a:endParaRPr lang="en-CA" sz="1800" b="1" dirty="0">
                        <a:effectLst/>
                        <a:latin typeface="Calibri"/>
                        <a:ea typeface="Calibri"/>
                        <a:cs typeface="Times New Roman"/>
                      </a:endParaRPr>
                    </a:p>
                  </a:txBody>
                  <a:tcPr marL="68580" marR="68580" marT="0" marB="0" anchor="b"/>
                </a:tc>
                <a:tc>
                  <a:txBody>
                    <a:bodyPr/>
                    <a:lstStyle/>
                    <a:p>
                      <a:pPr marL="0" marR="0" algn="ctr">
                        <a:lnSpc>
                          <a:spcPct val="114000"/>
                        </a:lnSpc>
                        <a:spcBef>
                          <a:spcPts val="0"/>
                        </a:spcBef>
                        <a:spcAft>
                          <a:spcPts val="0"/>
                        </a:spcAft>
                      </a:pPr>
                      <a:r>
                        <a:rPr lang="en-US" sz="1800" b="1" dirty="0">
                          <a:effectLst/>
                        </a:rPr>
                        <a:t>$250,000 - $499,999</a:t>
                      </a:r>
                      <a:endParaRPr lang="en-CA" sz="1800" b="1" dirty="0">
                        <a:effectLst/>
                        <a:latin typeface="Calibri"/>
                        <a:ea typeface="Calibri"/>
                        <a:cs typeface="Times New Roman"/>
                      </a:endParaRPr>
                    </a:p>
                  </a:txBody>
                  <a:tcPr marL="68580" marR="68580" marT="0" marB="0" anchor="b"/>
                </a:tc>
                <a:tc>
                  <a:txBody>
                    <a:bodyPr/>
                    <a:lstStyle/>
                    <a:p>
                      <a:pPr marL="0" marR="0" algn="ctr">
                        <a:lnSpc>
                          <a:spcPct val="114000"/>
                        </a:lnSpc>
                        <a:spcBef>
                          <a:spcPts val="0"/>
                        </a:spcBef>
                        <a:spcAft>
                          <a:spcPts val="0"/>
                        </a:spcAft>
                      </a:pPr>
                      <a:r>
                        <a:rPr lang="en-US" sz="1800" b="1" dirty="0">
                          <a:effectLst/>
                        </a:rPr>
                        <a:t>$500,000 - $999,999</a:t>
                      </a:r>
                      <a:endParaRPr lang="en-CA" sz="1800" b="1" dirty="0">
                        <a:effectLst/>
                        <a:latin typeface="Calibri"/>
                        <a:ea typeface="Calibri"/>
                        <a:cs typeface="Times New Roman"/>
                      </a:endParaRPr>
                    </a:p>
                  </a:txBody>
                  <a:tcPr marL="68580" marR="68580" marT="0" marB="0" anchor="b"/>
                </a:tc>
                <a:tc>
                  <a:txBody>
                    <a:bodyPr/>
                    <a:lstStyle/>
                    <a:p>
                      <a:pPr marL="0" marR="0" algn="ctr">
                        <a:lnSpc>
                          <a:spcPct val="114000"/>
                        </a:lnSpc>
                        <a:spcBef>
                          <a:spcPts val="0"/>
                        </a:spcBef>
                        <a:spcAft>
                          <a:spcPts val="0"/>
                        </a:spcAft>
                      </a:pPr>
                      <a:r>
                        <a:rPr lang="en-US" sz="1800" b="1" dirty="0">
                          <a:effectLst/>
                        </a:rPr>
                        <a:t>$1,000,000 - 2,499,999</a:t>
                      </a:r>
                      <a:endParaRPr lang="en-CA" sz="1800" b="1" dirty="0">
                        <a:effectLst/>
                        <a:latin typeface="Calibri"/>
                        <a:ea typeface="Calibri"/>
                        <a:cs typeface="Times New Roman"/>
                      </a:endParaRPr>
                    </a:p>
                  </a:txBody>
                  <a:tcPr marL="68580" marR="68580" marT="0" marB="0" anchor="b"/>
                </a:tc>
                <a:tc>
                  <a:txBody>
                    <a:bodyPr/>
                    <a:lstStyle/>
                    <a:p>
                      <a:pPr marL="0" marR="0" algn="ctr">
                        <a:lnSpc>
                          <a:spcPct val="114000"/>
                        </a:lnSpc>
                        <a:spcBef>
                          <a:spcPts val="0"/>
                        </a:spcBef>
                        <a:spcAft>
                          <a:spcPts val="0"/>
                        </a:spcAft>
                      </a:pPr>
                      <a:r>
                        <a:rPr lang="en-US" sz="1800" b="1" dirty="0">
                          <a:effectLst/>
                        </a:rPr>
                        <a:t>$2,500,000 - over</a:t>
                      </a:r>
                      <a:endParaRPr lang="en-CA" sz="1800" b="1" dirty="0">
                        <a:effectLst/>
                        <a:latin typeface="Calibri"/>
                        <a:ea typeface="Calibri"/>
                        <a:cs typeface="Times New Roman"/>
                      </a:endParaRPr>
                    </a:p>
                  </a:txBody>
                  <a:tcPr marL="68580" marR="68580" marT="0" marB="0" anchor="b"/>
                </a:tc>
              </a:tr>
              <a:tr h="641598">
                <a:tc>
                  <a:txBody>
                    <a:bodyPr/>
                    <a:lstStyle/>
                    <a:p>
                      <a:pPr marL="0" marR="0">
                        <a:lnSpc>
                          <a:spcPct val="114000"/>
                        </a:lnSpc>
                        <a:spcBef>
                          <a:spcPts val="0"/>
                        </a:spcBef>
                        <a:spcAft>
                          <a:spcPts val="0"/>
                        </a:spcAft>
                      </a:pPr>
                      <a:r>
                        <a:rPr lang="en-US" sz="1800">
                          <a:effectLst/>
                        </a:rPr>
                        <a:t>Average total assets</a:t>
                      </a:r>
                      <a:endParaRPr lang="en-CA" sz="1800">
                        <a:effectLst/>
                        <a:latin typeface="Calibri"/>
                        <a:ea typeface="Calibri"/>
                        <a:cs typeface="Times New Roman"/>
                      </a:endParaRPr>
                    </a:p>
                  </a:txBody>
                  <a:tcPr marL="68580" marR="68580" marT="0" marB="0"/>
                </a:tc>
                <a:tc>
                  <a:txBody>
                    <a:bodyPr/>
                    <a:lstStyle/>
                    <a:p>
                      <a:pPr marL="0" marR="0" algn="r">
                        <a:lnSpc>
                          <a:spcPct val="114000"/>
                        </a:lnSpc>
                        <a:spcBef>
                          <a:spcPts val="0"/>
                        </a:spcBef>
                        <a:spcAft>
                          <a:spcPts val="0"/>
                        </a:spcAft>
                      </a:pPr>
                      <a:endParaRPr lang="en-US" sz="1700" dirty="0" smtClean="0">
                        <a:effectLst/>
                      </a:endParaRPr>
                    </a:p>
                    <a:p>
                      <a:pPr marL="0" marR="0" algn="r">
                        <a:lnSpc>
                          <a:spcPct val="114000"/>
                        </a:lnSpc>
                        <a:spcBef>
                          <a:spcPts val="0"/>
                        </a:spcBef>
                        <a:spcAft>
                          <a:spcPts val="0"/>
                        </a:spcAft>
                      </a:pPr>
                      <a:r>
                        <a:rPr lang="en-US" sz="1700" dirty="0" smtClean="0">
                          <a:effectLst/>
                        </a:rPr>
                        <a:t>$</a:t>
                      </a:r>
                      <a:r>
                        <a:rPr lang="en-US" sz="1700" dirty="0">
                          <a:effectLst/>
                        </a:rPr>
                        <a:t>779,801</a:t>
                      </a:r>
                      <a:endParaRPr lang="en-CA" sz="1700" dirty="0">
                        <a:effectLst/>
                        <a:latin typeface="Calibri"/>
                        <a:ea typeface="Calibri"/>
                        <a:cs typeface="Times New Roman"/>
                      </a:endParaRPr>
                    </a:p>
                  </a:txBody>
                  <a:tcPr marL="68580" marR="68580" marT="0" marB="0"/>
                </a:tc>
                <a:tc>
                  <a:txBody>
                    <a:bodyPr/>
                    <a:lstStyle/>
                    <a:p>
                      <a:pPr marL="0" marR="0" algn="r">
                        <a:lnSpc>
                          <a:spcPct val="114000"/>
                        </a:lnSpc>
                        <a:spcBef>
                          <a:spcPts val="0"/>
                        </a:spcBef>
                        <a:spcAft>
                          <a:spcPts val="0"/>
                        </a:spcAft>
                      </a:pPr>
                      <a:endParaRPr lang="en-US" sz="1700" dirty="0" smtClean="0">
                        <a:effectLst/>
                      </a:endParaRPr>
                    </a:p>
                    <a:p>
                      <a:pPr marL="0" marR="0" algn="r">
                        <a:lnSpc>
                          <a:spcPct val="114000"/>
                        </a:lnSpc>
                        <a:spcBef>
                          <a:spcPts val="0"/>
                        </a:spcBef>
                        <a:spcAft>
                          <a:spcPts val="0"/>
                        </a:spcAft>
                      </a:pPr>
                      <a:r>
                        <a:rPr lang="en-US" sz="1700" dirty="0" smtClean="0">
                          <a:effectLst/>
                        </a:rPr>
                        <a:t>$</a:t>
                      </a:r>
                      <a:r>
                        <a:rPr lang="en-US" sz="1700" dirty="0">
                          <a:effectLst/>
                        </a:rPr>
                        <a:t>1,448,202</a:t>
                      </a:r>
                      <a:endParaRPr lang="en-CA" sz="1700" dirty="0">
                        <a:effectLst/>
                        <a:latin typeface="Calibri"/>
                        <a:ea typeface="Calibri"/>
                        <a:cs typeface="Times New Roman"/>
                      </a:endParaRPr>
                    </a:p>
                  </a:txBody>
                  <a:tcPr marL="68580" marR="68580" marT="0" marB="0"/>
                </a:tc>
                <a:tc>
                  <a:txBody>
                    <a:bodyPr/>
                    <a:lstStyle/>
                    <a:p>
                      <a:pPr marL="0" marR="0" algn="r">
                        <a:lnSpc>
                          <a:spcPct val="114000"/>
                        </a:lnSpc>
                        <a:spcBef>
                          <a:spcPts val="0"/>
                        </a:spcBef>
                        <a:spcAft>
                          <a:spcPts val="0"/>
                        </a:spcAft>
                      </a:pPr>
                      <a:endParaRPr lang="en-US" sz="1700" dirty="0" smtClean="0">
                        <a:effectLst/>
                      </a:endParaRPr>
                    </a:p>
                    <a:p>
                      <a:pPr marL="0" marR="0" algn="r">
                        <a:lnSpc>
                          <a:spcPct val="114000"/>
                        </a:lnSpc>
                        <a:spcBef>
                          <a:spcPts val="0"/>
                        </a:spcBef>
                        <a:spcAft>
                          <a:spcPts val="0"/>
                        </a:spcAft>
                      </a:pPr>
                      <a:r>
                        <a:rPr lang="en-US" sz="1700" dirty="0" smtClean="0">
                          <a:effectLst/>
                        </a:rPr>
                        <a:t>$</a:t>
                      </a:r>
                      <a:r>
                        <a:rPr lang="en-US" sz="1700" dirty="0">
                          <a:effectLst/>
                        </a:rPr>
                        <a:t>2,145,917</a:t>
                      </a:r>
                      <a:endParaRPr lang="en-CA" sz="1700" dirty="0">
                        <a:effectLst/>
                        <a:latin typeface="Calibri"/>
                        <a:ea typeface="Calibri"/>
                        <a:cs typeface="Times New Roman"/>
                      </a:endParaRPr>
                    </a:p>
                  </a:txBody>
                  <a:tcPr marL="68580" marR="68580" marT="0" marB="0"/>
                </a:tc>
                <a:tc>
                  <a:txBody>
                    <a:bodyPr/>
                    <a:lstStyle/>
                    <a:p>
                      <a:pPr marL="0" marR="0" algn="r">
                        <a:lnSpc>
                          <a:spcPct val="114000"/>
                        </a:lnSpc>
                        <a:spcBef>
                          <a:spcPts val="0"/>
                        </a:spcBef>
                        <a:spcAft>
                          <a:spcPts val="0"/>
                        </a:spcAft>
                      </a:pPr>
                      <a:endParaRPr lang="en-US" sz="1700" dirty="0" smtClean="0">
                        <a:effectLst/>
                      </a:endParaRPr>
                    </a:p>
                    <a:p>
                      <a:pPr marL="0" marR="0" algn="r">
                        <a:lnSpc>
                          <a:spcPct val="114000"/>
                        </a:lnSpc>
                        <a:spcBef>
                          <a:spcPts val="0"/>
                        </a:spcBef>
                        <a:spcAft>
                          <a:spcPts val="0"/>
                        </a:spcAft>
                      </a:pPr>
                      <a:r>
                        <a:rPr lang="en-US" sz="1700" dirty="0" smtClean="0">
                          <a:effectLst/>
                        </a:rPr>
                        <a:t>$</a:t>
                      </a:r>
                      <a:r>
                        <a:rPr lang="en-US" sz="1700" dirty="0">
                          <a:effectLst/>
                        </a:rPr>
                        <a:t>3,557,161</a:t>
                      </a:r>
                      <a:endParaRPr lang="en-CA" sz="1700" dirty="0">
                        <a:effectLst/>
                        <a:latin typeface="Calibri"/>
                        <a:ea typeface="Calibri"/>
                        <a:cs typeface="Times New Roman"/>
                      </a:endParaRPr>
                    </a:p>
                  </a:txBody>
                  <a:tcPr marL="68580" marR="68580" marT="0" marB="0"/>
                </a:tc>
                <a:tc>
                  <a:txBody>
                    <a:bodyPr/>
                    <a:lstStyle/>
                    <a:p>
                      <a:pPr marL="0" marR="0" algn="r">
                        <a:lnSpc>
                          <a:spcPct val="114000"/>
                        </a:lnSpc>
                        <a:spcBef>
                          <a:spcPts val="0"/>
                        </a:spcBef>
                        <a:spcAft>
                          <a:spcPts val="0"/>
                        </a:spcAft>
                      </a:pPr>
                      <a:endParaRPr lang="en-US" sz="1700" dirty="0" smtClean="0">
                        <a:effectLst/>
                      </a:endParaRPr>
                    </a:p>
                    <a:p>
                      <a:pPr marL="0" marR="0" algn="r">
                        <a:lnSpc>
                          <a:spcPct val="114000"/>
                        </a:lnSpc>
                        <a:spcBef>
                          <a:spcPts val="0"/>
                        </a:spcBef>
                        <a:spcAft>
                          <a:spcPts val="0"/>
                        </a:spcAft>
                      </a:pPr>
                      <a:r>
                        <a:rPr lang="en-US" sz="1700" dirty="0" smtClean="0">
                          <a:effectLst/>
                        </a:rPr>
                        <a:t>$</a:t>
                      </a:r>
                      <a:r>
                        <a:rPr lang="en-US" sz="1700" dirty="0">
                          <a:effectLst/>
                        </a:rPr>
                        <a:t>5,920,716</a:t>
                      </a:r>
                      <a:endParaRPr lang="en-CA" sz="1700" dirty="0">
                        <a:effectLst/>
                        <a:latin typeface="Calibri"/>
                        <a:ea typeface="Calibri"/>
                        <a:cs typeface="Times New Roman"/>
                      </a:endParaRPr>
                    </a:p>
                  </a:txBody>
                  <a:tcPr marL="68580" marR="68580" marT="0" marB="0"/>
                </a:tc>
                <a:tc>
                  <a:txBody>
                    <a:bodyPr/>
                    <a:lstStyle/>
                    <a:p>
                      <a:pPr marL="0" marR="0" algn="r">
                        <a:lnSpc>
                          <a:spcPct val="114000"/>
                        </a:lnSpc>
                        <a:spcBef>
                          <a:spcPts val="0"/>
                        </a:spcBef>
                        <a:spcAft>
                          <a:spcPts val="0"/>
                        </a:spcAft>
                      </a:pPr>
                      <a:endParaRPr lang="en-US" sz="1700" dirty="0" smtClean="0">
                        <a:effectLst/>
                      </a:endParaRPr>
                    </a:p>
                    <a:p>
                      <a:pPr marL="0" marR="0" algn="r">
                        <a:lnSpc>
                          <a:spcPct val="114000"/>
                        </a:lnSpc>
                        <a:spcBef>
                          <a:spcPts val="0"/>
                        </a:spcBef>
                        <a:spcAft>
                          <a:spcPts val="0"/>
                        </a:spcAft>
                      </a:pPr>
                      <a:r>
                        <a:rPr lang="en-US" sz="1700" dirty="0" smtClean="0">
                          <a:effectLst/>
                        </a:rPr>
                        <a:t>$</a:t>
                      </a:r>
                      <a:r>
                        <a:rPr lang="en-US" sz="1700" dirty="0">
                          <a:effectLst/>
                        </a:rPr>
                        <a:t>14,101,584</a:t>
                      </a:r>
                      <a:endParaRPr lang="en-CA" sz="1700" dirty="0">
                        <a:effectLst/>
                        <a:latin typeface="Calibri"/>
                        <a:ea typeface="Calibri"/>
                        <a:cs typeface="Times New Roman"/>
                      </a:endParaRPr>
                    </a:p>
                  </a:txBody>
                  <a:tcPr marL="68580" marR="68580" marT="0" marB="0"/>
                </a:tc>
              </a:tr>
              <a:tr h="656728">
                <a:tc>
                  <a:txBody>
                    <a:bodyPr/>
                    <a:lstStyle/>
                    <a:p>
                      <a:pPr marL="0" marR="0">
                        <a:lnSpc>
                          <a:spcPct val="114000"/>
                        </a:lnSpc>
                        <a:spcBef>
                          <a:spcPts val="0"/>
                        </a:spcBef>
                        <a:spcAft>
                          <a:spcPts val="0"/>
                        </a:spcAft>
                      </a:pPr>
                      <a:r>
                        <a:rPr lang="en-US" sz="1800">
                          <a:effectLst/>
                        </a:rPr>
                        <a:t>Average net income </a:t>
                      </a:r>
                      <a:endParaRPr lang="en-CA" sz="1800">
                        <a:effectLst/>
                        <a:latin typeface="Calibri"/>
                        <a:ea typeface="Calibri"/>
                        <a:cs typeface="Times New Roman"/>
                      </a:endParaRPr>
                    </a:p>
                  </a:txBody>
                  <a:tcPr marL="68580" marR="68580" marT="0" marB="0" anchor="b"/>
                </a:tc>
                <a:tc>
                  <a:txBody>
                    <a:bodyPr/>
                    <a:lstStyle/>
                    <a:p>
                      <a:pPr marL="0" marR="0" algn="r">
                        <a:lnSpc>
                          <a:spcPct val="114000"/>
                        </a:lnSpc>
                        <a:spcBef>
                          <a:spcPts val="0"/>
                        </a:spcBef>
                        <a:spcAft>
                          <a:spcPts val="0"/>
                        </a:spcAft>
                      </a:pPr>
                      <a:r>
                        <a:rPr lang="en-US" sz="1800" dirty="0">
                          <a:effectLst/>
                        </a:rPr>
                        <a:t>-$6,633</a:t>
                      </a:r>
                      <a:endParaRPr lang="en-CA" sz="1800" dirty="0">
                        <a:effectLst/>
                        <a:latin typeface="Calibri"/>
                        <a:ea typeface="Calibri"/>
                        <a:cs typeface="Times New Roman"/>
                      </a:endParaRPr>
                    </a:p>
                  </a:txBody>
                  <a:tcPr marL="68580" marR="68580" marT="0" marB="0" anchor="b"/>
                </a:tc>
                <a:tc>
                  <a:txBody>
                    <a:bodyPr/>
                    <a:lstStyle/>
                    <a:p>
                      <a:pPr marL="0" marR="0" algn="r">
                        <a:lnSpc>
                          <a:spcPct val="114000"/>
                        </a:lnSpc>
                        <a:spcBef>
                          <a:spcPts val="0"/>
                        </a:spcBef>
                        <a:spcAft>
                          <a:spcPts val="0"/>
                        </a:spcAft>
                      </a:pPr>
                      <a:r>
                        <a:rPr lang="en-US" sz="1800">
                          <a:effectLst/>
                        </a:rPr>
                        <a:t>$9,559</a:t>
                      </a:r>
                      <a:endParaRPr lang="en-CA" sz="1800">
                        <a:effectLst/>
                        <a:latin typeface="Calibri"/>
                        <a:ea typeface="Calibri"/>
                        <a:cs typeface="Times New Roman"/>
                      </a:endParaRPr>
                    </a:p>
                  </a:txBody>
                  <a:tcPr marL="68580" marR="68580" marT="0" marB="0" anchor="b"/>
                </a:tc>
                <a:tc>
                  <a:txBody>
                    <a:bodyPr/>
                    <a:lstStyle/>
                    <a:p>
                      <a:pPr marL="0" marR="0" algn="r">
                        <a:lnSpc>
                          <a:spcPct val="114000"/>
                        </a:lnSpc>
                        <a:spcBef>
                          <a:spcPts val="0"/>
                        </a:spcBef>
                        <a:spcAft>
                          <a:spcPts val="0"/>
                        </a:spcAft>
                      </a:pPr>
                      <a:r>
                        <a:rPr lang="en-US" sz="1800" dirty="0">
                          <a:effectLst/>
                        </a:rPr>
                        <a:t>$41,583</a:t>
                      </a:r>
                      <a:endParaRPr lang="en-CA" sz="1800" dirty="0">
                        <a:effectLst/>
                        <a:latin typeface="Calibri"/>
                        <a:ea typeface="Calibri"/>
                        <a:cs typeface="Times New Roman"/>
                      </a:endParaRPr>
                    </a:p>
                  </a:txBody>
                  <a:tcPr marL="68580" marR="68580" marT="0" marB="0" anchor="b"/>
                </a:tc>
                <a:tc>
                  <a:txBody>
                    <a:bodyPr/>
                    <a:lstStyle/>
                    <a:p>
                      <a:pPr marL="0" marR="0" algn="r">
                        <a:lnSpc>
                          <a:spcPct val="114000"/>
                        </a:lnSpc>
                        <a:spcBef>
                          <a:spcPts val="0"/>
                        </a:spcBef>
                        <a:spcAft>
                          <a:spcPts val="0"/>
                        </a:spcAft>
                      </a:pPr>
                      <a:r>
                        <a:rPr lang="en-US" sz="1800">
                          <a:effectLst/>
                        </a:rPr>
                        <a:t>$88,628</a:t>
                      </a:r>
                      <a:endParaRPr lang="en-CA" sz="1800">
                        <a:effectLst/>
                        <a:latin typeface="Calibri"/>
                        <a:ea typeface="Calibri"/>
                        <a:cs typeface="Times New Roman"/>
                      </a:endParaRPr>
                    </a:p>
                  </a:txBody>
                  <a:tcPr marL="68580" marR="68580" marT="0" marB="0" anchor="b"/>
                </a:tc>
                <a:tc>
                  <a:txBody>
                    <a:bodyPr/>
                    <a:lstStyle/>
                    <a:p>
                      <a:pPr marL="0" marR="0" algn="r">
                        <a:lnSpc>
                          <a:spcPct val="114000"/>
                        </a:lnSpc>
                        <a:spcBef>
                          <a:spcPts val="0"/>
                        </a:spcBef>
                        <a:spcAft>
                          <a:spcPts val="0"/>
                        </a:spcAft>
                      </a:pPr>
                      <a:r>
                        <a:rPr lang="en-US" sz="1800">
                          <a:effectLst/>
                        </a:rPr>
                        <a:t>$192,251</a:t>
                      </a:r>
                      <a:endParaRPr lang="en-CA" sz="1800">
                        <a:effectLst/>
                        <a:latin typeface="Calibri"/>
                        <a:ea typeface="Calibri"/>
                        <a:cs typeface="Times New Roman"/>
                      </a:endParaRPr>
                    </a:p>
                  </a:txBody>
                  <a:tcPr marL="68580" marR="68580" marT="0" marB="0" anchor="b"/>
                </a:tc>
                <a:tc>
                  <a:txBody>
                    <a:bodyPr/>
                    <a:lstStyle/>
                    <a:p>
                      <a:pPr marL="0" marR="0" algn="r">
                        <a:lnSpc>
                          <a:spcPct val="114000"/>
                        </a:lnSpc>
                        <a:spcBef>
                          <a:spcPts val="0"/>
                        </a:spcBef>
                        <a:spcAft>
                          <a:spcPts val="0"/>
                        </a:spcAft>
                      </a:pPr>
                      <a:r>
                        <a:rPr lang="en-US" sz="1800">
                          <a:effectLst/>
                        </a:rPr>
                        <a:t>$579,930</a:t>
                      </a:r>
                      <a:endParaRPr lang="en-CA" sz="1800">
                        <a:effectLst/>
                        <a:latin typeface="Calibri"/>
                        <a:ea typeface="Calibri"/>
                        <a:cs typeface="Times New Roman"/>
                      </a:endParaRPr>
                    </a:p>
                  </a:txBody>
                  <a:tcPr marL="68580" marR="68580" marT="0" marB="0" anchor="b"/>
                </a:tc>
              </a:tr>
              <a:tr h="656728">
                <a:tc>
                  <a:txBody>
                    <a:bodyPr/>
                    <a:lstStyle/>
                    <a:p>
                      <a:pPr marL="0" marR="0">
                        <a:lnSpc>
                          <a:spcPct val="114000"/>
                        </a:lnSpc>
                        <a:spcBef>
                          <a:spcPts val="0"/>
                        </a:spcBef>
                        <a:spcAft>
                          <a:spcPts val="0"/>
                        </a:spcAft>
                      </a:pPr>
                      <a:r>
                        <a:rPr lang="en-US" sz="1800" b="1" dirty="0">
                          <a:effectLst/>
                        </a:rPr>
                        <a:t>Assets/dollar of Sales</a:t>
                      </a:r>
                      <a:endParaRPr lang="en-CA" sz="1800" b="1" dirty="0">
                        <a:effectLst/>
                        <a:latin typeface="Calibri"/>
                        <a:ea typeface="Calibri"/>
                        <a:cs typeface="Times New Roman"/>
                      </a:endParaRPr>
                    </a:p>
                  </a:txBody>
                  <a:tcPr marL="68580" marR="68580" marT="0" marB="0" anchor="b"/>
                </a:tc>
                <a:tc>
                  <a:txBody>
                    <a:bodyPr/>
                    <a:lstStyle/>
                    <a:p>
                      <a:pPr marL="0" marR="0" algn="r">
                        <a:lnSpc>
                          <a:spcPct val="114000"/>
                        </a:lnSpc>
                        <a:spcBef>
                          <a:spcPts val="0"/>
                        </a:spcBef>
                        <a:spcAft>
                          <a:spcPts val="0"/>
                        </a:spcAft>
                      </a:pPr>
                      <a:r>
                        <a:rPr lang="en-US" sz="1800" b="1" dirty="0">
                          <a:effectLst/>
                        </a:rPr>
                        <a:t>$20.05</a:t>
                      </a:r>
                      <a:endParaRPr lang="en-CA" sz="1800" b="1" dirty="0">
                        <a:effectLst/>
                        <a:latin typeface="Calibri"/>
                        <a:ea typeface="Calibri"/>
                        <a:cs typeface="Times New Roman"/>
                      </a:endParaRPr>
                    </a:p>
                  </a:txBody>
                  <a:tcPr marL="68580" marR="68580" marT="0" marB="0" anchor="b"/>
                </a:tc>
                <a:tc>
                  <a:txBody>
                    <a:bodyPr/>
                    <a:lstStyle/>
                    <a:p>
                      <a:pPr marL="0" marR="0" algn="r">
                        <a:lnSpc>
                          <a:spcPct val="114000"/>
                        </a:lnSpc>
                        <a:spcBef>
                          <a:spcPts val="0"/>
                        </a:spcBef>
                        <a:spcAft>
                          <a:spcPts val="0"/>
                        </a:spcAft>
                      </a:pPr>
                      <a:r>
                        <a:rPr lang="en-US" sz="1800" b="1" dirty="0">
                          <a:effectLst/>
                        </a:rPr>
                        <a:t>$9.69</a:t>
                      </a:r>
                      <a:endParaRPr lang="en-CA" sz="1800" b="1" dirty="0">
                        <a:effectLst/>
                        <a:latin typeface="Calibri"/>
                        <a:ea typeface="Calibri"/>
                        <a:cs typeface="Times New Roman"/>
                      </a:endParaRPr>
                    </a:p>
                  </a:txBody>
                  <a:tcPr marL="68580" marR="68580" marT="0" marB="0" anchor="b"/>
                </a:tc>
                <a:tc>
                  <a:txBody>
                    <a:bodyPr/>
                    <a:lstStyle/>
                    <a:p>
                      <a:pPr marL="0" marR="0" algn="r">
                        <a:lnSpc>
                          <a:spcPct val="114000"/>
                        </a:lnSpc>
                        <a:spcBef>
                          <a:spcPts val="0"/>
                        </a:spcBef>
                        <a:spcAft>
                          <a:spcPts val="0"/>
                        </a:spcAft>
                      </a:pPr>
                      <a:r>
                        <a:rPr lang="en-US" sz="1800" b="1" dirty="0">
                          <a:effectLst/>
                        </a:rPr>
                        <a:t>$6.54</a:t>
                      </a:r>
                      <a:endParaRPr lang="en-CA" sz="1800" b="1" dirty="0">
                        <a:effectLst/>
                        <a:latin typeface="Calibri"/>
                        <a:ea typeface="Calibri"/>
                        <a:cs typeface="Times New Roman"/>
                      </a:endParaRPr>
                    </a:p>
                  </a:txBody>
                  <a:tcPr marL="68580" marR="68580" marT="0" marB="0" anchor="b"/>
                </a:tc>
                <a:tc>
                  <a:txBody>
                    <a:bodyPr/>
                    <a:lstStyle/>
                    <a:p>
                      <a:pPr marL="0" marR="0" algn="r">
                        <a:lnSpc>
                          <a:spcPct val="114000"/>
                        </a:lnSpc>
                        <a:spcBef>
                          <a:spcPts val="0"/>
                        </a:spcBef>
                        <a:spcAft>
                          <a:spcPts val="0"/>
                        </a:spcAft>
                      </a:pPr>
                      <a:r>
                        <a:rPr lang="en-US" sz="1800" b="1" dirty="0">
                          <a:effectLst/>
                        </a:rPr>
                        <a:t>$5.48</a:t>
                      </a:r>
                      <a:endParaRPr lang="en-CA" sz="1800" b="1" dirty="0">
                        <a:effectLst/>
                        <a:latin typeface="Calibri"/>
                        <a:ea typeface="Calibri"/>
                        <a:cs typeface="Times New Roman"/>
                      </a:endParaRPr>
                    </a:p>
                  </a:txBody>
                  <a:tcPr marL="68580" marR="68580" marT="0" marB="0" anchor="b"/>
                </a:tc>
                <a:tc>
                  <a:txBody>
                    <a:bodyPr/>
                    <a:lstStyle/>
                    <a:p>
                      <a:pPr marL="0" marR="0" algn="r">
                        <a:lnSpc>
                          <a:spcPct val="114000"/>
                        </a:lnSpc>
                        <a:spcBef>
                          <a:spcPts val="0"/>
                        </a:spcBef>
                        <a:spcAft>
                          <a:spcPts val="0"/>
                        </a:spcAft>
                      </a:pPr>
                      <a:r>
                        <a:rPr lang="en-US" sz="1800" b="1" dirty="0">
                          <a:effectLst/>
                        </a:rPr>
                        <a:t>$4.21</a:t>
                      </a:r>
                      <a:endParaRPr lang="en-CA" sz="1800" b="1" dirty="0">
                        <a:effectLst/>
                        <a:latin typeface="Calibri"/>
                        <a:ea typeface="Calibri"/>
                        <a:cs typeface="Times New Roman"/>
                      </a:endParaRPr>
                    </a:p>
                  </a:txBody>
                  <a:tcPr marL="68580" marR="68580" marT="0" marB="0" anchor="b"/>
                </a:tc>
                <a:tc>
                  <a:txBody>
                    <a:bodyPr/>
                    <a:lstStyle/>
                    <a:p>
                      <a:pPr marL="0" marR="0" algn="r">
                        <a:lnSpc>
                          <a:spcPct val="114000"/>
                        </a:lnSpc>
                        <a:spcBef>
                          <a:spcPts val="0"/>
                        </a:spcBef>
                        <a:spcAft>
                          <a:spcPts val="0"/>
                        </a:spcAft>
                      </a:pPr>
                      <a:r>
                        <a:rPr lang="en-US" sz="1800" b="1" dirty="0">
                          <a:effectLst/>
                        </a:rPr>
                        <a:t>$2.72</a:t>
                      </a:r>
                      <a:endParaRPr lang="en-CA" sz="1800" b="1" dirty="0">
                        <a:effectLst/>
                        <a:latin typeface="Calibri"/>
                        <a:ea typeface="Calibri"/>
                        <a:cs typeface="Times New Roman"/>
                      </a:endParaRPr>
                    </a:p>
                  </a:txBody>
                  <a:tcPr marL="68580" marR="68580" marT="0" marB="0" anchor="b"/>
                </a:tc>
              </a:tr>
              <a:tr h="530530">
                <a:tc>
                  <a:txBody>
                    <a:bodyPr/>
                    <a:lstStyle/>
                    <a:p>
                      <a:pPr marL="0" marR="0">
                        <a:lnSpc>
                          <a:spcPct val="114000"/>
                        </a:lnSpc>
                        <a:spcBef>
                          <a:spcPts val="0"/>
                        </a:spcBef>
                        <a:spcAft>
                          <a:spcPts val="0"/>
                        </a:spcAft>
                      </a:pPr>
                      <a:r>
                        <a:rPr lang="en-US" sz="1800">
                          <a:effectLst/>
                        </a:rPr>
                        <a:t>Return on Assets</a:t>
                      </a:r>
                      <a:endParaRPr lang="en-CA" sz="1800">
                        <a:effectLst/>
                        <a:latin typeface="Calibri"/>
                        <a:ea typeface="Calibri"/>
                        <a:cs typeface="Times New Roman"/>
                      </a:endParaRPr>
                    </a:p>
                  </a:txBody>
                  <a:tcPr marL="68580" marR="68580" marT="0" marB="0" anchor="b"/>
                </a:tc>
                <a:tc>
                  <a:txBody>
                    <a:bodyPr/>
                    <a:lstStyle/>
                    <a:p>
                      <a:pPr marL="0" marR="0" algn="r">
                        <a:lnSpc>
                          <a:spcPct val="114000"/>
                        </a:lnSpc>
                        <a:spcBef>
                          <a:spcPts val="0"/>
                        </a:spcBef>
                        <a:spcAft>
                          <a:spcPts val="0"/>
                        </a:spcAft>
                      </a:pPr>
                      <a:r>
                        <a:rPr lang="en-US" sz="1800" dirty="0">
                          <a:effectLst/>
                        </a:rPr>
                        <a:t>-0.9%</a:t>
                      </a:r>
                      <a:endParaRPr lang="en-CA" sz="1800" dirty="0">
                        <a:effectLst/>
                        <a:latin typeface="Calibri"/>
                        <a:ea typeface="Calibri"/>
                        <a:cs typeface="Times New Roman"/>
                      </a:endParaRPr>
                    </a:p>
                  </a:txBody>
                  <a:tcPr marL="68580" marR="68580" marT="0" marB="0" anchor="b"/>
                </a:tc>
                <a:tc>
                  <a:txBody>
                    <a:bodyPr/>
                    <a:lstStyle/>
                    <a:p>
                      <a:pPr marL="0" marR="0" algn="r">
                        <a:lnSpc>
                          <a:spcPct val="114000"/>
                        </a:lnSpc>
                        <a:spcBef>
                          <a:spcPts val="0"/>
                        </a:spcBef>
                        <a:spcAft>
                          <a:spcPts val="0"/>
                        </a:spcAft>
                      </a:pPr>
                      <a:r>
                        <a:rPr lang="en-US" sz="1800">
                          <a:effectLst/>
                        </a:rPr>
                        <a:t>0.7%</a:t>
                      </a:r>
                      <a:endParaRPr lang="en-CA" sz="1800">
                        <a:effectLst/>
                        <a:latin typeface="Calibri"/>
                        <a:ea typeface="Calibri"/>
                        <a:cs typeface="Times New Roman"/>
                      </a:endParaRPr>
                    </a:p>
                  </a:txBody>
                  <a:tcPr marL="68580" marR="68580" marT="0" marB="0" anchor="b"/>
                </a:tc>
                <a:tc>
                  <a:txBody>
                    <a:bodyPr/>
                    <a:lstStyle/>
                    <a:p>
                      <a:pPr marL="0" marR="0" algn="r">
                        <a:lnSpc>
                          <a:spcPct val="114000"/>
                        </a:lnSpc>
                        <a:spcBef>
                          <a:spcPts val="0"/>
                        </a:spcBef>
                        <a:spcAft>
                          <a:spcPts val="0"/>
                        </a:spcAft>
                      </a:pPr>
                      <a:r>
                        <a:rPr lang="en-US" sz="1800">
                          <a:effectLst/>
                        </a:rPr>
                        <a:t>1.9%</a:t>
                      </a:r>
                      <a:endParaRPr lang="en-CA" sz="1800">
                        <a:effectLst/>
                        <a:latin typeface="Calibri"/>
                        <a:ea typeface="Calibri"/>
                        <a:cs typeface="Times New Roman"/>
                      </a:endParaRPr>
                    </a:p>
                  </a:txBody>
                  <a:tcPr marL="68580" marR="68580" marT="0" marB="0" anchor="b"/>
                </a:tc>
                <a:tc>
                  <a:txBody>
                    <a:bodyPr/>
                    <a:lstStyle/>
                    <a:p>
                      <a:pPr marL="0" marR="0" algn="r">
                        <a:lnSpc>
                          <a:spcPct val="114000"/>
                        </a:lnSpc>
                        <a:spcBef>
                          <a:spcPts val="0"/>
                        </a:spcBef>
                        <a:spcAft>
                          <a:spcPts val="0"/>
                        </a:spcAft>
                      </a:pPr>
                      <a:r>
                        <a:rPr lang="en-US" sz="1800">
                          <a:effectLst/>
                        </a:rPr>
                        <a:t>2.5%</a:t>
                      </a:r>
                      <a:endParaRPr lang="en-CA" sz="1800">
                        <a:effectLst/>
                        <a:latin typeface="Calibri"/>
                        <a:ea typeface="Calibri"/>
                        <a:cs typeface="Times New Roman"/>
                      </a:endParaRPr>
                    </a:p>
                  </a:txBody>
                  <a:tcPr marL="68580" marR="68580" marT="0" marB="0" anchor="b"/>
                </a:tc>
                <a:tc>
                  <a:txBody>
                    <a:bodyPr/>
                    <a:lstStyle/>
                    <a:p>
                      <a:pPr marL="0" marR="0" algn="r">
                        <a:lnSpc>
                          <a:spcPct val="114000"/>
                        </a:lnSpc>
                        <a:spcBef>
                          <a:spcPts val="0"/>
                        </a:spcBef>
                        <a:spcAft>
                          <a:spcPts val="0"/>
                        </a:spcAft>
                      </a:pPr>
                      <a:r>
                        <a:rPr lang="en-US" sz="1800">
                          <a:effectLst/>
                        </a:rPr>
                        <a:t>3.2%</a:t>
                      </a:r>
                      <a:endParaRPr lang="en-CA" sz="1800">
                        <a:effectLst/>
                        <a:latin typeface="Calibri"/>
                        <a:ea typeface="Calibri"/>
                        <a:cs typeface="Times New Roman"/>
                      </a:endParaRPr>
                    </a:p>
                  </a:txBody>
                  <a:tcPr marL="68580" marR="68580" marT="0" marB="0" anchor="b"/>
                </a:tc>
                <a:tc>
                  <a:txBody>
                    <a:bodyPr/>
                    <a:lstStyle/>
                    <a:p>
                      <a:pPr marL="0" marR="0" algn="r">
                        <a:lnSpc>
                          <a:spcPct val="114000"/>
                        </a:lnSpc>
                        <a:spcBef>
                          <a:spcPts val="0"/>
                        </a:spcBef>
                        <a:spcAft>
                          <a:spcPts val="0"/>
                        </a:spcAft>
                      </a:pPr>
                      <a:r>
                        <a:rPr lang="en-US" sz="1800">
                          <a:effectLst/>
                        </a:rPr>
                        <a:t>4.1%</a:t>
                      </a:r>
                      <a:endParaRPr lang="en-CA" sz="1800">
                        <a:effectLst/>
                        <a:latin typeface="Calibri"/>
                        <a:ea typeface="Calibri"/>
                        <a:cs typeface="Times New Roman"/>
                      </a:endParaRPr>
                    </a:p>
                  </a:txBody>
                  <a:tcPr marL="68580" marR="68580" marT="0" marB="0" anchor="b"/>
                </a:tc>
              </a:tr>
              <a:tr h="530530">
                <a:tc>
                  <a:txBody>
                    <a:bodyPr/>
                    <a:lstStyle/>
                    <a:p>
                      <a:pPr marL="0" marR="0">
                        <a:lnSpc>
                          <a:spcPct val="114000"/>
                        </a:lnSpc>
                        <a:spcBef>
                          <a:spcPts val="0"/>
                        </a:spcBef>
                        <a:spcAft>
                          <a:spcPts val="0"/>
                        </a:spcAft>
                      </a:pPr>
                      <a:r>
                        <a:rPr lang="en-US" sz="1800">
                          <a:effectLst/>
                        </a:rPr>
                        <a:t>Return on Sales</a:t>
                      </a:r>
                      <a:endParaRPr lang="en-CA" sz="1800">
                        <a:effectLst/>
                        <a:latin typeface="Calibri"/>
                        <a:ea typeface="Calibri"/>
                        <a:cs typeface="Times New Roman"/>
                      </a:endParaRPr>
                    </a:p>
                  </a:txBody>
                  <a:tcPr marL="68580" marR="68580" marT="0" marB="0" anchor="b"/>
                </a:tc>
                <a:tc>
                  <a:txBody>
                    <a:bodyPr/>
                    <a:lstStyle/>
                    <a:p>
                      <a:pPr marL="0" marR="0" algn="r">
                        <a:lnSpc>
                          <a:spcPct val="114000"/>
                        </a:lnSpc>
                        <a:spcBef>
                          <a:spcPts val="0"/>
                        </a:spcBef>
                        <a:spcAft>
                          <a:spcPts val="0"/>
                        </a:spcAft>
                      </a:pPr>
                      <a:r>
                        <a:rPr lang="en-US" sz="1800" dirty="0">
                          <a:effectLst/>
                        </a:rPr>
                        <a:t>-17.1%</a:t>
                      </a:r>
                      <a:endParaRPr lang="en-CA" sz="1800" dirty="0">
                        <a:effectLst/>
                        <a:latin typeface="Calibri"/>
                        <a:ea typeface="Calibri"/>
                        <a:cs typeface="Times New Roman"/>
                      </a:endParaRPr>
                    </a:p>
                  </a:txBody>
                  <a:tcPr marL="68580" marR="68580" marT="0" marB="0" anchor="b"/>
                </a:tc>
                <a:tc>
                  <a:txBody>
                    <a:bodyPr/>
                    <a:lstStyle/>
                    <a:p>
                      <a:pPr marL="0" marR="0" algn="r">
                        <a:lnSpc>
                          <a:spcPct val="114000"/>
                        </a:lnSpc>
                        <a:spcBef>
                          <a:spcPts val="0"/>
                        </a:spcBef>
                        <a:spcAft>
                          <a:spcPts val="0"/>
                        </a:spcAft>
                      </a:pPr>
                      <a:r>
                        <a:rPr lang="en-US" sz="1800">
                          <a:effectLst/>
                        </a:rPr>
                        <a:t>6.4%</a:t>
                      </a:r>
                      <a:endParaRPr lang="en-CA" sz="1800">
                        <a:effectLst/>
                        <a:latin typeface="Calibri"/>
                        <a:ea typeface="Calibri"/>
                        <a:cs typeface="Times New Roman"/>
                      </a:endParaRPr>
                    </a:p>
                  </a:txBody>
                  <a:tcPr marL="68580" marR="68580" marT="0" marB="0" anchor="b"/>
                </a:tc>
                <a:tc>
                  <a:txBody>
                    <a:bodyPr/>
                    <a:lstStyle/>
                    <a:p>
                      <a:pPr marL="0" marR="0" algn="r">
                        <a:lnSpc>
                          <a:spcPct val="114000"/>
                        </a:lnSpc>
                        <a:spcBef>
                          <a:spcPts val="0"/>
                        </a:spcBef>
                        <a:spcAft>
                          <a:spcPts val="0"/>
                        </a:spcAft>
                      </a:pPr>
                      <a:r>
                        <a:rPr lang="en-US" sz="1800">
                          <a:effectLst/>
                        </a:rPr>
                        <a:t>12.7%</a:t>
                      </a:r>
                      <a:endParaRPr lang="en-CA" sz="1800">
                        <a:effectLst/>
                        <a:latin typeface="Calibri"/>
                        <a:ea typeface="Calibri"/>
                        <a:cs typeface="Times New Roman"/>
                      </a:endParaRPr>
                    </a:p>
                  </a:txBody>
                  <a:tcPr marL="68580" marR="68580" marT="0" marB="0" anchor="b"/>
                </a:tc>
                <a:tc>
                  <a:txBody>
                    <a:bodyPr/>
                    <a:lstStyle/>
                    <a:p>
                      <a:pPr marL="0" marR="0" algn="r">
                        <a:lnSpc>
                          <a:spcPct val="114000"/>
                        </a:lnSpc>
                        <a:spcBef>
                          <a:spcPts val="0"/>
                        </a:spcBef>
                        <a:spcAft>
                          <a:spcPts val="0"/>
                        </a:spcAft>
                      </a:pPr>
                      <a:r>
                        <a:rPr lang="en-US" sz="1800">
                          <a:effectLst/>
                        </a:rPr>
                        <a:t>13.7%</a:t>
                      </a:r>
                      <a:endParaRPr lang="en-CA" sz="1800">
                        <a:effectLst/>
                        <a:latin typeface="Calibri"/>
                        <a:ea typeface="Calibri"/>
                        <a:cs typeface="Times New Roman"/>
                      </a:endParaRPr>
                    </a:p>
                  </a:txBody>
                  <a:tcPr marL="68580" marR="68580" marT="0" marB="0" anchor="b"/>
                </a:tc>
                <a:tc>
                  <a:txBody>
                    <a:bodyPr/>
                    <a:lstStyle/>
                    <a:p>
                      <a:pPr marL="0" marR="0" algn="r">
                        <a:lnSpc>
                          <a:spcPct val="114000"/>
                        </a:lnSpc>
                        <a:spcBef>
                          <a:spcPts val="0"/>
                        </a:spcBef>
                        <a:spcAft>
                          <a:spcPts val="0"/>
                        </a:spcAft>
                      </a:pPr>
                      <a:r>
                        <a:rPr lang="en-US" sz="1800">
                          <a:effectLst/>
                        </a:rPr>
                        <a:t>13.7%</a:t>
                      </a:r>
                      <a:endParaRPr lang="en-CA" sz="1800">
                        <a:effectLst/>
                        <a:latin typeface="Calibri"/>
                        <a:ea typeface="Calibri"/>
                        <a:cs typeface="Times New Roman"/>
                      </a:endParaRPr>
                    </a:p>
                  </a:txBody>
                  <a:tcPr marL="68580" marR="68580" marT="0" marB="0" anchor="b"/>
                </a:tc>
                <a:tc>
                  <a:txBody>
                    <a:bodyPr/>
                    <a:lstStyle/>
                    <a:p>
                      <a:pPr marL="0" marR="0" algn="r">
                        <a:lnSpc>
                          <a:spcPct val="114000"/>
                        </a:lnSpc>
                        <a:spcBef>
                          <a:spcPts val="0"/>
                        </a:spcBef>
                        <a:spcAft>
                          <a:spcPts val="0"/>
                        </a:spcAft>
                      </a:pPr>
                      <a:r>
                        <a:rPr lang="en-US" sz="1800">
                          <a:effectLst/>
                        </a:rPr>
                        <a:t>11.2%</a:t>
                      </a:r>
                      <a:endParaRPr lang="en-CA" sz="1800">
                        <a:effectLst/>
                        <a:latin typeface="Calibri"/>
                        <a:ea typeface="Calibri"/>
                        <a:cs typeface="Times New Roman"/>
                      </a:endParaRPr>
                    </a:p>
                  </a:txBody>
                  <a:tcPr marL="68580" marR="68580" marT="0" marB="0" anchor="b"/>
                </a:tc>
              </a:tr>
              <a:tr h="530530">
                <a:tc>
                  <a:txBody>
                    <a:bodyPr/>
                    <a:lstStyle/>
                    <a:p>
                      <a:pPr marL="0" marR="0">
                        <a:lnSpc>
                          <a:spcPct val="114000"/>
                        </a:lnSpc>
                        <a:spcBef>
                          <a:spcPts val="0"/>
                        </a:spcBef>
                        <a:spcAft>
                          <a:spcPts val="0"/>
                        </a:spcAft>
                      </a:pPr>
                      <a:r>
                        <a:rPr lang="en-US" sz="1800" b="1" dirty="0">
                          <a:effectLst/>
                        </a:rPr>
                        <a:t>Return on Equity</a:t>
                      </a:r>
                      <a:endParaRPr lang="en-CA" sz="1800" b="1" dirty="0">
                        <a:effectLst/>
                        <a:latin typeface="Calibri"/>
                        <a:ea typeface="Calibri"/>
                        <a:cs typeface="Times New Roman"/>
                      </a:endParaRPr>
                    </a:p>
                  </a:txBody>
                  <a:tcPr marL="68580" marR="68580" marT="0" marB="0" anchor="b"/>
                </a:tc>
                <a:tc>
                  <a:txBody>
                    <a:bodyPr/>
                    <a:lstStyle/>
                    <a:p>
                      <a:pPr marL="0" marR="0" algn="r">
                        <a:lnSpc>
                          <a:spcPct val="114000"/>
                        </a:lnSpc>
                        <a:spcBef>
                          <a:spcPts val="0"/>
                        </a:spcBef>
                        <a:spcAft>
                          <a:spcPts val="0"/>
                        </a:spcAft>
                      </a:pPr>
                      <a:r>
                        <a:rPr lang="en-US" sz="1800" b="1" dirty="0">
                          <a:effectLst/>
                        </a:rPr>
                        <a:t>-0.9%</a:t>
                      </a:r>
                      <a:endParaRPr lang="en-CA" sz="1800" b="1" dirty="0">
                        <a:effectLst/>
                        <a:latin typeface="Calibri"/>
                        <a:ea typeface="Calibri"/>
                        <a:cs typeface="Times New Roman"/>
                      </a:endParaRPr>
                    </a:p>
                  </a:txBody>
                  <a:tcPr marL="68580" marR="68580" marT="0" marB="0" anchor="b"/>
                </a:tc>
                <a:tc>
                  <a:txBody>
                    <a:bodyPr/>
                    <a:lstStyle/>
                    <a:p>
                      <a:pPr marL="0" marR="0" algn="r">
                        <a:lnSpc>
                          <a:spcPct val="114000"/>
                        </a:lnSpc>
                        <a:spcBef>
                          <a:spcPts val="0"/>
                        </a:spcBef>
                        <a:spcAft>
                          <a:spcPts val="0"/>
                        </a:spcAft>
                      </a:pPr>
                      <a:r>
                        <a:rPr lang="en-US" sz="1800" b="1" dirty="0">
                          <a:effectLst/>
                        </a:rPr>
                        <a:t>0.8%</a:t>
                      </a:r>
                      <a:endParaRPr lang="en-CA" sz="1800" b="1" dirty="0">
                        <a:effectLst/>
                        <a:latin typeface="Calibri"/>
                        <a:ea typeface="Calibri"/>
                        <a:cs typeface="Times New Roman"/>
                      </a:endParaRPr>
                    </a:p>
                  </a:txBody>
                  <a:tcPr marL="68580" marR="68580" marT="0" marB="0" anchor="b"/>
                </a:tc>
                <a:tc>
                  <a:txBody>
                    <a:bodyPr/>
                    <a:lstStyle/>
                    <a:p>
                      <a:pPr marL="0" marR="0" algn="r">
                        <a:lnSpc>
                          <a:spcPct val="114000"/>
                        </a:lnSpc>
                        <a:spcBef>
                          <a:spcPts val="0"/>
                        </a:spcBef>
                        <a:spcAft>
                          <a:spcPts val="0"/>
                        </a:spcAft>
                      </a:pPr>
                      <a:r>
                        <a:rPr lang="en-US" sz="1800" b="1" dirty="0">
                          <a:effectLst/>
                        </a:rPr>
                        <a:t>2.4%</a:t>
                      </a:r>
                      <a:endParaRPr lang="en-CA" sz="1800" b="1" dirty="0">
                        <a:effectLst/>
                        <a:latin typeface="Calibri"/>
                        <a:ea typeface="Calibri"/>
                        <a:cs typeface="Times New Roman"/>
                      </a:endParaRPr>
                    </a:p>
                  </a:txBody>
                  <a:tcPr marL="68580" marR="68580" marT="0" marB="0" anchor="b"/>
                </a:tc>
                <a:tc>
                  <a:txBody>
                    <a:bodyPr/>
                    <a:lstStyle/>
                    <a:p>
                      <a:pPr marL="0" marR="0" algn="r">
                        <a:lnSpc>
                          <a:spcPct val="114000"/>
                        </a:lnSpc>
                        <a:spcBef>
                          <a:spcPts val="0"/>
                        </a:spcBef>
                        <a:spcAft>
                          <a:spcPts val="0"/>
                        </a:spcAft>
                      </a:pPr>
                      <a:r>
                        <a:rPr lang="en-US" sz="1800" b="1" dirty="0">
                          <a:effectLst/>
                        </a:rPr>
                        <a:t>3.2%</a:t>
                      </a:r>
                      <a:endParaRPr lang="en-CA" sz="1800" b="1" dirty="0">
                        <a:effectLst/>
                        <a:latin typeface="Calibri"/>
                        <a:ea typeface="Calibri"/>
                        <a:cs typeface="Times New Roman"/>
                      </a:endParaRPr>
                    </a:p>
                  </a:txBody>
                  <a:tcPr marL="68580" marR="68580" marT="0" marB="0" anchor="b"/>
                </a:tc>
                <a:tc>
                  <a:txBody>
                    <a:bodyPr/>
                    <a:lstStyle/>
                    <a:p>
                      <a:pPr marL="0" marR="0" algn="r">
                        <a:lnSpc>
                          <a:spcPct val="114000"/>
                        </a:lnSpc>
                        <a:spcBef>
                          <a:spcPts val="0"/>
                        </a:spcBef>
                        <a:spcAft>
                          <a:spcPts val="0"/>
                        </a:spcAft>
                      </a:pPr>
                      <a:r>
                        <a:rPr lang="en-US" sz="1800" b="1" dirty="0">
                          <a:effectLst/>
                        </a:rPr>
                        <a:t>4.4%</a:t>
                      </a:r>
                      <a:endParaRPr lang="en-CA" sz="1800" b="1" dirty="0">
                        <a:effectLst/>
                        <a:latin typeface="Calibri"/>
                        <a:ea typeface="Calibri"/>
                        <a:cs typeface="Times New Roman"/>
                      </a:endParaRPr>
                    </a:p>
                  </a:txBody>
                  <a:tcPr marL="68580" marR="68580" marT="0" marB="0" anchor="b"/>
                </a:tc>
                <a:tc>
                  <a:txBody>
                    <a:bodyPr/>
                    <a:lstStyle/>
                    <a:p>
                      <a:pPr marL="0" marR="0" algn="r">
                        <a:lnSpc>
                          <a:spcPct val="114000"/>
                        </a:lnSpc>
                        <a:spcBef>
                          <a:spcPts val="0"/>
                        </a:spcBef>
                        <a:spcAft>
                          <a:spcPts val="0"/>
                        </a:spcAft>
                      </a:pPr>
                      <a:r>
                        <a:rPr lang="en-US" sz="1800" b="1" dirty="0">
                          <a:effectLst/>
                        </a:rPr>
                        <a:t>5.7%</a:t>
                      </a:r>
                      <a:endParaRPr lang="en-CA" sz="1800" b="1" dirty="0">
                        <a:effectLst/>
                        <a:latin typeface="Calibri"/>
                        <a:ea typeface="Calibri"/>
                        <a:cs typeface="Times New Roman"/>
                      </a:endParaRPr>
                    </a:p>
                  </a:txBody>
                  <a:tcPr marL="68580" marR="68580" marT="0" marB="0" anchor="b"/>
                </a:tc>
              </a:tr>
            </a:tbl>
          </a:graphicData>
        </a:graphic>
      </p:graphicFrame>
      <p:sp>
        <p:nvSpPr>
          <p:cNvPr id="4" name="Date Placeholder 3"/>
          <p:cNvSpPr>
            <a:spLocks noGrp="1"/>
          </p:cNvSpPr>
          <p:nvPr>
            <p:ph type="dt" sz="half" idx="10"/>
          </p:nvPr>
        </p:nvSpPr>
        <p:spPr/>
        <p:txBody>
          <a:bodyPr/>
          <a:lstStyle/>
          <a:p>
            <a:fld id="{80D95B5F-6B2E-3346-AE90-A057BC7D7538}" type="datetime4">
              <a:rPr lang="en-CA" smtClean="0"/>
              <a:t>March-8-13</a:t>
            </a:fld>
            <a:endParaRPr lang="en-US"/>
          </a:p>
        </p:txBody>
      </p:sp>
    </p:spTree>
    <p:extLst>
      <p:ext uri="{BB962C8B-B14F-4D97-AF65-F5344CB8AC3E}">
        <p14:creationId xmlns:p14="http://schemas.microsoft.com/office/powerpoint/2010/main" val="34866509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shift to larger farms by sales </a:t>
            </a:r>
            <a:br>
              <a:rPr lang="en-US" dirty="0" smtClean="0"/>
            </a:br>
            <a:r>
              <a:rPr lang="en-US" dirty="0"/>
              <a:t>	</a:t>
            </a:r>
            <a:r>
              <a:rPr lang="en-US" dirty="0" smtClean="0"/>
              <a:t>				</a:t>
            </a:r>
            <a:r>
              <a:rPr lang="en-US" sz="3200" i="1" dirty="0" smtClean="0"/>
              <a:t>(driven somewhat by higher prices)</a:t>
            </a:r>
            <a:endParaRPr lang="en-CA" i="1" dirty="0"/>
          </a:p>
        </p:txBody>
      </p:sp>
      <p:sp>
        <p:nvSpPr>
          <p:cNvPr id="3" name="Content Placeholder 2"/>
          <p:cNvSpPr>
            <a:spLocks noGrp="1"/>
          </p:cNvSpPr>
          <p:nvPr>
            <p:ph idx="1"/>
          </p:nvPr>
        </p:nvSpPr>
        <p:spPr/>
        <p:txBody>
          <a:bodyPr/>
          <a:lstStyle/>
          <a:p>
            <a:endParaRPr lang="en-CA"/>
          </a:p>
        </p:txBody>
      </p:sp>
      <p:sp>
        <p:nvSpPr>
          <p:cNvPr id="4" name="Date Placeholder 3"/>
          <p:cNvSpPr>
            <a:spLocks noGrp="1"/>
          </p:cNvSpPr>
          <p:nvPr>
            <p:ph type="dt" sz="half" idx="10"/>
          </p:nvPr>
        </p:nvSpPr>
        <p:spPr/>
        <p:txBody>
          <a:bodyPr/>
          <a:lstStyle/>
          <a:p>
            <a:fld id="{80D95B5F-6B2E-3346-AE90-A057BC7D7538}" type="datetime4">
              <a:rPr lang="en-CA" smtClean="0"/>
              <a:t>March-8-13</a:t>
            </a:fld>
            <a:endParaRPr lang="en-US"/>
          </a:p>
        </p:txBody>
      </p:sp>
      <p:pic>
        <p:nvPicPr>
          <p:cNvPr id="3074" name="Chart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43" y="1179874"/>
            <a:ext cx="9276735" cy="5146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79408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  How do farmers invest? </a:t>
            </a:r>
            <a:endParaRPr lang="en-CA" dirty="0"/>
          </a:p>
        </p:txBody>
      </p:sp>
      <p:sp>
        <p:nvSpPr>
          <p:cNvPr id="3" name="Content Placeholder 2"/>
          <p:cNvSpPr>
            <a:spLocks noGrp="1"/>
          </p:cNvSpPr>
          <p:nvPr>
            <p:ph idx="1"/>
          </p:nvPr>
        </p:nvSpPr>
        <p:spPr/>
        <p:txBody>
          <a:bodyPr>
            <a:normAutofit/>
          </a:bodyPr>
          <a:lstStyle/>
          <a:p>
            <a:r>
              <a:rPr lang="en-US" dirty="0" smtClean="0"/>
              <a:t>Farmers invested almost $11.5 B in 2009</a:t>
            </a:r>
          </a:p>
          <a:p>
            <a:r>
              <a:rPr lang="en-US" dirty="0" smtClean="0"/>
              <a:t>Provides an indicator</a:t>
            </a:r>
          </a:p>
          <a:p>
            <a:pPr lvl="1"/>
            <a:r>
              <a:rPr lang="en-US" dirty="0" smtClean="0"/>
              <a:t> Current income and profitability</a:t>
            </a:r>
          </a:p>
          <a:p>
            <a:pPr lvl="1"/>
            <a:r>
              <a:rPr lang="en-US" dirty="0" smtClean="0"/>
              <a:t> Farmer optimism about their future</a:t>
            </a:r>
            <a:endParaRPr lang="en-CA" dirty="0" smtClean="0"/>
          </a:p>
          <a:p>
            <a:pPr lvl="1"/>
            <a:r>
              <a:rPr lang="en-US" dirty="0" smtClean="0"/>
              <a:t> Of industry shifts</a:t>
            </a:r>
          </a:p>
          <a:p>
            <a:pPr lvl="1"/>
            <a:endParaRPr lang="en-US" dirty="0"/>
          </a:p>
          <a:p>
            <a:r>
              <a:rPr lang="en-US" dirty="0" smtClean="0"/>
              <a:t>Data source – </a:t>
            </a:r>
            <a:r>
              <a:rPr lang="en-US" sz="2800" dirty="0" smtClean="0"/>
              <a:t>Farm Financial Survey 2009 </a:t>
            </a:r>
          </a:p>
          <a:p>
            <a:pPr marL="0" indent="0">
              <a:buNone/>
            </a:pPr>
            <a:r>
              <a:rPr lang="en-US" sz="2800" dirty="0"/>
              <a:t>	</a:t>
            </a:r>
            <a:r>
              <a:rPr lang="en-US" sz="2800" dirty="0" smtClean="0"/>
              <a:t>					</a:t>
            </a:r>
            <a:r>
              <a:rPr lang="en-US" sz="2800" i="1" dirty="0" smtClean="0"/>
              <a:t>– not collected in 2010</a:t>
            </a:r>
          </a:p>
          <a:p>
            <a:endParaRPr lang="en-US" dirty="0" smtClean="0"/>
          </a:p>
        </p:txBody>
      </p:sp>
      <p:sp>
        <p:nvSpPr>
          <p:cNvPr id="4" name="Date Placeholder 3"/>
          <p:cNvSpPr>
            <a:spLocks noGrp="1"/>
          </p:cNvSpPr>
          <p:nvPr>
            <p:ph type="dt" sz="half" idx="10"/>
          </p:nvPr>
        </p:nvSpPr>
        <p:spPr/>
        <p:txBody>
          <a:bodyPr/>
          <a:lstStyle/>
          <a:p>
            <a:fld id="{80D95B5F-6B2E-3346-AE90-A057BC7D7538}" type="datetime4">
              <a:rPr lang="en-CA" smtClean="0"/>
              <a:t>March-8-13</a:t>
            </a:fld>
            <a:endParaRPr lang="en-US"/>
          </a:p>
        </p:txBody>
      </p:sp>
    </p:spTree>
    <p:extLst>
      <p:ext uri="{BB962C8B-B14F-4D97-AF65-F5344CB8AC3E}">
        <p14:creationId xmlns:p14="http://schemas.microsoft.com/office/powerpoint/2010/main" val="21366687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3001</TotalTime>
  <Words>2149</Words>
  <Application>Microsoft Office PowerPoint</Application>
  <PresentationFormat>Affichage à l'écran (4:3)</PresentationFormat>
  <Paragraphs>634</Paragraphs>
  <Slides>45</Slides>
  <Notes>7</Notes>
  <HiddenSlides>0</HiddenSlides>
  <MMClips>0</MMClips>
  <ScaleCrop>false</ScaleCrop>
  <HeadingPairs>
    <vt:vector size="6" baseType="variant">
      <vt:variant>
        <vt:lpstr>Thème</vt:lpstr>
      </vt:variant>
      <vt:variant>
        <vt:i4>1</vt:i4>
      </vt:variant>
      <vt:variant>
        <vt:lpstr>Serveurs OLE incorporés</vt:lpstr>
      </vt:variant>
      <vt:variant>
        <vt:i4>2</vt:i4>
      </vt:variant>
      <vt:variant>
        <vt:lpstr>Titres des diapositives</vt:lpstr>
      </vt:variant>
      <vt:variant>
        <vt:i4>45</vt:i4>
      </vt:variant>
    </vt:vector>
  </HeadingPairs>
  <TitlesOfParts>
    <vt:vector size="48" baseType="lpstr">
      <vt:lpstr>Office Theme</vt:lpstr>
      <vt:lpstr>Equation</vt:lpstr>
      <vt:lpstr>Document</vt:lpstr>
      <vt:lpstr>Investment, structure and risk in Canadian agriculture </vt:lpstr>
      <vt:lpstr> Topics</vt:lpstr>
      <vt:lpstr>A snapshot of Canadian agriculture  by sales class and share of sales</vt:lpstr>
      <vt:lpstr>Major changes between 2005 and 2010</vt:lpstr>
      <vt:lpstr>Income has improved for farmers</vt:lpstr>
      <vt:lpstr>Off-farm income supports smaller farms</vt:lpstr>
      <vt:lpstr>Key measures and ratios</vt:lpstr>
      <vt:lpstr>A shift to larger farms by sales       (driven somewhat by higher prices)</vt:lpstr>
      <vt:lpstr>II.  How do farmers invest? </vt:lpstr>
      <vt:lpstr>Propensity to invest</vt:lpstr>
      <vt:lpstr>Investment is heavily scale dependent</vt:lpstr>
      <vt:lpstr>Regressions – Farm investment and …</vt:lpstr>
      <vt:lpstr>How it the total investment split?</vt:lpstr>
      <vt:lpstr>Share invested in machinery, land and houses is growing; the rest are declining</vt:lpstr>
      <vt:lpstr>III.  How do large farms operate?</vt:lpstr>
      <vt:lpstr>Primary strategies</vt:lpstr>
      <vt:lpstr>Large farms operate at many levels of the value chain</vt:lpstr>
      <vt:lpstr>Partnerships were paramount</vt:lpstr>
      <vt:lpstr>Innovative and aggressive</vt:lpstr>
      <vt:lpstr>Tweet Eats</vt:lpstr>
      <vt:lpstr>Research Question </vt:lpstr>
      <vt:lpstr>Method  </vt:lpstr>
      <vt:lpstr>Trending of #Goaterie</vt:lpstr>
      <vt:lpstr>Présentation PowerPoint</vt:lpstr>
      <vt:lpstr>Conclusion</vt:lpstr>
      <vt:lpstr>Présentation PowerPoint</vt:lpstr>
      <vt:lpstr>BRM payments and risk balancing:  Potential implications for financial riskiness of Canadian farms</vt:lpstr>
      <vt:lpstr>Introduction</vt:lpstr>
      <vt:lpstr>Risk Balancing Hypothesis</vt:lpstr>
      <vt:lpstr>Implications of Risk Balancing for the Effectiveness of BRM Programs</vt:lpstr>
      <vt:lpstr>Research Problem</vt:lpstr>
      <vt:lpstr>Data</vt:lpstr>
      <vt:lpstr>Business Risk vs Financial Risk</vt:lpstr>
      <vt:lpstr>Measuring the Extent of Risk Balancing</vt:lpstr>
      <vt:lpstr>Extent of risk balancing</vt:lpstr>
      <vt:lpstr>Factors Associated with Risk Balancing What Is the Impact of BRM Payments?</vt:lpstr>
      <vt:lpstr>Independent Variables</vt:lpstr>
      <vt:lpstr>Regression results</vt:lpstr>
      <vt:lpstr>Main findings</vt:lpstr>
      <vt:lpstr>Next steps &amp; Challenges</vt:lpstr>
      <vt:lpstr>Présentation PowerPoint</vt:lpstr>
      <vt:lpstr>Appendix – Field Crop Results</vt:lpstr>
      <vt:lpstr>Appendix – Dairy Results</vt:lpstr>
      <vt:lpstr>How much are they investing?</vt:lpstr>
      <vt:lpstr>And smaller farms are pulling back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c:creator>
  <cp:lastModifiedBy>Bruno Larue</cp:lastModifiedBy>
  <cp:revision>74</cp:revision>
  <cp:lastPrinted>2012-09-03T20:34:31Z</cp:lastPrinted>
  <dcterms:created xsi:type="dcterms:W3CDTF">2012-09-03T19:54:59Z</dcterms:created>
  <dcterms:modified xsi:type="dcterms:W3CDTF">2013-03-08T19:39:59Z</dcterms:modified>
</cp:coreProperties>
</file>